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omments/modernComment_20F_41DC553B.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486" r:id="rId5"/>
    <p:sldId id="530" r:id="rId6"/>
    <p:sldId id="510" r:id="rId7"/>
    <p:sldId id="536" r:id="rId8"/>
    <p:sldId id="511" r:id="rId9"/>
    <p:sldId id="2147481511" r:id="rId10"/>
    <p:sldId id="519" r:id="rId11"/>
    <p:sldId id="527" r:id="rId12"/>
    <p:sldId id="529" r:id="rId13"/>
    <p:sldId id="2147481510" r:id="rId14"/>
    <p:sldId id="2147481508" r:id="rId15"/>
    <p:sldId id="2147481509" r:id="rId16"/>
    <p:sldId id="500" r:id="rId17"/>
    <p:sldId id="4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32341D-ACE2-4B83-8E7D-447153FEDC9C}" name="Tan, Madeleine" initials="TM" userId="S::madtan@deloitte.com::dba0f0be-a3cc-4691-8216-32106e59351e" providerId="AD"/>
  <p188:author id="{F546D355-1F4D-45F6-3717-4975AAFF9B7D}" name="Van Looy, Jan" initials="VLJ" userId="S::jvanlooy@deloitte.com::98b86619-f391-4d87-867e-720c90e3f947" providerId="AD"/>
  <p188:author id="{BACA768B-7559-4113-D6FA-0421E9E57BBF}" name="Miyasaki, Mike" initials="MM" userId="S::mmiyasaki@deloitte.com::2285b128-05ad-4e9f-ad92-be8a3e6655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9A3"/>
    <a:srgbClr val="A8DCD7"/>
    <a:srgbClr val="00A6B9"/>
    <a:srgbClr val="8ED2CC"/>
    <a:srgbClr val="62C5B4"/>
    <a:srgbClr val="00B5AE"/>
    <a:srgbClr val="006F7A"/>
    <a:srgbClr val="18ADBF"/>
    <a:srgbClr val="0D839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C0BB2-CA54-4920-B8E8-784B9BB7F3D4}" v="3703" vWet="3705" dt="2024-12-03T15:00:58.325"/>
    <p1510:client id="{1D6579A5-44FD-805E-AD61-F6AA8A55211F}" v="104" dt="2024-12-03T07:27:21.108"/>
    <p1510:client id="{32E4629C-8DFE-48C7-8C6F-ED4D9AF106A9}" v="753" dt="2024-12-03T15:19:49.092"/>
    <p1510:client id="{332F247D-4CA2-4C63-B40E-D7E653F64BE3}" vWet="2" dt="2024-12-03T15:39:32.307"/>
    <p1510:client id="{33A20588-8893-4D90-BA8A-0614C76C977B}" v="3723" dt="2024-12-03T15:44:09.800"/>
    <p1510:client id="{41DDD424-8A05-FEFC-2E98-49200ECB3F27}" v="448" dt="2024-12-03T07:59:41.297"/>
    <p1510:client id="{4AE033E3-3CBB-429E-BE75-B77F80D8CD52}" v="57" dt="2024-12-03T15:46:41.165"/>
    <p1510:client id="{6C3352DD-F8A7-F87C-015F-1FF7E78BC461}" v="8" dt="2024-12-03T18:25:35.917"/>
    <p1510:client id="{D88E1358-9D38-4C6D-B425-34A5BEEE65A0}" v="5575" dt="2024-12-03T10:29:53.517"/>
    <p1510:client id="{E4B96AF1-950E-310C-FBE9-7DD0B726534A}" v="8" dt="2024-12-03T10:53:46.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3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364853818780771E-3"/>
          <c:y val="2.5547213261699217E-2"/>
          <c:w val="0.9151687526887845"/>
          <c:h val="0.94103133475916489"/>
        </c:manualLayout>
      </c:layout>
      <c:barChart>
        <c:barDir val="bar"/>
        <c:grouping val="clustered"/>
        <c:varyColors val="0"/>
        <c:ser>
          <c:idx val="0"/>
          <c:order val="0"/>
          <c:tx>
            <c:strRef>
              <c:f>Sheet1!$B$1</c:f>
              <c:strCache>
                <c:ptCount val="1"/>
                <c:pt idx="0">
                  <c:v>World</c:v>
                </c:pt>
              </c:strCache>
            </c:strRef>
          </c:tx>
          <c:spPr>
            <a:solidFill>
              <a:srgbClr val="8ED2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Updated governance frameworks / developed new data policies</c:v>
                </c:pt>
                <c:pt idx="1">
                  <c:v>Enhanced data security</c:v>
                </c:pt>
                <c:pt idx="2">
                  <c:v>Collaborated with cloud service provider or IT integrator to improve capabilities</c:v>
                </c:pt>
                <c:pt idx="3">
                  <c:v>Improved data quality practices</c:v>
                </c:pt>
                <c:pt idx="4">
                  <c:v>Hired new talent to fill data-related skill gaps</c:v>
                </c:pt>
                <c:pt idx="5">
                  <c:v>Upgraded IT infrastructure</c:v>
                </c:pt>
                <c:pt idx="6">
                  <c:v>Integrated data silos</c:v>
                </c:pt>
                <c:pt idx="7">
                  <c:v>Moved to a more flexible, open data architecture</c:v>
                </c:pt>
              </c:strCache>
            </c:strRef>
          </c:cat>
          <c:val>
            <c:numRef>
              <c:f>Sheet1!$B$2:$B$9</c:f>
              <c:numCache>
                <c:formatCode>0%</c:formatCode>
                <c:ptCount val="8"/>
                <c:pt idx="0">
                  <c:v>0.45</c:v>
                </c:pt>
                <c:pt idx="1">
                  <c:v>0.54</c:v>
                </c:pt>
                <c:pt idx="2">
                  <c:v>0.43</c:v>
                </c:pt>
                <c:pt idx="3">
                  <c:v>0.48</c:v>
                </c:pt>
                <c:pt idx="4">
                  <c:v>0.34</c:v>
                </c:pt>
                <c:pt idx="5">
                  <c:v>0.37</c:v>
                </c:pt>
                <c:pt idx="6">
                  <c:v>0.27</c:v>
                </c:pt>
                <c:pt idx="7">
                  <c:v>0.24</c:v>
                </c:pt>
              </c:numCache>
            </c:numRef>
          </c:val>
          <c:extLst>
            <c:ext xmlns:c16="http://schemas.microsoft.com/office/drawing/2014/chart" uri="{C3380CC4-5D6E-409C-BE32-E72D297353CC}">
              <c16:uniqueId val="{00000000-DD46-4B24-AC63-48B1F8FB3339}"/>
            </c:ext>
          </c:extLst>
        </c:ser>
        <c:ser>
          <c:idx val="1"/>
          <c:order val="1"/>
          <c:tx>
            <c:strRef>
              <c:f>Sheet1!$C$1</c:f>
              <c:strCache>
                <c:ptCount val="1"/>
                <c:pt idx="0">
                  <c:v>Belgium</c:v>
                </c:pt>
              </c:strCache>
            </c:strRef>
          </c:tx>
          <c:spPr>
            <a:solidFill>
              <a:srgbClr val="00A5B9"/>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Updated governance frameworks / developed new data policies</c:v>
                </c:pt>
                <c:pt idx="1">
                  <c:v>Enhanced data security</c:v>
                </c:pt>
                <c:pt idx="2">
                  <c:v>Collaborated with cloud service provider or IT integrator to improve capabilities</c:v>
                </c:pt>
                <c:pt idx="3">
                  <c:v>Improved data quality practices</c:v>
                </c:pt>
                <c:pt idx="4">
                  <c:v>Hired new talent to fill data-related skill gaps</c:v>
                </c:pt>
                <c:pt idx="5">
                  <c:v>Upgraded IT infrastructure</c:v>
                </c:pt>
                <c:pt idx="6">
                  <c:v>Integrated data silos</c:v>
                </c:pt>
                <c:pt idx="7">
                  <c:v>Moved to a more flexible, open data architecture</c:v>
                </c:pt>
              </c:strCache>
            </c:strRef>
          </c:cat>
          <c:val>
            <c:numRef>
              <c:f>Sheet1!$C$2:$C$9</c:f>
              <c:numCache>
                <c:formatCode>0%</c:formatCode>
                <c:ptCount val="8"/>
                <c:pt idx="0">
                  <c:v>0.57999999999999996</c:v>
                </c:pt>
                <c:pt idx="1">
                  <c:v>0.54</c:v>
                </c:pt>
                <c:pt idx="2">
                  <c:v>0.5</c:v>
                </c:pt>
                <c:pt idx="3">
                  <c:v>0.48</c:v>
                </c:pt>
                <c:pt idx="4">
                  <c:v>0.4</c:v>
                </c:pt>
                <c:pt idx="5">
                  <c:v>0.26</c:v>
                </c:pt>
                <c:pt idx="6">
                  <c:v>0.22</c:v>
                </c:pt>
                <c:pt idx="7">
                  <c:v>0.18</c:v>
                </c:pt>
              </c:numCache>
            </c:numRef>
          </c:val>
          <c:extLst>
            <c:ext xmlns:c16="http://schemas.microsoft.com/office/drawing/2014/chart" uri="{C3380CC4-5D6E-409C-BE32-E72D297353CC}">
              <c16:uniqueId val="{00000001-DD46-4B24-AC63-48B1F8FB3339}"/>
            </c:ext>
          </c:extLst>
        </c:ser>
        <c:dLbls>
          <c:dLblPos val="outEnd"/>
          <c:showLegendKey val="0"/>
          <c:showVal val="1"/>
          <c:showCatName val="0"/>
          <c:showSerName val="0"/>
          <c:showPercent val="0"/>
          <c:showBubbleSize val="0"/>
        </c:dLbls>
        <c:gapWidth val="182"/>
        <c:axId val="638070032"/>
        <c:axId val="1026656448"/>
      </c:barChart>
      <c:catAx>
        <c:axId val="638070032"/>
        <c:scaling>
          <c:orientation val="minMax"/>
        </c:scaling>
        <c:delete val="1"/>
        <c:axPos val="l"/>
        <c:numFmt formatCode="General" sourceLinked="1"/>
        <c:majorTickMark val="none"/>
        <c:minorTickMark val="none"/>
        <c:tickLblPos val="nextTo"/>
        <c:crossAx val="1026656448"/>
        <c:crosses val="autoZero"/>
        <c:auto val="1"/>
        <c:lblAlgn val="ctr"/>
        <c:lblOffset val="100"/>
        <c:noMultiLvlLbl val="0"/>
      </c:catAx>
      <c:valAx>
        <c:axId val="1026656448"/>
        <c:scaling>
          <c:orientation val="minMax"/>
          <c:max val="1"/>
        </c:scaling>
        <c:delete val="1"/>
        <c:axPos val="b"/>
        <c:numFmt formatCode="0%" sourceLinked="1"/>
        <c:majorTickMark val="out"/>
        <c:minorTickMark val="none"/>
        <c:tickLblPos val="nextTo"/>
        <c:crossAx val="6380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0281092031302261"/>
          <c:w val="0.99741447429158392"/>
          <c:h val="0.63089114488332076"/>
        </c:manualLayout>
      </c:layout>
      <c:barChart>
        <c:barDir val="col"/>
        <c:grouping val="clustered"/>
        <c:varyColors val="0"/>
        <c:ser>
          <c:idx val="0"/>
          <c:order val="0"/>
          <c:tx>
            <c:strRef>
              <c:f>'Columns_clustered'!$B$1</c:f>
              <c:strCache>
                <c:ptCount val="1"/>
                <c:pt idx="0">
                  <c:v>Belgian Organisations</c:v>
                </c:pt>
              </c:strCache>
            </c:strRef>
          </c:tx>
          <c:spPr>
            <a:solidFill>
              <a:srgbClr val="00A6B9"/>
            </a:solidFill>
            <a:ln w="6350">
              <a:noFill/>
            </a:ln>
            <a:effectLst/>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ACB-468A-BCD3-7F903F8492EC}"/>
              </c:ext>
            </c:extLst>
          </c:dPt>
          <c:dPt>
            <c:idx val="1"/>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ACB-468A-BCD3-7F903F8492EC}"/>
              </c:ext>
            </c:extLst>
          </c:dPt>
          <c:dPt>
            <c:idx val="2"/>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ACB-468A-BCD3-7F903F8492EC}"/>
              </c:ext>
            </c:extLst>
          </c:dPt>
          <c:dPt>
            <c:idx val="3"/>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ACB-468A-BCD3-7F903F8492EC}"/>
              </c:ext>
            </c:extLst>
          </c:dPt>
          <c:dLbls>
            <c:spPr>
              <a:noFill/>
              <a:ln>
                <a:noFill/>
              </a:ln>
              <a:effectLst/>
            </c:spPr>
            <c:txPr>
              <a:bodyPr rot="0" spcFirstLastPara="1" vertOverflow="ellipsis" vert="horz" wrap="square" tIns="0"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shade val="95000"/>
                          <a:satMod val="105000"/>
                        </a:schemeClr>
                      </a:solidFill>
                      <a:prstDash val="solid"/>
                      <a:round/>
                    </a:ln>
                    <a:effectLst/>
                  </c:spPr>
                </c15:leaderLines>
              </c:ext>
            </c:extLst>
          </c:dLbls>
          <c:cat>
            <c:strRef>
              <c:f>'Columns_clustered'!$A$2:$A$5</c:f>
              <c:strCache>
                <c:ptCount val="4"/>
                <c:pt idx="0">
                  <c:v>Managing data security related issues</c:v>
                </c:pt>
                <c:pt idx="1">
                  <c:v>Managing data privacy related issues</c:v>
                </c:pt>
                <c:pt idx="2">
                  <c:v>Complying with data related regulations</c:v>
                </c:pt>
                <c:pt idx="3">
                  <c:v>Using sensitive data in models</c:v>
                </c:pt>
              </c:strCache>
            </c:strRef>
          </c:cat>
          <c:val>
            <c:numRef>
              <c:f>'Columns_clustered'!$B$2:$B$5</c:f>
              <c:numCache>
                <c:formatCode>0.00%</c:formatCode>
                <c:ptCount val="4"/>
                <c:pt idx="0">
                  <c:v>0.752</c:v>
                </c:pt>
                <c:pt idx="1">
                  <c:v>0.72599999999999998</c:v>
                </c:pt>
                <c:pt idx="2">
                  <c:v>0.71299999999999997</c:v>
                </c:pt>
                <c:pt idx="3">
                  <c:v>0.71199999999999997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ACB-468A-BCD3-7F903F8492EC}"/>
            </c:ext>
          </c:extLst>
        </c:ser>
        <c:ser>
          <c:idx val="1"/>
          <c:order val="1"/>
          <c:tx>
            <c:strRef>
              <c:f>'Columns_clustered'!$C$1</c:f>
              <c:strCache>
                <c:ptCount val="1"/>
                <c:pt idx="0">
                  <c:v>Global Organisations</c:v>
                </c:pt>
              </c:strCache>
            </c:strRef>
          </c:tx>
          <c:spPr>
            <a:solidFill>
              <a:srgbClr val="8ED2CC"/>
            </a:solidFill>
            <a:ln w="6350">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'Columns_clustered'!$A$2:$A$5</c:f>
              <c:strCache>
                <c:ptCount val="4"/>
                <c:pt idx="0">
                  <c:v>Managing data security related issues</c:v>
                </c:pt>
                <c:pt idx="1">
                  <c:v>Managing data privacy related issues</c:v>
                </c:pt>
                <c:pt idx="2">
                  <c:v>Complying with data related regulations</c:v>
                </c:pt>
                <c:pt idx="3">
                  <c:v>Using sensitive data in models</c:v>
                </c:pt>
              </c:strCache>
            </c:strRef>
          </c:cat>
          <c:val>
            <c:numRef>
              <c:f>'Columns_clustered'!$C$2:$C$5</c:f>
              <c:numCache>
                <c:formatCode>0%</c:formatCode>
                <c:ptCount val="4"/>
                <c:pt idx="0">
                  <c:v>0.56999999999999995</c:v>
                </c:pt>
                <c:pt idx="1">
                  <c:v>0.57999999999999996</c:v>
                </c:pt>
                <c:pt idx="2">
                  <c:v>0.49</c:v>
                </c:pt>
                <c:pt idx="3">
                  <c:v>0.57999999999999996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ACB-468A-BCD3-7F903F8492EC}"/>
            </c:ext>
          </c:extLst>
        </c:ser>
        <c:dLbls>
          <c:showLegendKey val="0"/>
          <c:showVal val="0"/>
          <c:showCatName val="0"/>
          <c:showSerName val="0"/>
          <c:showPercent val="0"/>
          <c:showBubbleSize val="0"/>
        </c:dLbls>
        <c:gapWidth val="100"/>
        <c:axId val="506014336"/>
        <c:axId val="506002688"/>
      </c:barChart>
      <c:valAx>
        <c:axId val="506002688"/>
        <c:scaling>
          <c:orientation val="minMax"/>
        </c:scaling>
        <c:delete val="1"/>
        <c:axPos val="l"/>
        <c:numFmt formatCode="0.00%" sourceLinked="1"/>
        <c:majorTickMark val="out"/>
        <c:minorTickMark val="none"/>
        <c:tickLblPos val="nextTo"/>
        <c:crossAx val="506014336"/>
        <c:crosses val="autoZero"/>
        <c:crossBetween val="between"/>
      </c:valAx>
      <c:catAx>
        <c:axId val="506014336"/>
        <c:scaling>
          <c:orientation val="minMax"/>
        </c:scaling>
        <c:delete val="0"/>
        <c:axPos val="b"/>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crossAx val="506002688"/>
        <c:crosses val="autoZero"/>
        <c:auto val="1"/>
        <c:lblAlgn val="ctr"/>
        <c:lblOffset val="100"/>
        <c:noMultiLvlLbl val="0"/>
      </c:catAx>
      <c:spPr>
        <a:noFill/>
        <a:ln>
          <a:noFill/>
        </a:ln>
        <a:effectLst/>
      </c:spPr>
    </c:plotArea>
    <c:plotVisOnly val="0"/>
    <c:dispBlanksAs val="gap"/>
    <c:showDLblsOverMax val="0"/>
  </c:chart>
  <c:spPr>
    <a:noFill/>
    <a:ln w="6350" cap="flat" cmpd="sng" algn="ctr">
      <a:noFill/>
      <a:prstDash val="solid"/>
      <a:miter lim="800000"/>
    </a:ln>
    <a:effectLst/>
  </c:spPr>
  <c:txPr>
    <a:bodyPr/>
    <a:lstStyle/>
    <a:p>
      <a:pPr>
        <a:defRPr sz="1200">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3351235041849647"/>
          <c:w val="0.99741447429158392"/>
          <c:h val="0.48751470932744012"/>
        </c:manualLayout>
      </c:layout>
      <c:barChart>
        <c:barDir val="col"/>
        <c:grouping val="clustered"/>
        <c:varyColors val="0"/>
        <c:ser>
          <c:idx val="0"/>
          <c:order val="0"/>
          <c:tx>
            <c:strRef>
              <c:f>'Columns_clustered'!$B$1</c:f>
              <c:strCache>
                <c:ptCount val="1"/>
                <c:pt idx="0">
                  <c:v>Belgium</c:v>
                </c:pt>
              </c:strCache>
            </c:strRef>
          </c:tx>
          <c:spPr>
            <a:solidFill>
              <a:srgbClr val="00A6B9"/>
            </a:solidFill>
            <a:ln w="6350">
              <a:noFill/>
            </a:ln>
            <a:effectLst/>
          </c:spPr>
          <c:invertIfNegative val="0"/>
          <c:dPt>
            <c:idx val="1"/>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0CD-435E-AA98-A21A6001F473}"/>
              </c:ext>
            </c:extLst>
          </c:dPt>
          <c:dPt>
            <c:idx val="2"/>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0CD-435E-AA98-A21A6001F473}"/>
              </c:ext>
            </c:extLst>
          </c:dPt>
          <c:dPt>
            <c:idx val="3"/>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0CD-435E-AA98-A21A6001F473}"/>
              </c:ext>
            </c:extLst>
          </c:dPt>
          <c:dPt>
            <c:idx val="4"/>
            <c:invertIfNegative val="0"/>
            <c:bubble3D val="0"/>
            <c:extLst>
              <c:ext xmlns:c16="http://schemas.microsoft.com/office/drawing/2014/chart" uri="{C3380CC4-5D6E-409C-BE32-E72D297353CC}">
                <c16:uniqueId val="{00000006-3E7B-491B-A3B4-3358DDF7896E}"/>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'Columns_clustered'!$A$2:$A$6</c:f>
              <c:strCache>
                <c:ptCount val="5"/>
                <c:pt idx="0">
                  <c:v>Consultation with external partners</c:v>
                </c:pt>
                <c:pt idx="1">
                  <c:v>Not making any specific plans at this time</c:v>
                </c:pt>
                <c:pt idx="2">
                  <c:v>Formal monitoring from general counsel team</c:v>
                </c:pt>
                <c:pt idx="3">
                  <c:v>Business lines prepare regulatory forecasts and assessments</c:v>
                </c:pt>
                <c:pt idx="4">
                  <c:v>Corporate Strategy prepares regulatory forecasts and assessments</c:v>
                </c:pt>
              </c:strCache>
            </c:strRef>
          </c:cat>
          <c:val>
            <c:numRef>
              <c:f>'Columns_clustered'!$B$2:$B$6</c:f>
              <c:numCache>
                <c:formatCode>0%</c:formatCode>
                <c:ptCount val="5"/>
                <c:pt idx="0">
                  <c:v>0.46</c:v>
                </c:pt>
                <c:pt idx="1">
                  <c:v>0.28000000000000003</c:v>
                </c:pt>
                <c:pt idx="2">
                  <c:v>0.24</c:v>
                </c:pt>
                <c:pt idx="3">
                  <c:v>0.24</c:v>
                </c:pt>
                <c:pt idx="4">
                  <c:v>0.18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0CD-435E-AA98-A21A6001F473}"/>
            </c:ext>
          </c:extLst>
        </c:ser>
        <c:ser>
          <c:idx val="1"/>
          <c:order val="1"/>
          <c:tx>
            <c:strRef>
              <c:f>'Columns_clustered'!$C$1</c:f>
              <c:strCache>
                <c:ptCount val="1"/>
                <c:pt idx="0">
                  <c:v>World</c:v>
                </c:pt>
              </c:strCache>
            </c:strRef>
          </c:tx>
          <c:spPr>
            <a:solidFill>
              <a:srgbClr val="8ED2CC"/>
            </a:solidFill>
            <a:ln w="6350">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'Columns_clustered'!$A$2:$A$6</c:f>
              <c:strCache>
                <c:ptCount val="5"/>
                <c:pt idx="0">
                  <c:v>Consultation with external partners</c:v>
                </c:pt>
                <c:pt idx="1">
                  <c:v>Not making any specific plans at this time</c:v>
                </c:pt>
                <c:pt idx="2">
                  <c:v>Formal monitoring from general counsel team</c:v>
                </c:pt>
                <c:pt idx="3">
                  <c:v>Business lines prepare regulatory forecasts and assessments</c:v>
                </c:pt>
                <c:pt idx="4">
                  <c:v>Corporate Strategy prepares regulatory forecasts and assessments</c:v>
                </c:pt>
              </c:strCache>
            </c:strRef>
          </c:cat>
          <c:val>
            <c:numRef>
              <c:f>'Columns_clustered'!$C$2:$C$6</c:f>
              <c:numCache>
                <c:formatCode>0%</c:formatCode>
                <c:ptCount val="5"/>
                <c:pt idx="0">
                  <c:v>0.46</c:v>
                </c:pt>
                <c:pt idx="1">
                  <c:v>0.14000000000000001</c:v>
                </c:pt>
                <c:pt idx="2">
                  <c:v>0.48</c:v>
                </c:pt>
                <c:pt idx="3">
                  <c:v>0.4</c:v>
                </c:pt>
                <c:pt idx="4">
                  <c:v>0.5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0CD-435E-AA98-A21A6001F473}"/>
            </c:ext>
          </c:extLst>
        </c:ser>
        <c:dLbls>
          <c:showLegendKey val="0"/>
          <c:showVal val="0"/>
          <c:showCatName val="0"/>
          <c:showSerName val="0"/>
          <c:showPercent val="0"/>
          <c:showBubbleSize val="0"/>
        </c:dLbls>
        <c:gapWidth val="100"/>
        <c:axId val="506014336"/>
        <c:axId val="506002688"/>
      </c:barChart>
      <c:valAx>
        <c:axId val="506002688"/>
        <c:scaling>
          <c:orientation val="minMax"/>
        </c:scaling>
        <c:delete val="1"/>
        <c:axPos val="l"/>
        <c:numFmt formatCode="0%" sourceLinked="1"/>
        <c:majorTickMark val="out"/>
        <c:minorTickMark val="none"/>
        <c:tickLblPos val="nextTo"/>
        <c:crossAx val="506014336"/>
        <c:crosses val="autoZero"/>
        <c:crossBetween val="between"/>
      </c:valAx>
      <c:catAx>
        <c:axId val="506014336"/>
        <c:scaling>
          <c:orientation val="minMax"/>
        </c:scaling>
        <c:delete val="0"/>
        <c:axPos val="b"/>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crossAx val="506002688"/>
        <c:crosses val="autoZero"/>
        <c:auto val="1"/>
        <c:lblAlgn val="ctr"/>
        <c:lblOffset val="100"/>
        <c:noMultiLvlLbl val="0"/>
      </c:catAx>
      <c:spPr>
        <a:noFill/>
        <a:ln>
          <a:noFill/>
        </a:ln>
        <a:effectLst/>
      </c:spPr>
    </c:plotArea>
    <c:plotVisOnly val="0"/>
    <c:dispBlanksAs val="gap"/>
    <c:showDLblsOverMax val="0"/>
  </c:chart>
  <c:spPr>
    <a:noFill/>
    <a:ln w="6350" cap="flat" cmpd="sng" algn="ctr">
      <a:noFill/>
      <a:prstDash val="solid"/>
      <a:miter lim="800000"/>
    </a:ln>
    <a:effectLst/>
  </c:spPr>
  <c:txPr>
    <a:bodyPr/>
    <a:lstStyle/>
    <a:p>
      <a:pPr>
        <a:defRPr sz="1200">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r>
              <a:rPr lang="en-US"/>
              <a:t>A large majority of organisations have deployed less than a third of their GenAI experiments into production</a:t>
            </a:r>
          </a:p>
        </c:rich>
      </c:tx>
      <c:layout>
        <c:manualLayout>
          <c:xMode val="edge"/>
          <c:yMode val="edge"/>
          <c:x val="0.10033047509099081"/>
          <c:y val="4.9565543451208859E-2"/>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title>
    <c:autoTitleDeleted val="0"/>
    <c:plotArea>
      <c:layout>
        <c:manualLayout>
          <c:layoutTarget val="inner"/>
          <c:xMode val="edge"/>
          <c:yMode val="edge"/>
          <c:x val="2.3734231905720563E-3"/>
          <c:y val="0.18708585376170597"/>
          <c:w val="0.99741447429158392"/>
          <c:h val="0.72980039266184604"/>
        </c:manualLayout>
      </c:layout>
      <c:barChart>
        <c:barDir val="col"/>
        <c:grouping val="clustered"/>
        <c:varyColors val="0"/>
        <c:ser>
          <c:idx val="0"/>
          <c:order val="0"/>
          <c:tx>
            <c:strRef>
              <c:f>'Columns_clustered'!$B$1</c:f>
              <c:strCache>
                <c:ptCount val="1"/>
                <c:pt idx="0">
                  <c:v>Series 1</c:v>
                </c:pt>
              </c:strCache>
            </c:strRef>
          </c:tx>
          <c:spPr>
            <a:solidFill>
              <a:srgbClr val="00A6B9"/>
            </a:solidFill>
            <a:ln w="6350">
              <a:noFill/>
            </a:ln>
            <a:effectLst/>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712-4FA5-B04F-EEA8AC28086C}"/>
              </c:ext>
            </c:extLst>
          </c:dPt>
          <c:dPt>
            <c:idx val="1"/>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712-4FA5-B04F-EEA8AC28086C}"/>
              </c:ext>
            </c:extLst>
          </c:dPt>
          <c:dPt>
            <c:idx val="2"/>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712-4FA5-B04F-EEA8AC28086C}"/>
              </c:ext>
            </c:extLst>
          </c:dPt>
          <c:dPt>
            <c:idx val="3"/>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712-4FA5-B04F-EEA8AC28086C}"/>
              </c:ext>
            </c:extLst>
          </c:dPt>
          <c:dPt>
            <c:idx val="4"/>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712-4FA5-B04F-EEA8AC28086C}"/>
              </c:ext>
            </c:extLst>
          </c:dPt>
          <c:dPt>
            <c:idx val="5"/>
            <c:invertIfNegative val="0"/>
            <c:bubble3D val="0"/>
            <c:spPr>
              <a:solidFill>
                <a:srgbClr val="00A6B9"/>
              </a:solidFill>
              <a:ln w="6350">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712-4FA5-B04F-EEA8AC28086C}"/>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'Columns_clustered'!$A$2:$A$10</c:f>
              <c:numCache>
                <c:formatCode>0%</c:formatCode>
                <c:ptCount val="9"/>
                <c:pt idx="0">
                  <c:v>0.8</c:v>
                </c:pt>
                <c:pt idx="1">
                  <c:v>0.7</c:v>
                </c:pt>
                <c:pt idx="2">
                  <c:v>0.6</c:v>
                </c:pt>
                <c:pt idx="3">
                  <c:v>0.5</c:v>
                </c:pt>
                <c:pt idx="4">
                  <c:v>0.4</c:v>
                </c:pt>
                <c:pt idx="5">
                  <c:v>0.3</c:v>
                </c:pt>
                <c:pt idx="6">
                  <c:v>0.2</c:v>
                </c:pt>
                <c:pt idx="7">
                  <c:v>0.1</c:v>
                </c:pt>
                <c:pt idx="8">
                  <c:v>0</c:v>
                </c:pt>
              </c:numCache>
            </c:numRef>
          </c:cat>
          <c:val>
            <c:numRef>
              <c:f>'Columns_clustered'!$B$2:$B$10</c:f>
              <c:numCache>
                <c:formatCode>0%</c:formatCode>
                <c:ptCount val="9"/>
                <c:pt idx="0">
                  <c:v>0.02</c:v>
                </c:pt>
                <c:pt idx="1">
                  <c:v>0.02</c:v>
                </c:pt>
                <c:pt idx="2">
                  <c:v>0.02</c:v>
                </c:pt>
                <c:pt idx="3">
                  <c:v>0.02</c:v>
                </c:pt>
                <c:pt idx="4">
                  <c:v>0.02</c:v>
                </c:pt>
                <c:pt idx="5">
                  <c:v>0.18</c:v>
                </c:pt>
                <c:pt idx="6">
                  <c:v>0.2</c:v>
                </c:pt>
                <c:pt idx="7">
                  <c:v>0.32</c:v>
                </c:pt>
                <c:pt idx="8">
                  <c:v>0.2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8712-4FA5-B04F-EEA8AC28086C}"/>
            </c:ext>
          </c:extLst>
        </c:ser>
        <c:ser>
          <c:idx val="1"/>
          <c:order val="1"/>
          <c:tx>
            <c:strRef>
              <c:f>'Columns_clustered'!$C$1</c:f>
              <c:strCache>
                <c:ptCount val="1"/>
                <c:pt idx="0">
                  <c:v>Series 12</c:v>
                </c:pt>
              </c:strCache>
            </c:strRef>
          </c:tx>
          <c:spPr>
            <a:solidFill>
              <a:srgbClr val="8ED2C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numRef>
              <c:f>'Columns_clustered'!$A$2:$A$10</c:f>
              <c:numCache>
                <c:formatCode>0%</c:formatCode>
                <c:ptCount val="9"/>
                <c:pt idx="0">
                  <c:v>0.8</c:v>
                </c:pt>
                <c:pt idx="1">
                  <c:v>0.7</c:v>
                </c:pt>
                <c:pt idx="2">
                  <c:v>0.6</c:v>
                </c:pt>
                <c:pt idx="3">
                  <c:v>0.5</c:v>
                </c:pt>
                <c:pt idx="4">
                  <c:v>0.4</c:v>
                </c:pt>
                <c:pt idx="5">
                  <c:v>0.3</c:v>
                </c:pt>
                <c:pt idx="6">
                  <c:v>0.2</c:v>
                </c:pt>
                <c:pt idx="7">
                  <c:v>0.1</c:v>
                </c:pt>
                <c:pt idx="8">
                  <c:v>0</c:v>
                </c:pt>
              </c:numCache>
            </c:numRef>
          </c:cat>
          <c:val>
            <c:numRef>
              <c:f>'Columns_clustered'!$C$2:$C$10</c:f>
              <c:numCache>
                <c:formatCode>0%</c:formatCode>
                <c:ptCount val="9"/>
                <c:pt idx="0">
                  <c:v>0.01</c:v>
                </c:pt>
                <c:pt idx="1">
                  <c:v>0.03</c:v>
                </c:pt>
                <c:pt idx="2">
                  <c:v>0.04</c:v>
                </c:pt>
                <c:pt idx="3">
                  <c:v>0.04</c:v>
                </c:pt>
                <c:pt idx="4">
                  <c:v>0.14000000000000001</c:v>
                </c:pt>
                <c:pt idx="5">
                  <c:v>0.24</c:v>
                </c:pt>
                <c:pt idx="6">
                  <c:v>0.26</c:v>
                </c:pt>
                <c:pt idx="7">
                  <c:v>0.19</c:v>
                </c:pt>
                <c:pt idx="8">
                  <c:v>0.01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712-4FA5-B04F-EEA8AC28086C}"/>
            </c:ext>
          </c:extLst>
        </c:ser>
        <c:dLbls>
          <c:showLegendKey val="0"/>
          <c:showVal val="0"/>
          <c:showCatName val="0"/>
          <c:showSerName val="0"/>
          <c:showPercent val="0"/>
          <c:showBubbleSize val="0"/>
        </c:dLbls>
        <c:gapWidth val="100"/>
        <c:axId val="506014336"/>
        <c:axId val="506002688"/>
      </c:barChart>
      <c:valAx>
        <c:axId val="506002688"/>
        <c:scaling>
          <c:orientation val="minMax"/>
        </c:scaling>
        <c:delete val="1"/>
        <c:axPos val="l"/>
        <c:numFmt formatCode="0%" sourceLinked="1"/>
        <c:majorTickMark val="out"/>
        <c:minorTickMark val="none"/>
        <c:tickLblPos val="nextTo"/>
        <c:crossAx val="506014336"/>
        <c:crosses val="autoZero"/>
        <c:crossBetween val="between"/>
      </c:valAx>
      <c:catAx>
        <c:axId val="506014336"/>
        <c:scaling>
          <c:orientation val="minMax"/>
        </c:scaling>
        <c:delete val="0"/>
        <c:axPos val="b"/>
        <c:numFmt formatCode="0%"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9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crossAx val="506002688"/>
        <c:crosses val="autoZero"/>
        <c:auto val="1"/>
        <c:lblAlgn val="ctr"/>
        <c:lblOffset val="100"/>
        <c:noMultiLvlLbl val="0"/>
      </c:catAx>
      <c:spPr>
        <a:noFill/>
        <a:ln>
          <a:noFill/>
        </a:ln>
        <a:effectLst/>
      </c:spPr>
    </c:plotArea>
    <c:plotVisOnly val="0"/>
    <c:dispBlanksAs val="gap"/>
    <c:showDLblsOverMax val="0"/>
  </c:chart>
  <c:spPr>
    <a:noFill/>
    <a:ln w="6350" cap="flat" cmpd="sng" algn="ctr">
      <a:noFill/>
      <a:prstDash val="solid"/>
      <a:miter lim="800000"/>
    </a:ln>
    <a:effectLst/>
  </c:spPr>
  <c:txPr>
    <a:bodyPr/>
    <a:lstStyle/>
    <a:p>
      <a:pPr>
        <a:defRPr sz="1200">
          <a:latin typeface="Open Sans Light" panose="020B0306030504020204" pitchFamily="34" charset="0"/>
          <a:ea typeface="Open Sans Light" panose="020B0306030504020204" pitchFamily="34" charset="0"/>
          <a:cs typeface="Open Sans Light" panose="020B0306030504020204" pitchFamily="34" charset="0"/>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20F_41DC553B.xml><?xml version="1.0" encoding="utf-8"?>
<p188:cmLst xmlns:a="http://schemas.openxmlformats.org/drawingml/2006/main" xmlns:r="http://schemas.openxmlformats.org/officeDocument/2006/relationships" xmlns:p188="http://schemas.microsoft.com/office/powerpoint/2018/8/main">
  <p188:cm id="{00A40DE2-8E6A-4840-B462-E70CD9F4A900}" authorId="{F546D355-1F4D-45F6-3717-4975AAFF9B7D}" status="resolved" created="2024-12-03T15:33:57.448" complete="100000">
    <ac:txMkLst xmlns:ac="http://schemas.microsoft.com/office/drawing/2013/main/command">
      <pc:docMk xmlns:pc="http://schemas.microsoft.com/office/powerpoint/2013/main/command"/>
      <pc:sldMk xmlns:pc="http://schemas.microsoft.com/office/powerpoint/2013/main/command" cId="1104958779" sldId="527"/>
      <ac:spMk id="102" creationId="{2C9579E8-65AB-D2BE-87A5-4A3F4753CBDD}"/>
      <ac:txMk cp="0">
        <ac:context len="292" hash="561638928"/>
      </ac:txMk>
    </ac:txMkLst>
    <p188:pos x="5203318" y="268799"/>
    <p188:txBody>
      <a:bodyPr/>
      <a:lstStyle/>
      <a:p>
        <a:r>
          <a:rPr lang="en-BE"/>
          <a:t>[@Mahta, Dany] turning this positive feels a bit like a stretch. Is simply dramatic.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D2E151-9498-C440-41C5-A4D0EE1E0C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90FC12-9F52-1884-B48A-D3C8EFE0C7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FD0B35-2118-6042-84F5-1C31A6F34F23}" type="datetimeFigureOut">
              <a:rPr lang="en-US" smtClean="0"/>
              <a:t>12/4/2024</a:t>
            </a:fld>
            <a:endParaRPr lang="en-US"/>
          </a:p>
        </p:txBody>
      </p:sp>
      <p:sp>
        <p:nvSpPr>
          <p:cNvPr id="4" name="Footer Placeholder 3">
            <a:extLst>
              <a:ext uri="{FF2B5EF4-FFF2-40B4-BE49-F238E27FC236}">
                <a16:creationId xmlns:a16="http://schemas.microsoft.com/office/drawing/2014/main" id="{E996834E-EB81-326C-3492-2FCCDE4C4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6641AE-8616-F83E-B0F2-4291FADA6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A06DBA-1392-344B-995E-849FCBAD2786}" type="slidenum">
              <a:rPr lang="en-US" smtClean="0"/>
              <a:t>‹nr.›</a:t>
            </a:fld>
            <a:endParaRPr lang="en-US"/>
          </a:p>
        </p:txBody>
      </p:sp>
    </p:spTree>
    <p:extLst>
      <p:ext uri="{BB962C8B-B14F-4D97-AF65-F5344CB8AC3E}">
        <p14:creationId xmlns:p14="http://schemas.microsoft.com/office/powerpoint/2010/main" val="1858149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0E49B-7A3E-944D-97EF-0F256A6E657D}"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99335-6F8F-BE4F-9BD5-D3D296B6E7B5}" type="slidenum">
              <a:rPr lang="en-US" smtClean="0"/>
              <a:t>‹nr.›</a:t>
            </a:fld>
            <a:endParaRPr lang="en-US"/>
          </a:p>
        </p:txBody>
      </p:sp>
    </p:spTree>
    <p:extLst>
      <p:ext uri="{BB962C8B-B14F-4D97-AF65-F5344CB8AC3E}">
        <p14:creationId xmlns:p14="http://schemas.microsoft.com/office/powerpoint/2010/main" val="1692027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99335-6F8F-BE4F-9BD5-D3D296B6E7B5}" type="slidenum">
              <a:rPr lang="en-US" smtClean="0"/>
              <a:t>1</a:t>
            </a:fld>
            <a:endParaRPr lang="en-US"/>
          </a:p>
        </p:txBody>
      </p:sp>
    </p:spTree>
    <p:extLst>
      <p:ext uri="{BB962C8B-B14F-4D97-AF65-F5344CB8AC3E}">
        <p14:creationId xmlns:p14="http://schemas.microsoft.com/office/powerpoint/2010/main" val="428195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799335-6F8F-BE4F-9BD5-D3D296B6E7B5}" type="slidenum">
              <a:rPr lang="en-US" smtClean="0"/>
              <a:t>3</a:t>
            </a:fld>
            <a:endParaRPr lang="en-US"/>
          </a:p>
        </p:txBody>
      </p:sp>
    </p:spTree>
    <p:extLst>
      <p:ext uri="{BB962C8B-B14F-4D97-AF65-F5344CB8AC3E}">
        <p14:creationId xmlns:p14="http://schemas.microsoft.com/office/powerpoint/2010/main" val="370198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Reece</a:t>
            </a:r>
            <a:endParaRPr lang="en-BE"/>
          </a:p>
        </p:txBody>
      </p:sp>
      <p:sp>
        <p:nvSpPr>
          <p:cNvPr id="4" name="Slide Number Placeholder 3"/>
          <p:cNvSpPr>
            <a:spLocks noGrp="1"/>
          </p:cNvSpPr>
          <p:nvPr>
            <p:ph type="sldNum" sz="quarter" idx="5"/>
          </p:nvPr>
        </p:nvSpPr>
        <p:spPr/>
        <p:txBody>
          <a:bodyPr/>
          <a:lstStyle/>
          <a:p>
            <a:fld id="{2F799335-6F8F-BE4F-9BD5-D3D296B6E7B5}" type="slidenum">
              <a:rPr lang="en-US" smtClean="0"/>
              <a:t>4</a:t>
            </a:fld>
            <a:endParaRPr lang="en-US"/>
          </a:p>
        </p:txBody>
      </p:sp>
    </p:spTree>
    <p:extLst>
      <p:ext uri="{BB962C8B-B14F-4D97-AF65-F5344CB8AC3E}">
        <p14:creationId xmlns:p14="http://schemas.microsoft.com/office/powerpoint/2010/main" val="159331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799335-6F8F-BE4F-9BD5-D3D296B6E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15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799335-6F8F-BE4F-9BD5-D3D296B6E7B5}" type="slidenum">
              <a:rPr lang="en-US" smtClean="0"/>
              <a:t>8</a:t>
            </a:fld>
            <a:endParaRPr lang="en-US"/>
          </a:p>
        </p:txBody>
      </p:sp>
    </p:spTree>
    <p:extLst>
      <p:ext uri="{BB962C8B-B14F-4D97-AF65-F5344CB8AC3E}">
        <p14:creationId xmlns:p14="http://schemas.microsoft.com/office/powerpoint/2010/main" val="3629880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799335-6F8F-BE4F-9BD5-D3D296B6E7B5}" type="slidenum">
              <a:rPr lang="en-US" smtClean="0"/>
              <a:t>9</a:t>
            </a:fld>
            <a:endParaRPr lang="en-US"/>
          </a:p>
        </p:txBody>
      </p:sp>
    </p:spTree>
    <p:extLst>
      <p:ext uri="{BB962C8B-B14F-4D97-AF65-F5344CB8AC3E}">
        <p14:creationId xmlns:p14="http://schemas.microsoft.com/office/powerpoint/2010/main" val="122835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has the potential to transform industries and society as a whole.</a:t>
            </a:r>
          </a:p>
          <a:p>
            <a:r>
              <a:rPr lang="en-US"/>
              <a:t>AI is overpromising and underdelivering in some areas.</a:t>
            </a:r>
          </a:p>
          <a:p>
            <a:r>
              <a:rPr lang="en-US"/>
              <a:t>AI puts pressure on leaders to stay informed, analyse the impact on their workforce, and balance benefits with risks.</a:t>
            </a:r>
          </a:p>
          <a:p>
            <a:r>
              <a:rPr lang="en-US"/>
              <a:t>Deloitte conducts quarterly research to gain insight into how leaders view AI.</a:t>
            </a:r>
          </a:p>
        </p:txBody>
      </p:sp>
      <p:sp>
        <p:nvSpPr>
          <p:cNvPr id="4" name="Slide Number Placeholder 3"/>
          <p:cNvSpPr>
            <a:spLocks noGrp="1"/>
          </p:cNvSpPr>
          <p:nvPr>
            <p:ph type="sldNum" sz="quarter" idx="5"/>
          </p:nvPr>
        </p:nvSpPr>
        <p:spPr/>
        <p:txBody>
          <a:bodyPr/>
          <a:lstStyle/>
          <a:p>
            <a:fld id="{2F799335-6F8F-BE4F-9BD5-D3D296B6E7B5}" type="slidenum">
              <a:rPr lang="en-US" smtClean="0"/>
              <a:t>11</a:t>
            </a:fld>
            <a:endParaRPr lang="en-US"/>
          </a:p>
        </p:txBody>
      </p:sp>
    </p:spTree>
    <p:extLst>
      <p:ext uri="{BB962C8B-B14F-4D97-AF65-F5344CB8AC3E}">
        <p14:creationId xmlns:p14="http://schemas.microsoft.com/office/powerpoint/2010/main" val="244288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US"/>
              <a:t>Scan organisational roles and tasks to understand how </a:t>
            </a:r>
            <a:r>
              <a:rPr lang="en-US" err="1"/>
              <a:t>GenAI</a:t>
            </a:r>
            <a:r>
              <a:rPr lang="en-US"/>
              <a:t> will transform work. Identify which areas have the potential to be automated and which future operating model and workforce skills will be required, providing leaders with a roadmap to prioritise experimentation and scale adoption effectively.</a:t>
            </a:r>
          </a:p>
          <a:p>
            <a:r>
              <a:rPr lang="en-GB"/>
              <a:t>2. </a:t>
            </a:r>
            <a:r>
              <a:rPr lang="en-US"/>
              <a:t>Identify knowledge gaps in </a:t>
            </a:r>
            <a:r>
              <a:rPr lang="en-US" err="1"/>
              <a:t>GenAI</a:t>
            </a:r>
            <a:r>
              <a:rPr lang="en-US"/>
              <a:t> usage and develop tailored continuous learning and training programs focused on practical applications of </a:t>
            </a:r>
            <a:r>
              <a:rPr lang="en-US" err="1"/>
              <a:t>GenAI</a:t>
            </a:r>
            <a:r>
              <a:rPr lang="en-US"/>
              <a:t> and role-specific use cases, fostering a deep understanding of how to integrate it confidently, swiftly and effectively in transforming jobs and day-to-day operations.</a:t>
            </a:r>
          </a:p>
          <a:p>
            <a:r>
              <a:rPr lang="en-GB"/>
              <a:t>3. </a:t>
            </a:r>
            <a:r>
              <a:rPr lang="en-US"/>
              <a:t>Drive Human Adoption: Trust is the true foundation for unlocking AI’s value. From top management to end-users, everyone must have confidence in AI’s outcomes. Identify and address key trust factors influencing behaviors to change. Build Trusted AI: Develop AI use cases that are trustworthy and compliant by design. Implement ethical safeguards to ensure technology aligns with organisational values and regulations.</a:t>
            </a:r>
          </a:p>
          <a:p>
            <a:endParaRPr lang="en-US"/>
          </a:p>
          <a:p>
            <a:endParaRPr lang="en-GB"/>
          </a:p>
        </p:txBody>
      </p:sp>
      <p:sp>
        <p:nvSpPr>
          <p:cNvPr id="4" name="Slide Number Placeholder 3"/>
          <p:cNvSpPr>
            <a:spLocks noGrp="1"/>
          </p:cNvSpPr>
          <p:nvPr>
            <p:ph type="sldNum" sz="quarter" idx="5"/>
          </p:nvPr>
        </p:nvSpPr>
        <p:spPr/>
        <p:txBody>
          <a:bodyPr/>
          <a:lstStyle/>
          <a:p>
            <a:fld id="{2F799335-6F8F-BE4F-9BD5-D3D296B6E7B5}" type="slidenum">
              <a:rPr lang="en-US" smtClean="0"/>
              <a:t>12</a:t>
            </a:fld>
            <a:endParaRPr lang="en-US"/>
          </a:p>
        </p:txBody>
      </p:sp>
    </p:spTree>
    <p:extLst>
      <p:ext uri="{BB962C8B-B14F-4D97-AF65-F5344CB8AC3E}">
        <p14:creationId xmlns:p14="http://schemas.microsoft.com/office/powerpoint/2010/main" val="220349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799335-6F8F-BE4F-9BD5-D3D296B6E7B5}" type="slidenum">
              <a:rPr lang="en-US" smtClean="0"/>
              <a:t>13</a:t>
            </a:fld>
            <a:endParaRPr lang="en-US"/>
          </a:p>
        </p:txBody>
      </p:sp>
    </p:spTree>
    <p:extLst>
      <p:ext uri="{BB962C8B-B14F-4D97-AF65-F5344CB8AC3E}">
        <p14:creationId xmlns:p14="http://schemas.microsoft.com/office/powerpoint/2010/main" val="3794605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65449-E60E-17BA-59AD-0970E8CBBAFA}"/>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2584C84-9B1F-08FB-9CA1-BD33B1CC43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99533" y="343663"/>
            <a:ext cx="8302676" cy="6177585"/>
          </a:xfrm>
          <a:prstGeom prst="rect">
            <a:avLst/>
          </a:prstGeom>
        </p:spPr>
      </p:pic>
      <p:sp>
        <p:nvSpPr>
          <p:cNvPr id="15" name="Text Placeholder 2">
            <a:extLst>
              <a:ext uri="{FF2B5EF4-FFF2-40B4-BE49-F238E27FC236}">
                <a16:creationId xmlns:a16="http://schemas.microsoft.com/office/drawing/2014/main" id="{6CB78E86-DBFE-1B4E-DA7E-4E7E984A7E76}"/>
              </a:ext>
            </a:extLst>
          </p:cNvPr>
          <p:cNvSpPr>
            <a:spLocks noGrp="1"/>
          </p:cNvSpPr>
          <p:nvPr>
            <p:ph type="body" idx="10" hasCustomPrompt="1"/>
          </p:nvPr>
        </p:nvSpPr>
        <p:spPr>
          <a:xfrm>
            <a:off x="619561" y="6085947"/>
            <a:ext cx="5256803" cy="378694"/>
          </a:xfrm>
        </p:spPr>
        <p:txBody>
          <a:bodyPr>
            <a:normAutofit/>
          </a:bodyPr>
          <a:lstStyle>
            <a:lvl1pPr marL="0" indent="0">
              <a:buNone/>
              <a:defRPr sz="1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Rectangle 2">
            <a:extLst>
              <a:ext uri="{FF2B5EF4-FFF2-40B4-BE49-F238E27FC236}">
                <a16:creationId xmlns:a16="http://schemas.microsoft.com/office/drawing/2014/main" id="{84EFB96F-2AD9-AC8F-0096-15EA29A08DC0}"/>
              </a:ext>
            </a:extLst>
          </p:cNvPr>
          <p:cNvSpPr/>
          <p:nvPr userDrawn="1"/>
        </p:nvSpPr>
        <p:spPr>
          <a:xfrm>
            <a:off x="10448364" y="5710518"/>
            <a:ext cx="1501588" cy="5647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567C97-2E3C-BE90-E4DE-4A91CD8C76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8795" y="183286"/>
            <a:ext cx="3257550" cy="1321538"/>
          </a:xfrm>
          <a:prstGeom prst="rect">
            <a:avLst/>
          </a:prstGeom>
        </p:spPr>
      </p:pic>
      <p:pic>
        <p:nvPicPr>
          <p:cNvPr id="11" name="Picture 10">
            <a:extLst>
              <a:ext uri="{FF2B5EF4-FFF2-40B4-BE49-F238E27FC236}">
                <a16:creationId xmlns:a16="http://schemas.microsoft.com/office/drawing/2014/main" id="{28AF6AFB-3552-BFFF-3B36-E8404DD6CAA0}"/>
              </a:ext>
            </a:extLst>
          </p:cNvPr>
          <p:cNvPicPr>
            <a:picLocks noChangeAspect="1"/>
          </p:cNvPicPr>
          <p:nvPr userDrawn="1"/>
        </p:nvPicPr>
        <p:blipFill>
          <a:blip r:embed="rId5"/>
          <a:stretch>
            <a:fillRect/>
          </a:stretch>
        </p:blipFill>
        <p:spPr>
          <a:xfrm>
            <a:off x="6269769" y="2574362"/>
            <a:ext cx="904134" cy="1277089"/>
          </a:xfrm>
          <a:prstGeom prst="rect">
            <a:avLst/>
          </a:prstGeom>
        </p:spPr>
      </p:pic>
      <p:pic>
        <p:nvPicPr>
          <p:cNvPr id="12" name="Picture 11">
            <a:extLst>
              <a:ext uri="{FF2B5EF4-FFF2-40B4-BE49-F238E27FC236}">
                <a16:creationId xmlns:a16="http://schemas.microsoft.com/office/drawing/2014/main" id="{AB75CF15-1E5E-E6E6-622E-BA254AD0760F}"/>
              </a:ext>
            </a:extLst>
          </p:cNvPr>
          <p:cNvPicPr>
            <a:picLocks noChangeAspect="1"/>
          </p:cNvPicPr>
          <p:nvPr userDrawn="1"/>
        </p:nvPicPr>
        <p:blipFill>
          <a:blip r:embed="rId6"/>
          <a:stretch>
            <a:fillRect/>
          </a:stretch>
        </p:blipFill>
        <p:spPr>
          <a:xfrm>
            <a:off x="7568308" y="953425"/>
            <a:ext cx="262540" cy="262540"/>
          </a:xfrm>
          <a:prstGeom prst="rect">
            <a:avLst/>
          </a:prstGeom>
        </p:spPr>
      </p:pic>
      <p:sp>
        <p:nvSpPr>
          <p:cNvPr id="13" name="Title 1">
            <a:extLst>
              <a:ext uri="{FF2B5EF4-FFF2-40B4-BE49-F238E27FC236}">
                <a16:creationId xmlns:a16="http://schemas.microsoft.com/office/drawing/2014/main" id="{58AA8579-E1D4-84AD-8BFF-9D00CF77D0F6}"/>
              </a:ext>
            </a:extLst>
          </p:cNvPr>
          <p:cNvSpPr>
            <a:spLocks noGrp="1"/>
          </p:cNvSpPr>
          <p:nvPr>
            <p:ph type="title" hasCustomPrompt="1"/>
          </p:nvPr>
        </p:nvSpPr>
        <p:spPr>
          <a:xfrm>
            <a:off x="596891" y="3489262"/>
            <a:ext cx="5079079" cy="1186041"/>
          </a:xfrm>
        </p:spPr>
        <p:txBody>
          <a:bodyPr anchor="b">
            <a:normAutofit/>
          </a:bodyPr>
          <a:lstStyle>
            <a:lvl1pPr>
              <a:defRPr sz="3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E4B4F40C-DA98-3CC3-01C4-34C620FF32DF}"/>
              </a:ext>
            </a:extLst>
          </p:cNvPr>
          <p:cNvSpPr>
            <a:spLocks noGrp="1"/>
          </p:cNvSpPr>
          <p:nvPr>
            <p:ph type="body" idx="1"/>
          </p:nvPr>
        </p:nvSpPr>
        <p:spPr>
          <a:xfrm>
            <a:off x="611874" y="4795478"/>
            <a:ext cx="5256803" cy="897110"/>
          </a:xfrm>
        </p:spPr>
        <p:txBody>
          <a:bodyPr>
            <a:normAutofit/>
          </a:bodyPr>
          <a:lstStyle>
            <a:lvl1pPr marL="0" indent="0">
              <a:buNone/>
              <a:defRPr sz="28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736127D4-DE7C-7F02-1D3E-19CCF4F4BCA7}"/>
              </a:ext>
            </a:extLst>
          </p:cNvPr>
          <p:cNvPicPr>
            <a:picLocks noChangeAspect="1"/>
          </p:cNvPicPr>
          <p:nvPr userDrawn="1"/>
        </p:nvPicPr>
        <p:blipFill>
          <a:blip r:embed="rId6"/>
          <a:stretch>
            <a:fillRect/>
          </a:stretch>
        </p:blipFill>
        <p:spPr>
          <a:xfrm>
            <a:off x="9448978" y="4768308"/>
            <a:ext cx="554960" cy="554960"/>
          </a:xfrm>
          <a:prstGeom prst="rect">
            <a:avLst/>
          </a:prstGeom>
        </p:spPr>
      </p:pic>
    </p:spTree>
    <p:extLst>
      <p:ext uri="{BB962C8B-B14F-4D97-AF65-F5344CB8AC3E}">
        <p14:creationId xmlns:p14="http://schemas.microsoft.com/office/powerpoint/2010/main" val="1226878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3E591-0879-BBAA-15C2-7E721429C5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a:xfrm>
            <a:off x="838199" y="775252"/>
            <a:ext cx="10515599" cy="487492"/>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1408767"/>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94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60B917-FCDD-A198-BE3A-210F4989E408}"/>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rot="5400000">
            <a:off x="3401025" y="-1932972"/>
            <a:ext cx="5389947" cy="12192002"/>
          </a:xfrm>
          <a:prstGeom prst="rect">
            <a:avLst/>
          </a:prstGeom>
        </p:spPr>
      </p:pic>
      <p:pic>
        <p:nvPicPr>
          <p:cNvPr id="15" name="Picture 14">
            <a:extLst>
              <a:ext uri="{FF2B5EF4-FFF2-40B4-BE49-F238E27FC236}">
                <a16:creationId xmlns:a16="http://schemas.microsoft.com/office/drawing/2014/main" id="{C9AD46B9-8BC1-34C5-DE8F-AF917880C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099"/>
          <a:stretch/>
        </p:blipFill>
        <p:spPr>
          <a:xfrm>
            <a:off x="5363737" y="0"/>
            <a:ext cx="6828263" cy="1645083"/>
          </a:xfrm>
          <a:prstGeom prst="rect">
            <a:avLst/>
          </a:prstGeom>
        </p:spPr>
      </p:pic>
      <p:pic>
        <p:nvPicPr>
          <p:cNvPr id="14" name="Picture 13">
            <a:extLst>
              <a:ext uri="{FF2B5EF4-FFF2-40B4-BE49-F238E27FC236}">
                <a16:creationId xmlns:a16="http://schemas.microsoft.com/office/drawing/2014/main" id="{52CE9ACB-725B-7897-4084-C57A15B47F9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4120"/>
          <a:stretch/>
        </p:blipFill>
        <p:spPr>
          <a:xfrm>
            <a:off x="-1272" y="5212556"/>
            <a:ext cx="6680851" cy="1645083"/>
          </a:xfrm>
          <a:prstGeom prst="rect">
            <a:avLst/>
          </a:prstGeom>
        </p:spPr>
      </p:pic>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2017210"/>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6725441-B8CD-562F-0C1D-3B7D7053B55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9780"/>
          <a:stretch/>
        </p:blipFill>
        <p:spPr>
          <a:xfrm>
            <a:off x="9791601" y="-2494"/>
            <a:ext cx="1298044" cy="1104121"/>
          </a:xfrm>
          <a:prstGeom prst="rect">
            <a:avLst/>
          </a:prstGeom>
        </p:spPr>
      </p:pic>
      <p:pic>
        <p:nvPicPr>
          <p:cNvPr id="16" name="Picture 15">
            <a:extLst>
              <a:ext uri="{FF2B5EF4-FFF2-40B4-BE49-F238E27FC236}">
                <a16:creationId xmlns:a16="http://schemas.microsoft.com/office/drawing/2014/main" id="{FF95FF06-1D7B-CECF-1C8A-08CC0A8B7F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63508"/>
          <a:stretch/>
        </p:blipFill>
        <p:spPr>
          <a:xfrm>
            <a:off x="4488771" y="6188566"/>
            <a:ext cx="1298045" cy="669073"/>
          </a:xfrm>
          <a:prstGeom prst="rect">
            <a:avLst/>
          </a:prstGeom>
        </p:spPr>
      </p:pic>
      <p:pic>
        <p:nvPicPr>
          <p:cNvPr id="4" name="Picture 3">
            <a:extLst>
              <a:ext uri="{FF2B5EF4-FFF2-40B4-BE49-F238E27FC236}">
                <a16:creationId xmlns:a16="http://schemas.microsoft.com/office/drawing/2014/main" id="{EAC38113-A4D7-1305-868D-0B0621A2DEC8}"/>
              </a:ext>
            </a:extLst>
          </p:cNvPr>
          <p:cNvPicPr>
            <a:picLocks noChangeAspect="1"/>
          </p:cNvPicPr>
          <p:nvPr userDrawn="1"/>
        </p:nvPicPr>
        <p:blipFill>
          <a:blip r:embed="rId6"/>
          <a:stretch>
            <a:fillRect/>
          </a:stretch>
        </p:blipFill>
        <p:spPr>
          <a:xfrm>
            <a:off x="7190050" y="400148"/>
            <a:ext cx="563100" cy="563100"/>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0694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60B917-FCDD-A198-BE3A-210F4989E408}"/>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rot="5400000">
            <a:off x="3401025" y="-1932972"/>
            <a:ext cx="5389947" cy="12192002"/>
          </a:xfrm>
          <a:prstGeom prst="rect">
            <a:avLst/>
          </a:prstGeom>
        </p:spPr>
      </p:pic>
      <p:pic>
        <p:nvPicPr>
          <p:cNvPr id="15" name="Picture 14">
            <a:extLst>
              <a:ext uri="{FF2B5EF4-FFF2-40B4-BE49-F238E27FC236}">
                <a16:creationId xmlns:a16="http://schemas.microsoft.com/office/drawing/2014/main" id="{C9AD46B9-8BC1-34C5-DE8F-AF917880C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099"/>
          <a:stretch/>
        </p:blipFill>
        <p:spPr>
          <a:xfrm>
            <a:off x="5363737" y="0"/>
            <a:ext cx="6828263" cy="1645083"/>
          </a:xfrm>
          <a:prstGeom prst="rect">
            <a:avLst/>
          </a:prstGeom>
        </p:spPr>
      </p:pic>
      <p:pic>
        <p:nvPicPr>
          <p:cNvPr id="14" name="Picture 13">
            <a:extLst>
              <a:ext uri="{FF2B5EF4-FFF2-40B4-BE49-F238E27FC236}">
                <a16:creationId xmlns:a16="http://schemas.microsoft.com/office/drawing/2014/main" id="{52CE9ACB-725B-7897-4084-C57A15B47F9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4120"/>
          <a:stretch/>
        </p:blipFill>
        <p:spPr>
          <a:xfrm>
            <a:off x="-1272" y="5212556"/>
            <a:ext cx="6680851" cy="1645083"/>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11" name="Picture 10">
            <a:extLst>
              <a:ext uri="{FF2B5EF4-FFF2-40B4-BE49-F238E27FC236}">
                <a16:creationId xmlns:a16="http://schemas.microsoft.com/office/drawing/2014/main" id="{66725441-B8CD-562F-0C1D-3B7D7053B55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39780"/>
          <a:stretch/>
        </p:blipFill>
        <p:spPr>
          <a:xfrm>
            <a:off x="9791601" y="-2494"/>
            <a:ext cx="1298044" cy="1104121"/>
          </a:xfrm>
          <a:prstGeom prst="rect">
            <a:avLst/>
          </a:prstGeom>
        </p:spPr>
      </p:pic>
      <p:pic>
        <p:nvPicPr>
          <p:cNvPr id="16" name="Picture 15">
            <a:extLst>
              <a:ext uri="{FF2B5EF4-FFF2-40B4-BE49-F238E27FC236}">
                <a16:creationId xmlns:a16="http://schemas.microsoft.com/office/drawing/2014/main" id="{FF95FF06-1D7B-CECF-1C8A-08CC0A8B7F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63508"/>
          <a:stretch/>
        </p:blipFill>
        <p:spPr>
          <a:xfrm>
            <a:off x="4488771" y="6188566"/>
            <a:ext cx="1298045" cy="669073"/>
          </a:xfrm>
          <a:prstGeom prst="rect">
            <a:avLst/>
          </a:prstGeom>
        </p:spPr>
      </p:pic>
      <p:sp>
        <p:nvSpPr>
          <p:cNvPr id="4" name="Content Placeholder 2">
            <a:extLst>
              <a:ext uri="{FF2B5EF4-FFF2-40B4-BE49-F238E27FC236}">
                <a16:creationId xmlns:a16="http://schemas.microsoft.com/office/drawing/2014/main" id="{4A4EC9FA-378A-6C6D-D84B-0C0ACA4E50B8}"/>
              </a:ext>
            </a:extLst>
          </p:cNvPr>
          <p:cNvSpPr>
            <a:spLocks noGrp="1"/>
          </p:cNvSpPr>
          <p:nvPr>
            <p:ph sz="half" idx="1" hasCustomPrompt="1"/>
          </p:nvPr>
        </p:nvSpPr>
        <p:spPr>
          <a:xfrm>
            <a:off x="838200" y="2028602"/>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6946C40C-72B5-D4BA-972A-3B54B66DE89D}"/>
              </a:ext>
            </a:extLst>
          </p:cNvPr>
          <p:cNvSpPr>
            <a:spLocks noGrp="1"/>
          </p:cNvSpPr>
          <p:nvPr>
            <p:ph sz="half" idx="2" hasCustomPrompt="1"/>
          </p:nvPr>
        </p:nvSpPr>
        <p:spPr>
          <a:xfrm>
            <a:off x="6172200" y="2028602"/>
            <a:ext cx="5181600" cy="4351338"/>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751CC4B-870C-941A-90BC-DAB443758C0A}"/>
              </a:ext>
            </a:extLst>
          </p:cNvPr>
          <p:cNvPicPr>
            <a:picLocks noChangeAspect="1"/>
          </p:cNvPicPr>
          <p:nvPr userDrawn="1"/>
        </p:nvPicPr>
        <p:blipFill>
          <a:blip r:embed="rId6"/>
          <a:stretch>
            <a:fillRect/>
          </a:stretch>
        </p:blipFill>
        <p:spPr>
          <a:xfrm>
            <a:off x="7190050" y="400148"/>
            <a:ext cx="563100" cy="563100"/>
          </a:xfrm>
          <a:prstGeom prst="rect">
            <a:avLst/>
          </a:prstGeom>
        </p:spPr>
      </p:pic>
    </p:spTree>
    <p:extLst>
      <p:ext uri="{BB962C8B-B14F-4D97-AF65-F5344CB8AC3E}">
        <p14:creationId xmlns:p14="http://schemas.microsoft.com/office/powerpoint/2010/main" val="315268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49FB9A-1F30-052F-68F2-E2B8FEE3F0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099"/>
          <a:stretch/>
        </p:blipFill>
        <p:spPr>
          <a:xfrm>
            <a:off x="5363737" y="0"/>
            <a:ext cx="6828263" cy="1645083"/>
          </a:xfrm>
          <a:prstGeom prst="rect">
            <a:avLst/>
          </a:prstGeom>
        </p:spPr>
      </p:pic>
      <p:pic>
        <p:nvPicPr>
          <p:cNvPr id="15" name="Picture 14">
            <a:extLst>
              <a:ext uri="{FF2B5EF4-FFF2-40B4-BE49-F238E27FC236}">
                <a16:creationId xmlns:a16="http://schemas.microsoft.com/office/drawing/2014/main" id="{89AB4F28-DFC4-6817-9ABF-C79794145C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120"/>
          <a:stretch/>
        </p:blipFill>
        <p:spPr>
          <a:xfrm>
            <a:off x="-1272" y="5212556"/>
            <a:ext cx="6680851" cy="1645083"/>
          </a:xfrm>
          <a:prstGeom prst="rect">
            <a:avLst/>
          </a:prstGeom>
        </p:spPr>
      </p:pic>
      <p:pic>
        <p:nvPicPr>
          <p:cNvPr id="17" name="Picture 16">
            <a:extLst>
              <a:ext uri="{FF2B5EF4-FFF2-40B4-BE49-F238E27FC236}">
                <a16:creationId xmlns:a16="http://schemas.microsoft.com/office/drawing/2014/main" id="{9C13B157-F270-836C-BCC3-E9394075598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9780"/>
          <a:stretch/>
        </p:blipFill>
        <p:spPr>
          <a:xfrm>
            <a:off x="9791601" y="16758"/>
            <a:ext cx="1298044" cy="1104121"/>
          </a:xfrm>
          <a:prstGeom prst="rect">
            <a:avLst/>
          </a:prstGeom>
        </p:spPr>
      </p:pic>
      <p:pic>
        <p:nvPicPr>
          <p:cNvPr id="18" name="Picture 17">
            <a:extLst>
              <a:ext uri="{FF2B5EF4-FFF2-40B4-BE49-F238E27FC236}">
                <a16:creationId xmlns:a16="http://schemas.microsoft.com/office/drawing/2014/main" id="{1AA19C3D-436B-4AEA-9A65-F7011FA8CA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63508"/>
          <a:stretch/>
        </p:blipFill>
        <p:spPr>
          <a:xfrm>
            <a:off x="3684472" y="6188566"/>
            <a:ext cx="1298045" cy="669073"/>
          </a:xfrm>
          <a:prstGeom prst="rect">
            <a:avLst/>
          </a:prstGeom>
        </p:spPr>
      </p:pic>
      <p:sp>
        <p:nvSpPr>
          <p:cNvPr id="2" name="Title 1">
            <a:extLst>
              <a:ext uri="{FF2B5EF4-FFF2-40B4-BE49-F238E27FC236}">
                <a16:creationId xmlns:a16="http://schemas.microsoft.com/office/drawing/2014/main" id="{13BC949A-5475-C13D-C490-0FF9A7CB4D55}"/>
              </a:ext>
            </a:extLst>
          </p:cNvPr>
          <p:cNvSpPr>
            <a:spLocks noGrp="1"/>
          </p:cNvSpPr>
          <p:nvPr>
            <p:ph type="title" hasCustomPrompt="1"/>
          </p:nvPr>
        </p:nvSpPr>
        <p:spPr>
          <a:xfrm>
            <a:off x="838200" y="365125"/>
            <a:ext cx="5257800" cy="1325563"/>
          </a:xfrm>
        </p:spPr>
        <p:txBody>
          <a:bodyPr/>
          <a:lstStyle/>
          <a:p>
            <a:r>
              <a:rPr lang="en-US"/>
              <a:t>CLICK TO EDIT MASTER TITLE STYLE</a:t>
            </a:r>
          </a:p>
        </p:txBody>
      </p:sp>
      <p:sp>
        <p:nvSpPr>
          <p:cNvPr id="20" name="Content Placeholder 2">
            <a:extLst>
              <a:ext uri="{FF2B5EF4-FFF2-40B4-BE49-F238E27FC236}">
                <a16:creationId xmlns:a16="http://schemas.microsoft.com/office/drawing/2014/main" id="{84621B97-8ACC-0E49-A177-9C2B93C64887}"/>
              </a:ext>
            </a:extLst>
          </p:cNvPr>
          <p:cNvSpPr>
            <a:spLocks noGrp="1"/>
          </p:cNvSpPr>
          <p:nvPr>
            <p:ph sz="half" idx="1" hasCustomPrompt="1"/>
          </p:nvPr>
        </p:nvSpPr>
        <p:spPr>
          <a:xfrm>
            <a:off x="838200" y="2028602"/>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a:extLst>
              <a:ext uri="{FF2B5EF4-FFF2-40B4-BE49-F238E27FC236}">
                <a16:creationId xmlns:a16="http://schemas.microsoft.com/office/drawing/2014/main" id="{0B4ABBE3-8D61-C9D1-69AD-B286890DFC14}"/>
              </a:ext>
            </a:extLst>
          </p:cNvPr>
          <p:cNvSpPr>
            <a:spLocks noGrp="1"/>
          </p:cNvSpPr>
          <p:nvPr>
            <p:ph sz="half" idx="2" hasCustomPrompt="1"/>
          </p:nvPr>
        </p:nvSpPr>
        <p:spPr>
          <a:xfrm>
            <a:off x="6172200" y="2028602"/>
            <a:ext cx="5181600" cy="4351338"/>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ACCDF43-C2B5-A65D-3B34-3A049CA3CF8C}"/>
              </a:ext>
            </a:extLst>
          </p:cNvPr>
          <p:cNvPicPr>
            <a:picLocks noChangeAspect="1"/>
          </p:cNvPicPr>
          <p:nvPr userDrawn="1"/>
        </p:nvPicPr>
        <p:blipFill>
          <a:blip r:embed="rId5"/>
          <a:stretch>
            <a:fillRect/>
          </a:stretch>
        </p:blipFill>
        <p:spPr>
          <a:xfrm>
            <a:off x="7190050" y="400148"/>
            <a:ext cx="563100" cy="563100"/>
          </a:xfrm>
          <a:prstGeom prst="rect">
            <a:avLst/>
          </a:prstGeom>
        </p:spPr>
      </p:pic>
    </p:spTree>
    <p:extLst>
      <p:ext uri="{BB962C8B-B14F-4D97-AF65-F5344CB8AC3E}">
        <p14:creationId xmlns:p14="http://schemas.microsoft.com/office/powerpoint/2010/main" val="131083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B89C-A186-32F9-BF3D-FABF79275298}"/>
              </a:ext>
            </a:extLst>
          </p:cNvPr>
          <p:cNvSpPr>
            <a:spLocks noGrp="1"/>
          </p:cNvSpPr>
          <p:nvPr>
            <p:ph type="title" hasCustomPrompt="1"/>
          </p:nvPr>
        </p:nvSpPr>
        <p:spPr/>
        <p:txBody>
          <a:bodyPr/>
          <a:lstStyle/>
          <a:p>
            <a:r>
              <a:rPr lang="en-US"/>
              <a:t>CLICK TO EDIT MASTER TITLE STYLE</a:t>
            </a:r>
          </a:p>
        </p:txBody>
      </p:sp>
      <p:pic>
        <p:nvPicPr>
          <p:cNvPr id="3" name="Picture 2">
            <a:extLst>
              <a:ext uri="{FF2B5EF4-FFF2-40B4-BE49-F238E27FC236}">
                <a16:creationId xmlns:a16="http://schemas.microsoft.com/office/drawing/2014/main" id="{4FA14416-E33B-9BB4-E146-DCBF8C1559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7833"/>
            <a:ext cx="1990166" cy="5783579"/>
          </a:xfrm>
          <a:prstGeom prst="rect">
            <a:avLst/>
          </a:prstGeom>
        </p:spPr>
      </p:pic>
      <p:sp>
        <p:nvSpPr>
          <p:cNvPr id="6" name="Content Placeholder 2">
            <a:extLst>
              <a:ext uri="{FF2B5EF4-FFF2-40B4-BE49-F238E27FC236}">
                <a16:creationId xmlns:a16="http://schemas.microsoft.com/office/drawing/2014/main" id="{1CC1E8A4-BC49-DB9C-C3D3-FCDC31DDE1FB}"/>
              </a:ext>
            </a:extLst>
          </p:cNvPr>
          <p:cNvSpPr>
            <a:spLocks noGrp="1"/>
          </p:cNvSpPr>
          <p:nvPr>
            <p:ph idx="1" hasCustomPrompt="1"/>
          </p:nvPr>
        </p:nvSpPr>
        <p:spPr>
          <a:xfrm>
            <a:off x="838200" y="2017210"/>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10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F23877-FA73-F7BA-52B4-D9A75FFEDF5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a:stretch/>
        </p:blipFill>
        <p:spPr>
          <a:xfrm>
            <a:off x="4725906" y="0"/>
            <a:ext cx="7466094" cy="6858002"/>
          </a:xfrm>
          <a:prstGeom prst="rect">
            <a:avLst/>
          </a:prstGeom>
        </p:spPr>
      </p:pic>
      <p:sp>
        <p:nvSpPr>
          <p:cNvPr id="2" name="Title 1">
            <a:extLst>
              <a:ext uri="{FF2B5EF4-FFF2-40B4-BE49-F238E27FC236}">
                <a16:creationId xmlns:a16="http://schemas.microsoft.com/office/drawing/2014/main" id="{9AC9B89C-A186-32F9-BF3D-FABF79275298}"/>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DACD9A31-1889-A928-7809-CCFC1D9E25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66888"/>
            <a:ext cx="1786970" cy="5783579"/>
          </a:xfrm>
          <a:prstGeom prst="rect">
            <a:avLst/>
          </a:prstGeom>
        </p:spPr>
      </p:pic>
      <p:pic>
        <p:nvPicPr>
          <p:cNvPr id="8" name="Picture 7">
            <a:extLst>
              <a:ext uri="{FF2B5EF4-FFF2-40B4-BE49-F238E27FC236}">
                <a16:creationId xmlns:a16="http://schemas.microsoft.com/office/drawing/2014/main" id="{27314AE0-AEE6-4225-AEB2-59428317B1FA}"/>
              </a:ext>
            </a:extLst>
          </p:cNvPr>
          <p:cNvPicPr>
            <a:picLocks noChangeAspect="1"/>
          </p:cNvPicPr>
          <p:nvPr userDrawn="1"/>
        </p:nvPicPr>
        <p:blipFill rotWithShape="1">
          <a:blip r:embed="rId4" cstate="screen">
            <a:alphaModFix amt="48000"/>
            <a:extLst>
              <a:ext uri="{28A0092B-C50C-407E-A947-70E740481C1C}">
                <a14:useLocalDpi xmlns:a14="http://schemas.microsoft.com/office/drawing/2010/main"/>
              </a:ext>
            </a:extLst>
          </a:blip>
          <a:srcRect/>
          <a:stretch/>
        </p:blipFill>
        <p:spPr>
          <a:xfrm>
            <a:off x="-987714" y="1838793"/>
            <a:ext cx="2816515" cy="1484768"/>
          </a:xfrm>
          <a:prstGeom prst="rect">
            <a:avLst/>
          </a:prstGeom>
        </p:spPr>
      </p:pic>
      <p:sp>
        <p:nvSpPr>
          <p:cNvPr id="3" name="Content Placeholder 2">
            <a:extLst>
              <a:ext uri="{FF2B5EF4-FFF2-40B4-BE49-F238E27FC236}">
                <a16:creationId xmlns:a16="http://schemas.microsoft.com/office/drawing/2014/main" id="{1798C0B0-48E4-E3E2-C24A-0F2C2474F119}"/>
              </a:ext>
            </a:extLst>
          </p:cNvPr>
          <p:cNvSpPr>
            <a:spLocks noGrp="1"/>
          </p:cNvSpPr>
          <p:nvPr>
            <p:ph idx="1" hasCustomPrompt="1"/>
          </p:nvPr>
        </p:nvSpPr>
        <p:spPr>
          <a:xfrm>
            <a:off x="838200" y="2017210"/>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51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64F11C-EFF5-2197-7A81-A5E27E55D4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64" b="-2"/>
          <a:stretch/>
        </p:blipFill>
        <p:spPr>
          <a:xfrm>
            <a:off x="3193256" y="-2"/>
            <a:ext cx="8998744" cy="6858001"/>
          </a:xfrm>
          <a:prstGeom prst="rect">
            <a:avLst/>
          </a:prstGeom>
        </p:spPr>
      </p:pic>
      <p:sp>
        <p:nvSpPr>
          <p:cNvPr id="2" name="Title 1">
            <a:extLst>
              <a:ext uri="{FF2B5EF4-FFF2-40B4-BE49-F238E27FC236}">
                <a16:creationId xmlns:a16="http://schemas.microsoft.com/office/drawing/2014/main" id="{A07183D1-2D00-8083-E5AD-5340D098CE51}"/>
              </a:ext>
            </a:extLst>
          </p:cNvPr>
          <p:cNvSpPr>
            <a:spLocks noGrp="1"/>
          </p:cNvSpPr>
          <p:nvPr>
            <p:ph type="title" hasCustomPrompt="1"/>
          </p:nvPr>
        </p:nvSpPr>
        <p:spPr>
          <a:xfrm>
            <a:off x="831850" y="4617267"/>
            <a:ext cx="3703936" cy="881911"/>
          </a:xfrm>
        </p:spPr>
        <p:txBody>
          <a:bodyPr anchor="t">
            <a:normAutofit/>
          </a:bodyPr>
          <a:lstStyle>
            <a:lvl1pPr>
              <a:defRPr sz="44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THANK YOU</a:t>
            </a:r>
          </a:p>
        </p:txBody>
      </p:sp>
      <p:sp>
        <p:nvSpPr>
          <p:cNvPr id="7" name="Slide Number Placeholder 5">
            <a:extLst>
              <a:ext uri="{FF2B5EF4-FFF2-40B4-BE49-F238E27FC236}">
                <a16:creationId xmlns:a16="http://schemas.microsoft.com/office/drawing/2014/main" id="{22A9C2E2-7B61-D4BA-3636-99ACCDEA90A0}"/>
              </a:ext>
            </a:extLst>
          </p:cNvPr>
          <p:cNvSpPr txBox="1">
            <a:spLocks/>
          </p:cNvSpPr>
          <p:nvPr userDrawn="1"/>
        </p:nvSpPr>
        <p:spPr>
          <a:xfrm>
            <a:off x="11132820" y="6356350"/>
            <a:ext cx="5638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Open Sans" panose="020B06060305040202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88F3F1-57AE-6248-B8CC-FDCCA966097E}" type="slidenum">
              <a:rPr lang="en-US" smtClean="0"/>
              <a:pPr/>
              <a:t>‹nr.›</a:t>
            </a:fld>
            <a:endParaRPr lang="en-US"/>
          </a:p>
        </p:txBody>
      </p:sp>
      <p:pic>
        <p:nvPicPr>
          <p:cNvPr id="15" name="Picture 14">
            <a:extLst>
              <a:ext uri="{FF2B5EF4-FFF2-40B4-BE49-F238E27FC236}">
                <a16:creationId xmlns:a16="http://schemas.microsoft.com/office/drawing/2014/main" id="{2CF92FFF-BF8F-6B10-2847-2DB7C37D5C74}"/>
              </a:ext>
            </a:extLst>
          </p:cNvPr>
          <p:cNvPicPr>
            <a:picLocks noChangeAspect="1"/>
          </p:cNvPicPr>
          <p:nvPr userDrawn="1"/>
        </p:nvPicPr>
        <p:blipFill rotWithShape="1">
          <a:blip r:embed="rId3" cstate="screen">
            <a:alphaModFix amt="48000"/>
            <a:extLst>
              <a:ext uri="{28A0092B-C50C-407E-A947-70E740481C1C}">
                <a14:useLocalDpi xmlns:a14="http://schemas.microsoft.com/office/drawing/2010/main"/>
              </a:ext>
            </a:extLst>
          </a:blip>
          <a:srcRect/>
          <a:stretch/>
        </p:blipFill>
        <p:spPr>
          <a:xfrm>
            <a:off x="9474098" y="1374926"/>
            <a:ext cx="2816515" cy="1484768"/>
          </a:xfrm>
          <a:prstGeom prst="rect">
            <a:avLst/>
          </a:prstGeom>
        </p:spPr>
      </p:pic>
      <p:pic>
        <p:nvPicPr>
          <p:cNvPr id="4" name="Picture 3">
            <a:extLst>
              <a:ext uri="{FF2B5EF4-FFF2-40B4-BE49-F238E27FC236}">
                <a16:creationId xmlns:a16="http://schemas.microsoft.com/office/drawing/2014/main" id="{085CABDE-C5AA-54D8-B254-D7A2E850CD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9780"/>
          <a:stretch/>
        </p:blipFill>
        <p:spPr>
          <a:xfrm>
            <a:off x="5504414" y="0"/>
            <a:ext cx="1298044" cy="1104121"/>
          </a:xfrm>
          <a:prstGeom prst="rect">
            <a:avLst/>
          </a:prstGeom>
        </p:spPr>
      </p:pic>
      <p:pic>
        <p:nvPicPr>
          <p:cNvPr id="5" name="Picture 4">
            <a:extLst>
              <a:ext uri="{FF2B5EF4-FFF2-40B4-BE49-F238E27FC236}">
                <a16:creationId xmlns:a16="http://schemas.microsoft.com/office/drawing/2014/main" id="{9B1202CE-A68D-21E2-094B-2989E2901918}"/>
              </a:ext>
            </a:extLst>
          </p:cNvPr>
          <p:cNvPicPr>
            <a:picLocks noChangeAspect="1"/>
          </p:cNvPicPr>
          <p:nvPr userDrawn="1"/>
        </p:nvPicPr>
        <p:blipFill>
          <a:blip r:embed="rId5"/>
          <a:stretch>
            <a:fillRect/>
          </a:stretch>
        </p:blipFill>
        <p:spPr>
          <a:xfrm>
            <a:off x="4417974" y="1603305"/>
            <a:ext cx="563100" cy="563100"/>
          </a:xfrm>
          <a:prstGeom prst="rect">
            <a:avLst/>
          </a:prstGeom>
        </p:spPr>
      </p:pic>
      <p:pic>
        <p:nvPicPr>
          <p:cNvPr id="8" name="Picture 7">
            <a:extLst>
              <a:ext uri="{FF2B5EF4-FFF2-40B4-BE49-F238E27FC236}">
                <a16:creationId xmlns:a16="http://schemas.microsoft.com/office/drawing/2014/main" id="{A85C1136-09D9-6055-311C-4EFD095EE4FE}"/>
              </a:ext>
            </a:extLst>
          </p:cNvPr>
          <p:cNvPicPr>
            <a:picLocks noChangeAspect="1"/>
          </p:cNvPicPr>
          <p:nvPr userDrawn="1"/>
        </p:nvPicPr>
        <p:blipFill>
          <a:blip r:embed="rId5"/>
          <a:stretch>
            <a:fillRect/>
          </a:stretch>
        </p:blipFill>
        <p:spPr>
          <a:xfrm>
            <a:off x="7565434" y="3552419"/>
            <a:ext cx="1024393" cy="1024393"/>
          </a:xfrm>
          <a:prstGeom prst="rect">
            <a:avLst/>
          </a:prstGeom>
        </p:spPr>
      </p:pic>
    </p:spTree>
    <p:extLst>
      <p:ext uri="{BB962C8B-B14F-4D97-AF65-F5344CB8AC3E}">
        <p14:creationId xmlns:p14="http://schemas.microsoft.com/office/powerpoint/2010/main" val="389432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1B4A9B-3E78-B804-EB3F-2EC73632D314}"/>
              </a:ext>
            </a:extLst>
          </p:cNvPr>
          <p:cNvSpPr>
            <a:spLocks noGrp="1"/>
          </p:cNvSpPr>
          <p:nvPr>
            <p:ph type="sldNum" sz="quarter" idx="12"/>
          </p:nvPr>
        </p:nvSpPr>
        <p:spPr>
          <a:xfrm>
            <a:off x="11132820" y="6356350"/>
            <a:ext cx="563880" cy="365125"/>
          </a:xfrm>
          <a:prstGeom prst="rect">
            <a:avLst/>
          </a:prstGeom>
        </p:spPr>
        <p:txBody>
          <a:bodyPr/>
          <a:lstStyle/>
          <a:p>
            <a:fld id="{6888F3F1-57AE-6248-B8CC-FDCCA966097E}" type="slidenum">
              <a:rPr lang="en-US" smtClean="0"/>
              <a:t>‹nr.›</a:t>
            </a:fld>
            <a:endParaRPr lang="en-US"/>
          </a:p>
        </p:txBody>
      </p:sp>
    </p:spTree>
    <p:extLst>
      <p:ext uri="{BB962C8B-B14F-4D97-AF65-F5344CB8AC3E}">
        <p14:creationId xmlns:p14="http://schemas.microsoft.com/office/powerpoint/2010/main" val="365029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ubtitle &amp; 1 column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389424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7288D-A727-3BC7-59DF-431568EEA8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96"/>
          <a:stretch/>
        </p:blipFill>
        <p:spPr>
          <a:xfrm>
            <a:off x="6717328" y="-1"/>
            <a:ext cx="5474672" cy="6858001"/>
          </a:xfrm>
          <a:prstGeom prst="rect">
            <a:avLst/>
          </a:prstGeom>
        </p:spPr>
      </p:pic>
      <p:pic>
        <p:nvPicPr>
          <p:cNvPr id="17" name="Picture 16">
            <a:extLst>
              <a:ext uri="{FF2B5EF4-FFF2-40B4-BE49-F238E27FC236}">
                <a16:creationId xmlns:a16="http://schemas.microsoft.com/office/drawing/2014/main" id="{32CA821F-31CB-EE01-8F1D-D9F8CAC107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599" y="621572"/>
            <a:ext cx="2375941" cy="444964"/>
          </a:xfrm>
          <a:prstGeom prst="rect">
            <a:avLst/>
          </a:prstGeom>
        </p:spPr>
      </p:pic>
      <p:sp>
        <p:nvSpPr>
          <p:cNvPr id="15" name="Text Placeholder 2">
            <a:extLst>
              <a:ext uri="{FF2B5EF4-FFF2-40B4-BE49-F238E27FC236}">
                <a16:creationId xmlns:a16="http://schemas.microsoft.com/office/drawing/2014/main" id="{6CB78E86-DBFE-1B4E-DA7E-4E7E984A7E76}"/>
              </a:ext>
            </a:extLst>
          </p:cNvPr>
          <p:cNvSpPr>
            <a:spLocks noGrp="1"/>
          </p:cNvSpPr>
          <p:nvPr>
            <p:ph type="body" idx="10" hasCustomPrompt="1"/>
          </p:nvPr>
        </p:nvSpPr>
        <p:spPr>
          <a:xfrm>
            <a:off x="619561" y="6085947"/>
            <a:ext cx="5256803" cy="378694"/>
          </a:xfrm>
        </p:spPr>
        <p:txBody>
          <a:bodyPr>
            <a:normAutofit/>
          </a:bodyPr>
          <a:lstStyle>
            <a:lvl1pPr marL="0" indent="0">
              <a:buNone/>
              <a:defRPr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itle 1">
            <a:extLst>
              <a:ext uri="{FF2B5EF4-FFF2-40B4-BE49-F238E27FC236}">
                <a16:creationId xmlns:a16="http://schemas.microsoft.com/office/drawing/2014/main" id="{58AA8579-E1D4-84AD-8BFF-9D00CF77D0F6}"/>
              </a:ext>
            </a:extLst>
          </p:cNvPr>
          <p:cNvSpPr>
            <a:spLocks noGrp="1"/>
          </p:cNvSpPr>
          <p:nvPr>
            <p:ph type="title" hasCustomPrompt="1"/>
          </p:nvPr>
        </p:nvSpPr>
        <p:spPr>
          <a:xfrm>
            <a:off x="596891" y="3489262"/>
            <a:ext cx="5079079" cy="1186041"/>
          </a:xfrm>
        </p:spPr>
        <p:txBody>
          <a:bodyPr anchor="b">
            <a:normAutofit/>
          </a:bodyPr>
          <a:lstStyle>
            <a:lvl1pPr>
              <a:defRPr sz="3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E4B4F40C-DA98-3CC3-01C4-34C620FF32DF}"/>
              </a:ext>
            </a:extLst>
          </p:cNvPr>
          <p:cNvSpPr>
            <a:spLocks noGrp="1"/>
          </p:cNvSpPr>
          <p:nvPr>
            <p:ph type="body" idx="1"/>
          </p:nvPr>
        </p:nvSpPr>
        <p:spPr>
          <a:xfrm>
            <a:off x="611874" y="4795478"/>
            <a:ext cx="5256803" cy="897110"/>
          </a:xfrm>
        </p:spPr>
        <p:txBody>
          <a:bodyPr>
            <a:normAutofit/>
          </a:bodyPr>
          <a:lstStyle>
            <a:lvl1pPr marL="0" indent="0">
              <a:buNone/>
              <a:defRPr sz="2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FF52E688-474C-4CDB-BB07-170D9546C8A8}"/>
              </a:ext>
            </a:extLst>
          </p:cNvPr>
          <p:cNvPicPr>
            <a:picLocks noChangeAspect="1"/>
          </p:cNvPicPr>
          <p:nvPr userDrawn="1"/>
        </p:nvPicPr>
        <p:blipFill>
          <a:blip r:embed="rId4"/>
          <a:stretch>
            <a:fillRect/>
          </a:stretch>
        </p:blipFill>
        <p:spPr>
          <a:xfrm>
            <a:off x="7193031" y="2089906"/>
            <a:ext cx="1250964" cy="1766986"/>
          </a:xfrm>
          <a:prstGeom prst="rect">
            <a:avLst/>
          </a:prstGeom>
        </p:spPr>
      </p:pic>
      <p:pic>
        <p:nvPicPr>
          <p:cNvPr id="4" name="Picture 3">
            <a:extLst>
              <a:ext uri="{FF2B5EF4-FFF2-40B4-BE49-F238E27FC236}">
                <a16:creationId xmlns:a16="http://schemas.microsoft.com/office/drawing/2014/main" id="{8E06B2AC-4E90-CF8C-6A17-A17DB7C9BF1C}"/>
              </a:ext>
            </a:extLst>
          </p:cNvPr>
          <p:cNvPicPr>
            <a:picLocks noChangeAspect="1"/>
          </p:cNvPicPr>
          <p:nvPr userDrawn="1"/>
        </p:nvPicPr>
        <p:blipFill>
          <a:blip r:embed="rId5"/>
          <a:stretch>
            <a:fillRect/>
          </a:stretch>
        </p:blipFill>
        <p:spPr>
          <a:xfrm>
            <a:off x="8802856" y="621572"/>
            <a:ext cx="427890" cy="427890"/>
          </a:xfrm>
          <a:prstGeom prst="rect">
            <a:avLst/>
          </a:prstGeom>
        </p:spPr>
      </p:pic>
      <p:pic>
        <p:nvPicPr>
          <p:cNvPr id="6" name="Picture 5">
            <a:extLst>
              <a:ext uri="{FF2B5EF4-FFF2-40B4-BE49-F238E27FC236}">
                <a16:creationId xmlns:a16="http://schemas.microsoft.com/office/drawing/2014/main" id="{37527E5F-6583-3DB1-9E7D-236D821C3385}"/>
              </a:ext>
            </a:extLst>
          </p:cNvPr>
          <p:cNvPicPr>
            <a:picLocks noChangeAspect="1"/>
          </p:cNvPicPr>
          <p:nvPr userDrawn="1"/>
        </p:nvPicPr>
        <p:blipFill>
          <a:blip r:embed="rId5"/>
          <a:stretch>
            <a:fillRect/>
          </a:stretch>
        </p:blipFill>
        <p:spPr>
          <a:xfrm>
            <a:off x="10601839" y="5518399"/>
            <a:ext cx="867918" cy="867918"/>
          </a:xfrm>
          <a:prstGeom prst="rect">
            <a:avLst/>
          </a:prstGeom>
        </p:spPr>
      </p:pic>
    </p:spTree>
    <p:extLst>
      <p:ext uri="{BB962C8B-B14F-4D97-AF65-F5344CB8AC3E}">
        <p14:creationId xmlns:p14="http://schemas.microsoft.com/office/powerpoint/2010/main" val="4008274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CD8701-1D72-071C-B185-CA89363A9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35105" y="-1"/>
            <a:ext cx="7856895" cy="6858001"/>
          </a:xfrm>
          <a:prstGeom prst="rect">
            <a:avLst/>
          </a:prstGeom>
        </p:spPr>
      </p:pic>
      <p:sp>
        <p:nvSpPr>
          <p:cNvPr id="7" name="Slide Number Placeholder 5">
            <a:extLst>
              <a:ext uri="{FF2B5EF4-FFF2-40B4-BE49-F238E27FC236}">
                <a16:creationId xmlns:a16="http://schemas.microsoft.com/office/drawing/2014/main" id="{22A9C2E2-7B61-D4BA-3636-99ACCDEA90A0}"/>
              </a:ext>
            </a:extLst>
          </p:cNvPr>
          <p:cNvSpPr txBox="1">
            <a:spLocks/>
          </p:cNvSpPr>
          <p:nvPr userDrawn="1"/>
        </p:nvSpPr>
        <p:spPr>
          <a:xfrm>
            <a:off x="11132820" y="6356350"/>
            <a:ext cx="5638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Open Sans" panose="020B06060305040202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88F3F1-57AE-6248-B8CC-FDCCA966097E}" type="slidenum">
              <a:rPr lang="en-US" smtClean="0"/>
              <a:pPr/>
              <a:t>‹nr.›</a:t>
            </a:fld>
            <a:endParaRPr lang="en-US"/>
          </a:p>
        </p:txBody>
      </p:sp>
      <p:sp>
        <p:nvSpPr>
          <p:cNvPr id="8" name="Title 1">
            <a:extLst>
              <a:ext uri="{FF2B5EF4-FFF2-40B4-BE49-F238E27FC236}">
                <a16:creationId xmlns:a16="http://schemas.microsoft.com/office/drawing/2014/main" id="{49BD1C7D-6493-46C7-5D2A-086A10D5E75E}"/>
              </a:ext>
            </a:extLst>
          </p:cNvPr>
          <p:cNvSpPr>
            <a:spLocks noGrp="1"/>
          </p:cNvSpPr>
          <p:nvPr>
            <p:ph type="title" hasCustomPrompt="1"/>
          </p:nvPr>
        </p:nvSpPr>
        <p:spPr>
          <a:xfrm>
            <a:off x="831850" y="1709738"/>
            <a:ext cx="3526728" cy="2852737"/>
          </a:xfrm>
        </p:spPr>
        <p:txBody>
          <a:bodyPr anchor="t">
            <a:normAutofit/>
          </a:bodyPr>
          <a:lstStyle>
            <a:lvl1pPr>
              <a:defRPr sz="36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8BE67ED-1AA9-1D39-0043-8B34E6D3C3EC}"/>
              </a:ext>
            </a:extLst>
          </p:cNvPr>
          <p:cNvSpPr>
            <a:spLocks noGrp="1"/>
          </p:cNvSpPr>
          <p:nvPr>
            <p:ph type="body" idx="1"/>
          </p:nvPr>
        </p:nvSpPr>
        <p:spPr>
          <a:xfrm>
            <a:off x="844550" y="4600095"/>
            <a:ext cx="3526728" cy="1500187"/>
          </a:xfrm>
        </p:spPr>
        <p:txBody>
          <a:bodyPr>
            <a:normAutofit/>
          </a:bodyPr>
          <a:lstStyle>
            <a:lvl1pPr marL="0" indent="0">
              <a:buNone/>
              <a:defRPr sz="18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a:extLst>
              <a:ext uri="{FF2B5EF4-FFF2-40B4-BE49-F238E27FC236}">
                <a16:creationId xmlns:a16="http://schemas.microsoft.com/office/drawing/2014/main" id="{4D44B420-D919-4479-3982-227A5733FF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278" r="-8368" b="-9103"/>
          <a:stretch/>
        </p:blipFill>
        <p:spPr>
          <a:xfrm>
            <a:off x="5245833" y="-1"/>
            <a:ext cx="2188637" cy="2961861"/>
          </a:xfrm>
          <a:prstGeom prst="rect">
            <a:avLst/>
          </a:prstGeom>
        </p:spPr>
      </p:pic>
      <p:pic>
        <p:nvPicPr>
          <p:cNvPr id="16" name="Picture 15">
            <a:extLst>
              <a:ext uri="{FF2B5EF4-FFF2-40B4-BE49-F238E27FC236}">
                <a16:creationId xmlns:a16="http://schemas.microsoft.com/office/drawing/2014/main" id="{BF938671-5642-37B9-09DB-94472239F40F}"/>
              </a:ext>
            </a:extLst>
          </p:cNvPr>
          <p:cNvPicPr>
            <a:picLocks noChangeAspect="1"/>
          </p:cNvPicPr>
          <p:nvPr userDrawn="1"/>
        </p:nvPicPr>
        <p:blipFill>
          <a:blip r:embed="rId4"/>
          <a:stretch>
            <a:fillRect/>
          </a:stretch>
        </p:blipFill>
        <p:spPr>
          <a:xfrm>
            <a:off x="8641682" y="3477559"/>
            <a:ext cx="427890" cy="427890"/>
          </a:xfrm>
          <a:prstGeom prst="rect">
            <a:avLst/>
          </a:prstGeom>
        </p:spPr>
      </p:pic>
      <p:pic>
        <p:nvPicPr>
          <p:cNvPr id="2" name="Picture 1">
            <a:extLst>
              <a:ext uri="{FF2B5EF4-FFF2-40B4-BE49-F238E27FC236}">
                <a16:creationId xmlns:a16="http://schemas.microsoft.com/office/drawing/2014/main" id="{6983F289-31EF-6572-6C71-47FDF6ABB7D3}"/>
              </a:ext>
            </a:extLst>
          </p:cNvPr>
          <p:cNvPicPr>
            <a:picLocks noChangeAspect="1"/>
          </p:cNvPicPr>
          <p:nvPr userDrawn="1"/>
        </p:nvPicPr>
        <p:blipFill>
          <a:blip r:embed="rId4"/>
          <a:stretch>
            <a:fillRect/>
          </a:stretch>
        </p:blipFill>
        <p:spPr>
          <a:xfrm>
            <a:off x="5327561" y="5586155"/>
            <a:ext cx="844787" cy="844787"/>
          </a:xfrm>
          <a:prstGeom prst="rect">
            <a:avLst/>
          </a:prstGeom>
        </p:spPr>
      </p:pic>
    </p:spTree>
    <p:extLst>
      <p:ext uri="{BB962C8B-B14F-4D97-AF65-F5344CB8AC3E}">
        <p14:creationId xmlns:p14="http://schemas.microsoft.com/office/powerpoint/2010/main" val="40638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F7DA54-7D12-5B1E-6D48-C636C925592C}"/>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8AA5427-97F4-0D86-9FC0-95FD167E32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52387" y="0"/>
            <a:ext cx="6339614" cy="6858000"/>
          </a:xfrm>
          <a:prstGeom prst="rect">
            <a:avLst/>
          </a:prstGeom>
        </p:spPr>
      </p:pic>
      <p:sp>
        <p:nvSpPr>
          <p:cNvPr id="2" name="Title 1">
            <a:extLst>
              <a:ext uri="{FF2B5EF4-FFF2-40B4-BE49-F238E27FC236}">
                <a16:creationId xmlns:a16="http://schemas.microsoft.com/office/drawing/2014/main" id="{A07183D1-2D00-8083-E5AD-5340D098CE51}"/>
              </a:ext>
            </a:extLst>
          </p:cNvPr>
          <p:cNvSpPr>
            <a:spLocks noGrp="1"/>
          </p:cNvSpPr>
          <p:nvPr>
            <p:ph type="title" hasCustomPrompt="1"/>
          </p:nvPr>
        </p:nvSpPr>
        <p:spPr>
          <a:xfrm>
            <a:off x="831850" y="1709738"/>
            <a:ext cx="3124514" cy="2852737"/>
          </a:xfrm>
        </p:spPr>
        <p:txBody>
          <a:bodyPr anchor="t">
            <a:normAutofit/>
          </a:bodyPr>
          <a:lstStyle>
            <a:lvl1pPr>
              <a:defRPr sz="36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A08664A-CD2C-6F96-5E2A-8382AE609750}"/>
              </a:ext>
            </a:extLst>
          </p:cNvPr>
          <p:cNvSpPr>
            <a:spLocks noGrp="1"/>
          </p:cNvSpPr>
          <p:nvPr>
            <p:ph type="body" idx="1"/>
          </p:nvPr>
        </p:nvSpPr>
        <p:spPr>
          <a:xfrm>
            <a:off x="844550" y="4600095"/>
            <a:ext cx="525145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a:extLst>
              <a:ext uri="{FF2B5EF4-FFF2-40B4-BE49-F238E27FC236}">
                <a16:creationId xmlns:a16="http://schemas.microsoft.com/office/drawing/2014/main" id="{2E01D4C8-9BA0-6FB0-0652-C3F5500B36C8}"/>
              </a:ext>
            </a:extLst>
          </p:cNvPr>
          <p:cNvPicPr>
            <a:picLocks noChangeAspect="1"/>
          </p:cNvPicPr>
          <p:nvPr userDrawn="1"/>
        </p:nvPicPr>
        <p:blipFill>
          <a:blip r:embed="rId4"/>
          <a:stretch>
            <a:fillRect/>
          </a:stretch>
        </p:blipFill>
        <p:spPr>
          <a:xfrm rot="5400000">
            <a:off x="5558630" y="4747980"/>
            <a:ext cx="1161071" cy="1640012"/>
          </a:xfrm>
          <a:prstGeom prst="rect">
            <a:avLst/>
          </a:prstGeom>
        </p:spPr>
      </p:pic>
      <p:pic>
        <p:nvPicPr>
          <p:cNvPr id="5" name="Picture 4">
            <a:extLst>
              <a:ext uri="{FF2B5EF4-FFF2-40B4-BE49-F238E27FC236}">
                <a16:creationId xmlns:a16="http://schemas.microsoft.com/office/drawing/2014/main" id="{B0E6CA35-81C3-6963-E695-4B5BAAADEA62}"/>
              </a:ext>
            </a:extLst>
          </p:cNvPr>
          <p:cNvPicPr>
            <a:picLocks noChangeAspect="1"/>
          </p:cNvPicPr>
          <p:nvPr userDrawn="1"/>
        </p:nvPicPr>
        <p:blipFill>
          <a:blip r:embed="rId5"/>
          <a:stretch>
            <a:fillRect/>
          </a:stretch>
        </p:blipFill>
        <p:spPr>
          <a:xfrm>
            <a:off x="7933546" y="699697"/>
            <a:ext cx="681527" cy="681527"/>
          </a:xfrm>
          <a:prstGeom prst="rect">
            <a:avLst/>
          </a:prstGeom>
        </p:spPr>
      </p:pic>
      <p:pic>
        <p:nvPicPr>
          <p:cNvPr id="6" name="Picture 5">
            <a:extLst>
              <a:ext uri="{FF2B5EF4-FFF2-40B4-BE49-F238E27FC236}">
                <a16:creationId xmlns:a16="http://schemas.microsoft.com/office/drawing/2014/main" id="{8166822F-C0D2-845C-0B1B-2DD73816BD80}"/>
              </a:ext>
            </a:extLst>
          </p:cNvPr>
          <p:cNvPicPr>
            <a:picLocks noChangeAspect="1"/>
          </p:cNvPicPr>
          <p:nvPr userDrawn="1"/>
        </p:nvPicPr>
        <p:blipFill>
          <a:blip r:embed="rId5"/>
          <a:stretch>
            <a:fillRect/>
          </a:stretch>
        </p:blipFill>
        <p:spPr>
          <a:xfrm>
            <a:off x="10600071" y="3614389"/>
            <a:ext cx="283464" cy="283464"/>
          </a:xfrm>
          <a:prstGeom prst="rect">
            <a:avLst/>
          </a:prstGeom>
        </p:spPr>
      </p:pic>
    </p:spTree>
    <p:extLst>
      <p:ext uri="{BB962C8B-B14F-4D97-AF65-F5344CB8AC3E}">
        <p14:creationId xmlns:p14="http://schemas.microsoft.com/office/powerpoint/2010/main" val="216278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FBE1A5-BFA8-2C05-4101-33A4231D84A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F69F58C9-6E65-F83C-9778-F6458425E9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5325" b="-7933"/>
          <a:stretch/>
        </p:blipFill>
        <p:spPr>
          <a:xfrm>
            <a:off x="495300" y="0"/>
            <a:ext cx="11696701" cy="6858000"/>
          </a:xfrm>
          <a:prstGeom prst="rect">
            <a:avLst/>
          </a:prstGeom>
        </p:spPr>
      </p:pic>
      <p:sp>
        <p:nvSpPr>
          <p:cNvPr id="11" name="Title 1">
            <a:extLst>
              <a:ext uri="{FF2B5EF4-FFF2-40B4-BE49-F238E27FC236}">
                <a16:creationId xmlns:a16="http://schemas.microsoft.com/office/drawing/2014/main" id="{30C7B107-143F-4458-1409-A71ED3D67841}"/>
              </a:ext>
            </a:extLst>
          </p:cNvPr>
          <p:cNvSpPr>
            <a:spLocks noGrp="1"/>
          </p:cNvSpPr>
          <p:nvPr>
            <p:ph type="title" hasCustomPrompt="1"/>
          </p:nvPr>
        </p:nvSpPr>
        <p:spPr>
          <a:xfrm>
            <a:off x="831850" y="1709738"/>
            <a:ext cx="3124514" cy="2852737"/>
          </a:xfrm>
        </p:spPr>
        <p:txBody>
          <a:bodyPr anchor="t">
            <a:normAutofit/>
          </a:bodyPr>
          <a:lstStyle>
            <a:lvl1pPr>
              <a:defRPr sz="36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5ED69E5C-1026-DC5F-2D8D-4E3535FB2929}"/>
              </a:ext>
            </a:extLst>
          </p:cNvPr>
          <p:cNvSpPr>
            <a:spLocks noGrp="1"/>
          </p:cNvSpPr>
          <p:nvPr>
            <p:ph type="body" idx="1"/>
          </p:nvPr>
        </p:nvSpPr>
        <p:spPr>
          <a:xfrm>
            <a:off x="844550" y="4600095"/>
            <a:ext cx="525145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23B8E836-2196-15E5-577B-04CEB5C09D55}"/>
              </a:ext>
            </a:extLst>
          </p:cNvPr>
          <p:cNvPicPr>
            <a:picLocks noChangeAspect="1"/>
          </p:cNvPicPr>
          <p:nvPr userDrawn="1"/>
        </p:nvPicPr>
        <p:blipFill>
          <a:blip r:embed="rId4"/>
          <a:stretch>
            <a:fillRect/>
          </a:stretch>
        </p:blipFill>
        <p:spPr>
          <a:xfrm>
            <a:off x="8847664" y="4439364"/>
            <a:ext cx="1825012" cy="2577830"/>
          </a:xfrm>
          <a:prstGeom prst="rect">
            <a:avLst/>
          </a:prstGeom>
        </p:spPr>
      </p:pic>
      <p:pic>
        <p:nvPicPr>
          <p:cNvPr id="2" name="Picture 1">
            <a:extLst>
              <a:ext uri="{FF2B5EF4-FFF2-40B4-BE49-F238E27FC236}">
                <a16:creationId xmlns:a16="http://schemas.microsoft.com/office/drawing/2014/main" id="{5F4CED63-F66F-3E36-2CEB-6114BEF09D1C}"/>
              </a:ext>
            </a:extLst>
          </p:cNvPr>
          <p:cNvPicPr>
            <a:picLocks noChangeAspect="1"/>
          </p:cNvPicPr>
          <p:nvPr userDrawn="1"/>
        </p:nvPicPr>
        <p:blipFill>
          <a:blip r:embed="rId5"/>
          <a:stretch>
            <a:fillRect/>
          </a:stretch>
        </p:blipFill>
        <p:spPr>
          <a:xfrm>
            <a:off x="6174312" y="589479"/>
            <a:ext cx="478926" cy="478926"/>
          </a:xfrm>
          <a:prstGeom prst="rect">
            <a:avLst/>
          </a:prstGeom>
        </p:spPr>
      </p:pic>
    </p:spTree>
    <p:extLst>
      <p:ext uri="{BB962C8B-B14F-4D97-AF65-F5344CB8AC3E}">
        <p14:creationId xmlns:p14="http://schemas.microsoft.com/office/powerpoint/2010/main" val="182432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8265EC-DBCA-A61F-03ED-013C13A46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91A8D8E4-2887-E61E-264C-510B1F66BE3F}"/>
              </a:ext>
            </a:extLst>
          </p:cNvPr>
          <p:cNvPicPr>
            <a:picLocks noChangeAspect="1"/>
          </p:cNvPicPr>
          <p:nvPr userDrawn="1"/>
        </p:nvPicPr>
        <p:blipFill>
          <a:blip r:embed="rId3"/>
          <a:stretch>
            <a:fillRect/>
          </a:stretch>
        </p:blipFill>
        <p:spPr>
          <a:xfrm rot="5400000">
            <a:off x="7481331" y="4628590"/>
            <a:ext cx="1378378" cy="1946959"/>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a:xfrm>
            <a:off x="838200" y="365125"/>
            <a:ext cx="52578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45D12D3-D358-0501-0F40-086002D67F4C}"/>
              </a:ext>
            </a:extLst>
          </p:cNvPr>
          <p:cNvPicPr>
            <a:picLocks noChangeAspect="1"/>
          </p:cNvPicPr>
          <p:nvPr userDrawn="1"/>
        </p:nvPicPr>
        <p:blipFill>
          <a:blip r:embed="rId4"/>
          <a:stretch>
            <a:fillRect/>
          </a:stretch>
        </p:blipFill>
        <p:spPr>
          <a:xfrm>
            <a:off x="10928700" y="908278"/>
            <a:ext cx="670266" cy="670266"/>
          </a:xfrm>
          <a:prstGeom prst="rect">
            <a:avLst/>
          </a:prstGeom>
        </p:spPr>
      </p:pic>
    </p:spTree>
    <p:extLst>
      <p:ext uri="{BB962C8B-B14F-4D97-AF65-F5344CB8AC3E}">
        <p14:creationId xmlns:p14="http://schemas.microsoft.com/office/powerpoint/2010/main" val="289821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A79E2-9E53-C258-EF3C-3D34E1689E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228"/>
          <a:stretch/>
        </p:blipFill>
        <p:spPr>
          <a:xfrm>
            <a:off x="9297649" y="0"/>
            <a:ext cx="2894352" cy="6858000"/>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a:xfrm>
            <a:off x="838200" y="365125"/>
            <a:ext cx="9031356"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1825625"/>
            <a:ext cx="90313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8A6F1EA-1AD1-1753-27DE-CAF61184E0CB}"/>
              </a:ext>
            </a:extLst>
          </p:cNvPr>
          <p:cNvPicPr>
            <a:picLocks noChangeAspect="1"/>
          </p:cNvPicPr>
          <p:nvPr userDrawn="1"/>
        </p:nvPicPr>
        <p:blipFill>
          <a:blip r:embed="rId3"/>
          <a:stretch>
            <a:fillRect/>
          </a:stretch>
        </p:blipFill>
        <p:spPr>
          <a:xfrm>
            <a:off x="10638808" y="551453"/>
            <a:ext cx="476453" cy="476453"/>
          </a:xfrm>
          <a:prstGeom prst="rect">
            <a:avLst/>
          </a:prstGeom>
        </p:spPr>
      </p:pic>
    </p:spTree>
    <p:extLst>
      <p:ext uri="{BB962C8B-B14F-4D97-AF65-F5344CB8AC3E}">
        <p14:creationId xmlns:p14="http://schemas.microsoft.com/office/powerpoint/2010/main" val="93081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2019AB-075A-532E-A0C8-DE2FFFF83C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345"/>
          <a:stretch/>
        </p:blipFill>
        <p:spPr>
          <a:xfrm>
            <a:off x="3828263" y="5011557"/>
            <a:ext cx="8363738" cy="1846444"/>
          </a:xfrm>
          <a:prstGeom prst="rect">
            <a:avLst/>
          </a:prstGeom>
        </p:spPr>
      </p:pic>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140876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2BD7080-167D-75DC-AF13-461D41AD7C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928"/>
          <a:stretch/>
        </p:blipFill>
        <p:spPr>
          <a:xfrm rot="5400000">
            <a:off x="6031669" y="5952447"/>
            <a:ext cx="858043" cy="1271698"/>
          </a:xfrm>
          <a:prstGeom prst="rect">
            <a:avLst/>
          </a:prstGeom>
        </p:spPr>
      </p:pic>
      <p:pic>
        <p:nvPicPr>
          <p:cNvPr id="4" name="Picture 3">
            <a:extLst>
              <a:ext uri="{FF2B5EF4-FFF2-40B4-BE49-F238E27FC236}">
                <a16:creationId xmlns:a16="http://schemas.microsoft.com/office/drawing/2014/main" id="{F6C5AA1F-F3DB-F78C-B4AA-50D0CFE99D6D}"/>
              </a:ext>
            </a:extLst>
          </p:cNvPr>
          <p:cNvPicPr>
            <a:picLocks noChangeAspect="1"/>
          </p:cNvPicPr>
          <p:nvPr userDrawn="1"/>
        </p:nvPicPr>
        <p:blipFill>
          <a:blip r:embed="rId4"/>
          <a:stretch>
            <a:fillRect/>
          </a:stretch>
        </p:blipFill>
        <p:spPr>
          <a:xfrm>
            <a:off x="10887286" y="5760105"/>
            <a:ext cx="476453" cy="476453"/>
          </a:xfrm>
          <a:prstGeom prst="rect">
            <a:avLst/>
          </a:prstGeom>
        </p:spPr>
      </p:pic>
      <p:sp>
        <p:nvSpPr>
          <p:cNvPr id="6" name="Title 1">
            <a:extLst>
              <a:ext uri="{FF2B5EF4-FFF2-40B4-BE49-F238E27FC236}">
                <a16:creationId xmlns:a16="http://schemas.microsoft.com/office/drawing/2014/main" id="{3C9B4C8F-129E-B42F-4F02-9B7E1E5D470D}"/>
              </a:ext>
            </a:extLst>
          </p:cNvPr>
          <p:cNvSpPr>
            <a:spLocks noGrp="1"/>
          </p:cNvSpPr>
          <p:nvPr>
            <p:ph type="title" hasCustomPrompt="1"/>
          </p:nvPr>
        </p:nvSpPr>
        <p:spPr>
          <a:xfrm>
            <a:off x="838199" y="365125"/>
            <a:ext cx="10525539" cy="884325"/>
          </a:xfrm>
        </p:spPr>
        <p:txBody>
          <a:bodyPr/>
          <a:lstStyle/>
          <a:p>
            <a:r>
              <a:rPr lang="en-US"/>
              <a:t>CLICK TO EDIT MASTER TITLE STYLE</a:t>
            </a:r>
          </a:p>
        </p:txBody>
      </p:sp>
    </p:spTree>
    <p:extLst>
      <p:ext uri="{BB962C8B-B14F-4D97-AF65-F5344CB8AC3E}">
        <p14:creationId xmlns:p14="http://schemas.microsoft.com/office/powerpoint/2010/main" val="202857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33AB80-8B4A-51A1-F69C-1A2EA07E76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992CF8-527C-686E-7622-0D83084F3E53}"/>
              </a:ext>
            </a:extLst>
          </p:cNvPr>
          <p:cNvSpPr>
            <a:spLocks noGrp="1"/>
          </p:cNvSpPr>
          <p:nvPr>
            <p:ph type="title" hasCustomPrompt="1"/>
          </p:nvPr>
        </p:nvSpPr>
        <p:spPr>
          <a:xfrm>
            <a:off x="838199" y="775252"/>
            <a:ext cx="10515599" cy="4874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DC2051-AD6C-67A5-F0D3-05619AFA66BA}"/>
              </a:ext>
            </a:extLst>
          </p:cNvPr>
          <p:cNvSpPr>
            <a:spLocks noGrp="1"/>
          </p:cNvSpPr>
          <p:nvPr>
            <p:ph idx="1" hasCustomPrompt="1"/>
          </p:nvPr>
        </p:nvSpPr>
        <p:spPr>
          <a:xfrm>
            <a:off x="838200" y="140876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F480B56-0DC6-BF61-08C0-A21748A781BC}"/>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10223863" y="5370582"/>
            <a:ext cx="1378379" cy="1378379"/>
          </a:xfrm>
          <a:prstGeom prst="rect">
            <a:avLst/>
          </a:prstGeom>
        </p:spPr>
      </p:pic>
    </p:spTree>
    <p:extLst>
      <p:ext uri="{BB962C8B-B14F-4D97-AF65-F5344CB8AC3E}">
        <p14:creationId xmlns:p14="http://schemas.microsoft.com/office/powerpoint/2010/main" val="215019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2762C-EB70-7EB4-B6A5-05388E73938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52192F2-60B2-4ECA-6DEB-07D3E1196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2641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51" r:id="rId3"/>
    <p:sldLayoutId id="2147483658" r:id="rId4"/>
    <p:sldLayoutId id="2147483649" r:id="rId5"/>
    <p:sldLayoutId id="2147483673" r:id="rId6"/>
    <p:sldLayoutId id="2147483650" r:id="rId7"/>
    <p:sldLayoutId id="2147483664" r:id="rId8"/>
    <p:sldLayoutId id="2147483671" r:id="rId9"/>
    <p:sldLayoutId id="2147483672" r:id="rId10"/>
    <p:sldLayoutId id="2147483659" r:id="rId11"/>
    <p:sldLayoutId id="2147483668" r:id="rId12"/>
    <p:sldLayoutId id="2147483652" r:id="rId13"/>
    <p:sldLayoutId id="2147483654" r:id="rId14"/>
    <p:sldLayoutId id="2147483661" r:id="rId15"/>
    <p:sldLayoutId id="2147483666" r:id="rId16"/>
    <p:sldLayoutId id="2147483667" r:id="rId17"/>
    <p:sldLayoutId id="2147483675" r:id="rId18"/>
  </p:sldLayoutIdLst>
  <p:txStyles>
    <p:titleStyle>
      <a:lvl1pPr algn="l" defTabSz="914400" rtl="0" eaLnBrk="1" latinLnBrk="0" hangingPunct="1">
        <a:lnSpc>
          <a:spcPct val="90000"/>
        </a:lnSpc>
        <a:spcBef>
          <a:spcPct val="0"/>
        </a:spcBef>
        <a:buNone/>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47.svg"/><Relationship Id="rId21" Type="http://schemas.openxmlformats.org/officeDocument/2006/relationships/image" Target="../media/image65.sv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3.xml"/><Relationship Id="rId16" Type="http://schemas.openxmlformats.org/officeDocument/2006/relationships/image" Target="../media/image41.svg"/><Relationship Id="rId1" Type="http://schemas.openxmlformats.org/officeDocument/2006/relationships/slideLayout" Target="../slideLayouts/slideLayout13.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0F_41DC553B.xm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5.sv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76AA4ED-40F2-D23C-BA05-59AF25E35A7D}"/>
              </a:ext>
            </a:extLst>
          </p:cNvPr>
          <p:cNvSpPr>
            <a:spLocks noGrp="1"/>
          </p:cNvSpPr>
          <p:nvPr>
            <p:ph type="body" idx="10"/>
          </p:nvPr>
        </p:nvSpPr>
        <p:spPr/>
        <p:txBody>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December 2024</a:t>
            </a:r>
          </a:p>
        </p:txBody>
      </p:sp>
      <p:sp>
        <p:nvSpPr>
          <p:cNvPr id="10" name="Title 9">
            <a:extLst>
              <a:ext uri="{FF2B5EF4-FFF2-40B4-BE49-F238E27FC236}">
                <a16:creationId xmlns:a16="http://schemas.microsoft.com/office/drawing/2014/main" id="{2B409013-BE33-F41F-E877-B6B83ADE4BDE}"/>
              </a:ext>
            </a:extLst>
          </p:cNvPr>
          <p:cNvSpPr>
            <a:spLocks noGrp="1"/>
          </p:cNvSpPr>
          <p:nvPr>
            <p:ph type="title"/>
          </p:nvPr>
        </p:nvSpPr>
        <p:spPr>
          <a:xfrm>
            <a:off x="604828" y="3441637"/>
            <a:ext cx="5920454" cy="1233666"/>
          </a:xfrm>
        </p:spPr>
        <p:txBody>
          <a:bodyPr vert="horz" lIns="91440" tIns="45720" rIns="91440" bIns="45720" rtlCol="0" anchor="b">
            <a:noAutofit/>
          </a:bodyPr>
          <a:lstStyle/>
          <a:p>
            <a:r>
              <a:rPr lang="en-US" sz="2400">
                <a:latin typeface="Open Sans Semibold"/>
                <a:ea typeface="Open Sans Semibold"/>
                <a:cs typeface="Open Sans Semibold"/>
              </a:rPr>
              <a:t>The State of </a:t>
            </a:r>
            <a:r>
              <a:rPr lang="en-US" sz="2400" err="1">
                <a:latin typeface="Open Sans Semibold"/>
                <a:ea typeface="Open Sans Semibold"/>
                <a:cs typeface="Open Sans Semibold"/>
              </a:rPr>
              <a:t>GenAI</a:t>
            </a:r>
            <a:r>
              <a:rPr lang="en-US" sz="2400">
                <a:latin typeface="Open Sans Semibold"/>
                <a:ea typeface="Open Sans Semibold"/>
                <a:cs typeface="Open Sans Semibold"/>
              </a:rPr>
              <a:t> in the enterprise, </a:t>
            </a:r>
            <a:br>
              <a:rPr lang="en-US" sz="2400">
                <a:latin typeface="Open Sans Semibold"/>
                <a:ea typeface="Open Sans Semibold"/>
                <a:cs typeface="Open Sans Semibold"/>
              </a:rPr>
            </a:br>
            <a:r>
              <a:rPr lang="en-US" sz="2400">
                <a:latin typeface="Open Sans Semibold"/>
                <a:ea typeface="Open Sans Semibold"/>
                <a:cs typeface="Open Sans Semibold"/>
              </a:rPr>
              <a:t>a CIO perspective</a:t>
            </a:r>
            <a:endParaRPr lang="en-US" sz="2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 Placeholder 11">
            <a:extLst>
              <a:ext uri="{FF2B5EF4-FFF2-40B4-BE49-F238E27FC236}">
                <a16:creationId xmlns:a16="http://schemas.microsoft.com/office/drawing/2014/main" id="{C52EA302-B1F6-EE9F-3C09-5D5E4D60B663}"/>
              </a:ext>
            </a:extLst>
          </p:cNvPr>
          <p:cNvSpPr>
            <a:spLocks noGrp="1"/>
          </p:cNvSpPr>
          <p:nvPr>
            <p:ph type="body" idx="1"/>
          </p:nvPr>
        </p:nvSpPr>
        <p:spPr/>
        <p:txBody>
          <a:bodyPr vert="horz" lIns="91440" tIns="45720" rIns="91440" bIns="45720" rtlCol="0" anchor="t">
            <a:normAutofit/>
          </a:bodyPr>
          <a:lstStyle/>
          <a:p>
            <a:r>
              <a:rPr lang="en-US" sz="1800">
                <a:latin typeface="Open Sans Light"/>
                <a:ea typeface="Open Sans Light"/>
                <a:cs typeface="Open Sans Light"/>
              </a:rPr>
              <a:t>Deloitte AI Institute &amp; CIONet</a:t>
            </a:r>
          </a:p>
        </p:txBody>
      </p:sp>
    </p:spTree>
    <p:extLst>
      <p:ext uri="{BB962C8B-B14F-4D97-AF65-F5344CB8AC3E}">
        <p14:creationId xmlns:p14="http://schemas.microsoft.com/office/powerpoint/2010/main" val="262875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12B7A20-6A05-B41D-944A-EAE432B87E2E}"/>
              </a:ext>
            </a:extLst>
          </p:cNvPr>
          <p:cNvSpPr/>
          <p:nvPr/>
        </p:nvSpPr>
        <p:spPr>
          <a:xfrm>
            <a:off x="-4196" y="2044991"/>
            <a:ext cx="2827902" cy="4505267"/>
          </a:xfrm>
          <a:prstGeom prst="rect">
            <a:avLst/>
          </a:prstGeom>
          <a:solidFill>
            <a:srgbClr val="FFFFFF">
              <a:alpha val="96000"/>
            </a:srgb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itle 2">
            <a:extLst>
              <a:ext uri="{FF2B5EF4-FFF2-40B4-BE49-F238E27FC236}">
                <a16:creationId xmlns:a16="http://schemas.microsoft.com/office/drawing/2014/main" id="{5D9E5D54-38AD-7531-7B2C-1C1E88277E07}"/>
              </a:ext>
            </a:extLst>
          </p:cNvPr>
          <p:cNvSpPr>
            <a:spLocks noGrp="1"/>
          </p:cNvSpPr>
          <p:nvPr>
            <p:ph type="title"/>
          </p:nvPr>
        </p:nvSpPr>
        <p:spPr>
          <a:xfrm>
            <a:off x="520393" y="204503"/>
            <a:ext cx="11191892" cy="821136"/>
          </a:xfrm>
        </p:spPr>
        <p:txBody>
          <a:bodyPr>
            <a:noAutofit/>
          </a:bodyPr>
          <a:lstStyle/>
          <a:p>
            <a:r>
              <a:rPr lang="en-US"/>
              <a:t>The Deloitte AI Institute and our experience in delivering on use cases have taught us the 10 key decisions for Generative AI success.</a:t>
            </a:r>
            <a:endParaRPr lang="en-GB"/>
          </a:p>
        </p:txBody>
      </p:sp>
      <p:sp>
        <p:nvSpPr>
          <p:cNvPr id="77" name="Hexagon 76">
            <a:extLst>
              <a:ext uri="{FF2B5EF4-FFF2-40B4-BE49-F238E27FC236}">
                <a16:creationId xmlns:a16="http://schemas.microsoft.com/office/drawing/2014/main" id="{45CACD1B-496C-6B9A-247D-168B830FB9DE}"/>
              </a:ext>
            </a:extLst>
          </p:cNvPr>
          <p:cNvSpPr>
            <a:spLocks noChangeAspect="1"/>
          </p:cNvSpPr>
          <p:nvPr/>
        </p:nvSpPr>
        <p:spPr>
          <a:xfrm rot="5400000">
            <a:off x="1313734" y="2156991"/>
            <a:ext cx="904250" cy="797594"/>
          </a:xfrm>
          <a:prstGeom prst="hexagon">
            <a:avLst/>
          </a:prstGeom>
          <a:noFill/>
          <a:ln w="25400" cap="flat" cmpd="sng" algn="ctr">
            <a:solidFill>
              <a:schemeClr val="accent1"/>
            </a:solidFill>
            <a:prstDash val="solid"/>
          </a:ln>
          <a:effectLst/>
        </p:spPr>
        <p:txBody>
          <a:bodyPr vert="vert270" wrap="none"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Strategy</a:t>
            </a:r>
          </a:p>
        </p:txBody>
      </p:sp>
      <p:sp>
        <p:nvSpPr>
          <p:cNvPr id="80" name="Hexagon 79">
            <a:extLst>
              <a:ext uri="{FF2B5EF4-FFF2-40B4-BE49-F238E27FC236}">
                <a16:creationId xmlns:a16="http://schemas.microsoft.com/office/drawing/2014/main" id="{E2A69C39-0A3C-CDE2-9243-BA782A58126C}"/>
              </a:ext>
            </a:extLst>
          </p:cNvPr>
          <p:cNvSpPr>
            <a:spLocks noChangeAspect="1"/>
          </p:cNvSpPr>
          <p:nvPr/>
        </p:nvSpPr>
        <p:spPr>
          <a:xfrm rot="5400000">
            <a:off x="4266381" y="2156991"/>
            <a:ext cx="904249" cy="797594"/>
          </a:xfrm>
          <a:prstGeom prst="hexagon">
            <a:avLst/>
          </a:prstGeom>
          <a:noFill/>
          <a:ln w="25400" cap="flat" cmpd="sng" algn="ctr">
            <a:solidFill>
              <a:schemeClr val="accent2"/>
            </a:solidFill>
            <a:prstDash val="solid"/>
          </a:ln>
          <a:effectLst/>
        </p:spPr>
        <p:txBody>
          <a:bodyPr vert="vert270" wrap="none"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People</a:t>
            </a:r>
          </a:p>
        </p:txBody>
      </p:sp>
      <p:sp>
        <p:nvSpPr>
          <p:cNvPr id="83" name="Hexagon 82">
            <a:extLst>
              <a:ext uri="{FF2B5EF4-FFF2-40B4-BE49-F238E27FC236}">
                <a16:creationId xmlns:a16="http://schemas.microsoft.com/office/drawing/2014/main" id="{4390A2F8-97EB-5EFA-F9C7-446ACC51923A}"/>
              </a:ext>
            </a:extLst>
          </p:cNvPr>
          <p:cNvSpPr>
            <a:spLocks noChangeAspect="1"/>
          </p:cNvSpPr>
          <p:nvPr/>
        </p:nvSpPr>
        <p:spPr>
          <a:xfrm rot="5400000">
            <a:off x="7021371" y="2156991"/>
            <a:ext cx="904249" cy="797594"/>
          </a:xfrm>
          <a:prstGeom prst="hexagon">
            <a:avLst/>
          </a:prstGeom>
          <a:noFill/>
          <a:ln w="25400" cap="flat" cmpd="sng" algn="ctr">
            <a:solidFill>
              <a:schemeClr val="accent3"/>
            </a:solidFill>
            <a:prstDash val="solid"/>
          </a:ln>
          <a:effectLst/>
        </p:spPr>
        <p:txBody>
          <a:bodyPr vert="vert270" wrap="none"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Process</a:t>
            </a:r>
          </a:p>
        </p:txBody>
      </p:sp>
      <p:sp>
        <p:nvSpPr>
          <p:cNvPr id="86" name="Hexagon 85">
            <a:extLst>
              <a:ext uri="{FF2B5EF4-FFF2-40B4-BE49-F238E27FC236}">
                <a16:creationId xmlns:a16="http://schemas.microsoft.com/office/drawing/2014/main" id="{C00BDE2C-37CF-0FE9-D708-B1B717C4A304}"/>
              </a:ext>
            </a:extLst>
          </p:cNvPr>
          <p:cNvSpPr>
            <a:spLocks noChangeAspect="1"/>
          </p:cNvSpPr>
          <p:nvPr/>
        </p:nvSpPr>
        <p:spPr>
          <a:xfrm rot="5400000">
            <a:off x="9198159" y="2156991"/>
            <a:ext cx="904249" cy="797594"/>
          </a:xfrm>
          <a:prstGeom prst="hexagon">
            <a:avLst/>
          </a:prstGeom>
          <a:noFill/>
          <a:ln w="25400" cap="flat" cmpd="sng" algn="ctr">
            <a:solidFill>
              <a:schemeClr val="tx1"/>
            </a:solidFill>
            <a:prstDash val="solid"/>
          </a:ln>
          <a:effectLst/>
        </p:spPr>
        <p:txBody>
          <a:bodyPr vert="vert270" wrap="none"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Data</a:t>
            </a:r>
          </a:p>
        </p:txBody>
      </p:sp>
      <p:sp>
        <p:nvSpPr>
          <p:cNvPr id="89" name="Hexagon 88">
            <a:extLst>
              <a:ext uri="{FF2B5EF4-FFF2-40B4-BE49-F238E27FC236}">
                <a16:creationId xmlns:a16="http://schemas.microsoft.com/office/drawing/2014/main" id="{0557D80B-637C-0E5E-4BBB-343E9F0259EF}"/>
              </a:ext>
            </a:extLst>
          </p:cNvPr>
          <p:cNvSpPr>
            <a:spLocks noChangeAspect="1"/>
          </p:cNvSpPr>
          <p:nvPr/>
        </p:nvSpPr>
        <p:spPr>
          <a:xfrm rot="5400000">
            <a:off x="10137600" y="2156991"/>
            <a:ext cx="904249" cy="797594"/>
          </a:xfrm>
          <a:prstGeom prst="hexagon">
            <a:avLst/>
          </a:prstGeom>
          <a:noFill/>
          <a:ln w="25400" cap="flat" cmpd="sng" algn="ctr">
            <a:solidFill>
              <a:srgbClr val="00A5B9"/>
            </a:solidFill>
            <a:prstDash val="solid"/>
          </a:ln>
          <a:effectLst/>
        </p:spPr>
        <p:txBody>
          <a:bodyPr vert="vert270" wrap="none"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Technology</a:t>
            </a:r>
          </a:p>
        </p:txBody>
      </p:sp>
      <p:sp>
        <p:nvSpPr>
          <p:cNvPr id="90" name="Rectangle 89">
            <a:extLst>
              <a:ext uri="{FF2B5EF4-FFF2-40B4-BE49-F238E27FC236}">
                <a16:creationId xmlns:a16="http://schemas.microsoft.com/office/drawing/2014/main" id="{E5A43998-FB7A-6E46-47C6-A7BA02BF5140}"/>
              </a:ext>
            </a:extLst>
          </p:cNvPr>
          <p:cNvSpPr/>
          <p:nvPr/>
        </p:nvSpPr>
        <p:spPr bwMode="gray">
          <a:xfrm>
            <a:off x="548156" y="3419205"/>
            <a:ext cx="2556000" cy="288000"/>
          </a:xfrm>
          <a:prstGeom prst="rect">
            <a:avLst/>
          </a:prstGeom>
          <a:noFill/>
          <a:ln w="19050" algn="ctr">
            <a:noFill/>
            <a:miter lim="800000"/>
            <a:headEnd/>
            <a:tailEnd/>
          </a:ln>
        </p:spPr>
        <p:txBody>
          <a:bodyPr wrap="square" lIns="88900" tIns="88900" rIns="88900" bIns="88900" rtlCol="0" anchor="t"/>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PATH TO VALUE</a:t>
            </a:r>
          </a:p>
        </p:txBody>
      </p:sp>
      <p:sp>
        <p:nvSpPr>
          <p:cNvPr id="91" name="Rectangle 90">
            <a:extLst>
              <a:ext uri="{FF2B5EF4-FFF2-40B4-BE49-F238E27FC236}">
                <a16:creationId xmlns:a16="http://schemas.microsoft.com/office/drawing/2014/main" id="{3A7E28BF-5CE0-4684-AD75-55CEE882552B}"/>
              </a:ext>
            </a:extLst>
          </p:cNvPr>
          <p:cNvSpPr/>
          <p:nvPr/>
        </p:nvSpPr>
        <p:spPr bwMode="gray">
          <a:xfrm>
            <a:off x="3333573" y="3423457"/>
            <a:ext cx="2556000" cy="288000"/>
          </a:xfrm>
          <a:prstGeom prst="rect">
            <a:avLst/>
          </a:prstGeom>
          <a:noFill/>
          <a:ln w="19050" algn="ctr">
            <a:noFill/>
            <a:miter lim="800000"/>
            <a:headEnd/>
            <a:tailEnd/>
          </a:ln>
        </p:spPr>
        <p:txBody>
          <a:bodyPr wrap="square" lIns="88900" tIns="88900" rIns="88900" bIns="88900" rtlCol="0" anchor="t"/>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GET YOUR PEOPLE READY</a:t>
            </a:r>
          </a:p>
        </p:txBody>
      </p:sp>
      <p:sp>
        <p:nvSpPr>
          <p:cNvPr id="92" name="Rectangle 91">
            <a:extLst>
              <a:ext uri="{FF2B5EF4-FFF2-40B4-BE49-F238E27FC236}">
                <a16:creationId xmlns:a16="http://schemas.microsoft.com/office/drawing/2014/main" id="{E44FDB92-4CD4-EE95-4546-A39BF359EFCB}"/>
              </a:ext>
            </a:extLst>
          </p:cNvPr>
          <p:cNvSpPr/>
          <p:nvPr/>
        </p:nvSpPr>
        <p:spPr bwMode="gray">
          <a:xfrm>
            <a:off x="6195496" y="3419900"/>
            <a:ext cx="2556000" cy="288000"/>
          </a:xfrm>
          <a:prstGeom prst="rect">
            <a:avLst/>
          </a:prstGeom>
          <a:noFill/>
          <a:ln w="19050" algn="ctr">
            <a:noFill/>
            <a:miter lim="800000"/>
            <a:headEnd/>
            <a:tailEnd/>
          </a:ln>
        </p:spPr>
        <p:txBody>
          <a:bodyPr wrap="square" lIns="88900" tIns="88900" rIns="88900" bIns="88900" rtlCol="0" anchor="t"/>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CONTROLS ARE KEY</a:t>
            </a:r>
          </a:p>
        </p:txBody>
      </p:sp>
      <p:sp>
        <p:nvSpPr>
          <p:cNvPr id="93" name="Rectangle 92">
            <a:extLst>
              <a:ext uri="{FF2B5EF4-FFF2-40B4-BE49-F238E27FC236}">
                <a16:creationId xmlns:a16="http://schemas.microsoft.com/office/drawing/2014/main" id="{B218F0F3-D229-09A4-ED81-9917537520AC}"/>
              </a:ext>
            </a:extLst>
          </p:cNvPr>
          <p:cNvSpPr/>
          <p:nvPr/>
        </p:nvSpPr>
        <p:spPr bwMode="gray">
          <a:xfrm>
            <a:off x="9078734" y="3419719"/>
            <a:ext cx="2556000" cy="288000"/>
          </a:xfrm>
          <a:prstGeom prst="rect">
            <a:avLst/>
          </a:prstGeom>
          <a:noFill/>
          <a:ln w="19050" algn="ctr">
            <a:noFill/>
            <a:miter lim="800000"/>
            <a:headEnd/>
            <a:tailEnd/>
          </a:ln>
        </p:spPr>
        <p:txBody>
          <a:bodyPr wrap="square" lIns="88900" tIns="88900" rIns="88900" bIns="88900" rtlCol="0" anchor="t"/>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SCALE WITH INTENTION</a:t>
            </a:r>
          </a:p>
        </p:txBody>
      </p:sp>
      <p:grpSp>
        <p:nvGrpSpPr>
          <p:cNvPr id="94" name="Group 93">
            <a:extLst>
              <a:ext uri="{FF2B5EF4-FFF2-40B4-BE49-F238E27FC236}">
                <a16:creationId xmlns:a16="http://schemas.microsoft.com/office/drawing/2014/main" id="{1A4ED5C0-5E1F-1068-39EC-BD2B226611A3}"/>
              </a:ext>
            </a:extLst>
          </p:cNvPr>
          <p:cNvGrpSpPr/>
          <p:nvPr/>
        </p:nvGrpSpPr>
        <p:grpSpPr>
          <a:xfrm>
            <a:off x="8974965" y="3385486"/>
            <a:ext cx="2617025" cy="441960"/>
            <a:chOff x="8974965" y="3381829"/>
            <a:chExt cx="2617025" cy="441960"/>
          </a:xfrm>
        </p:grpSpPr>
        <p:cxnSp>
          <p:nvCxnSpPr>
            <p:cNvPr id="95" name="Straight Arrow Connector 94">
              <a:extLst>
                <a:ext uri="{FF2B5EF4-FFF2-40B4-BE49-F238E27FC236}">
                  <a16:creationId xmlns:a16="http://schemas.microsoft.com/office/drawing/2014/main" id="{1CC3077F-396A-15D8-5C5D-48FFF86E4873}"/>
                </a:ext>
              </a:extLst>
            </p:cNvPr>
            <p:cNvCxnSpPr>
              <a:cxnSpLocks/>
            </p:cNvCxnSpPr>
            <p:nvPr/>
          </p:nvCxnSpPr>
          <p:spPr>
            <a:xfrm>
              <a:off x="9174978" y="3821987"/>
              <a:ext cx="2417012" cy="112"/>
            </a:xfrm>
            <a:prstGeom prst="straightConnector1">
              <a:avLst/>
            </a:prstGeom>
            <a:ln w="38100">
              <a:solidFill>
                <a:srgbClr val="00A5B9"/>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5953C7-A848-599C-779F-3FBEC7371824}"/>
                </a:ext>
              </a:extLst>
            </p:cNvPr>
            <p:cNvCxnSpPr>
              <a:cxnSpLocks/>
            </p:cNvCxnSpPr>
            <p:nvPr/>
          </p:nvCxnSpPr>
          <p:spPr>
            <a:xfrm flipH="1">
              <a:off x="9182598" y="3382308"/>
              <a:ext cx="2304000" cy="0"/>
            </a:xfrm>
            <a:prstGeom prst="line">
              <a:avLst/>
            </a:prstGeom>
            <a:ln w="38100">
              <a:gradFill flip="none" rotWithShape="1">
                <a:gsLst>
                  <a:gs pos="43000">
                    <a:schemeClr val="accent4"/>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7" name="Arc 96">
              <a:extLst>
                <a:ext uri="{FF2B5EF4-FFF2-40B4-BE49-F238E27FC236}">
                  <a16:creationId xmlns:a16="http://schemas.microsoft.com/office/drawing/2014/main" id="{9D8871A1-4102-D4EA-4192-01E7F1E2254C}"/>
                </a:ext>
              </a:extLst>
            </p:cNvPr>
            <p:cNvSpPr/>
            <p:nvPr/>
          </p:nvSpPr>
          <p:spPr>
            <a:xfrm rot="21428065" flipH="1">
              <a:off x="8974965" y="3381829"/>
              <a:ext cx="468841" cy="441960"/>
            </a:xfrm>
            <a:prstGeom prst="arc">
              <a:avLst>
                <a:gd name="adj1" fmla="val 16200000"/>
                <a:gd name="adj2" fmla="val 4838562"/>
              </a:avLst>
            </a:prstGeom>
            <a:ln w="38100">
              <a:gradFill>
                <a:gsLst>
                  <a:gs pos="73500">
                    <a:srgbClr val="278DB1"/>
                  </a:gs>
                  <a:gs pos="47000">
                    <a:srgbClr val="4EA4BB"/>
                  </a:gs>
                  <a:gs pos="21000">
                    <a:schemeClr val="accent4"/>
                  </a:gs>
                  <a:gs pos="100000">
                    <a:schemeClr val="accent5"/>
                  </a:gs>
                </a:gsLst>
                <a:lin ang="5400000" scaled="1"/>
              </a:gra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grpSp>
      <p:grpSp>
        <p:nvGrpSpPr>
          <p:cNvPr id="98" name="Group 97">
            <a:extLst>
              <a:ext uri="{FF2B5EF4-FFF2-40B4-BE49-F238E27FC236}">
                <a16:creationId xmlns:a16="http://schemas.microsoft.com/office/drawing/2014/main" id="{2B5FF330-28BA-6A3D-45DA-16CA68FAB847}"/>
              </a:ext>
            </a:extLst>
          </p:cNvPr>
          <p:cNvGrpSpPr/>
          <p:nvPr/>
        </p:nvGrpSpPr>
        <p:grpSpPr>
          <a:xfrm>
            <a:off x="485132" y="3385729"/>
            <a:ext cx="2600549" cy="441960"/>
            <a:chOff x="485132" y="3389143"/>
            <a:chExt cx="2600549" cy="441960"/>
          </a:xfrm>
        </p:grpSpPr>
        <p:cxnSp>
          <p:nvCxnSpPr>
            <p:cNvPr id="99" name="Straight Arrow Connector 98">
              <a:extLst>
                <a:ext uri="{FF2B5EF4-FFF2-40B4-BE49-F238E27FC236}">
                  <a16:creationId xmlns:a16="http://schemas.microsoft.com/office/drawing/2014/main" id="{94A89389-5C2A-4C0F-4B67-F549F9182234}"/>
                </a:ext>
              </a:extLst>
            </p:cNvPr>
            <p:cNvCxnSpPr>
              <a:cxnSpLocks/>
            </p:cNvCxnSpPr>
            <p:nvPr/>
          </p:nvCxnSpPr>
          <p:spPr>
            <a:xfrm>
              <a:off x="668669" y="3828337"/>
              <a:ext cx="2417012" cy="1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0" name="Arc 99">
              <a:extLst>
                <a:ext uri="{FF2B5EF4-FFF2-40B4-BE49-F238E27FC236}">
                  <a16:creationId xmlns:a16="http://schemas.microsoft.com/office/drawing/2014/main" id="{D1321648-D4FE-AB59-6763-E6698A939CE8}"/>
                </a:ext>
              </a:extLst>
            </p:cNvPr>
            <p:cNvSpPr/>
            <p:nvPr/>
          </p:nvSpPr>
          <p:spPr>
            <a:xfrm rot="21428065" flipH="1">
              <a:off x="485132" y="3389143"/>
              <a:ext cx="442658" cy="441960"/>
            </a:xfrm>
            <a:prstGeom prst="arc">
              <a:avLst>
                <a:gd name="adj1" fmla="val 16200000"/>
                <a:gd name="adj2" fmla="val 4838562"/>
              </a:avLst>
            </a:prstGeom>
            <a:ln w="381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cxnSp>
          <p:nvCxnSpPr>
            <p:cNvPr id="101" name="Straight Connector 100">
              <a:extLst>
                <a:ext uri="{FF2B5EF4-FFF2-40B4-BE49-F238E27FC236}">
                  <a16:creationId xmlns:a16="http://schemas.microsoft.com/office/drawing/2014/main" id="{570738DF-08F2-0502-9E12-8C9CFC8794E3}"/>
                </a:ext>
              </a:extLst>
            </p:cNvPr>
            <p:cNvCxnSpPr>
              <a:cxnSpLocks/>
            </p:cNvCxnSpPr>
            <p:nvPr/>
          </p:nvCxnSpPr>
          <p:spPr>
            <a:xfrm flipH="1">
              <a:off x="668669" y="3391833"/>
              <a:ext cx="2294152" cy="0"/>
            </a:xfrm>
            <a:prstGeom prst="line">
              <a:avLst/>
            </a:prstGeom>
            <a:ln w="38100">
              <a:gradFill flip="none" rotWithShape="1">
                <a:gsLst>
                  <a:gs pos="38000">
                    <a:schemeClr val="accent1"/>
                  </a:gs>
                  <a:gs pos="55000">
                    <a:schemeClr val="accent1">
                      <a:lumMod val="45000"/>
                      <a:lumOff val="55000"/>
                    </a:schemeClr>
                  </a:gs>
                  <a:gs pos="72000">
                    <a:schemeClr val="accent1">
                      <a:lumMod val="45000"/>
                      <a:lumOff val="55000"/>
                    </a:schemeClr>
                  </a:gs>
                  <a:gs pos="100000">
                    <a:schemeClr val="tx1"/>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98493CF-13C0-543A-9464-D26F7E7B75CD}"/>
              </a:ext>
            </a:extLst>
          </p:cNvPr>
          <p:cNvGrpSpPr/>
          <p:nvPr/>
        </p:nvGrpSpPr>
        <p:grpSpPr>
          <a:xfrm>
            <a:off x="3326241" y="3385486"/>
            <a:ext cx="2603460" cy="441960"/>
            <a:chOff x="3326241" y="3381829"/>
            <a:chExt cx="2603460" cy="441960"/>
          </a:xfrm>
        </p:grpSpPr>
        <p:cxnSp>
          <p:nvCxnSpPr>
            <p:cNvPr id="103" name="Straight Arrow Connector 102">
              <a:extLst>
                <a:ext uri="{FF2B5EF4-FFF2-40B4-BE49-F238E27FC236}">
                  <a16:creationId xmlns:a16="http://schemas.microsoft.com/office/drawing/2014/main" id="{74210C50-CEC9-97A7-DBF4-1DFB6D59E1FA}"/>
                </a:ext>
              </a:extLst>
            </p:cNvPr>
            <p:cNvCxnSpPr>
              <a:cxnSpLocks/>
            </p:cNvCxnSpPr>
            <p:nvPr/>
          </p:nvCxnSpPr>
          <p:spPr>
            <a:xfrm>
              <a:off x="3512689" y="3821987"/>
              <a:ext cx="2417012" cy="112"/>
            </a:xfrm>
            <a:prstGeom prst="straightConnector1">
              <a:avLst/>
            </a:prstGeom>
            <a:ln w="38100">
              <a:solidFill>
                <a:srgbClr val="86F200"/>
              </a:solidFill>
              <a:tailEnd type="triangle"/>
            </a:ln>
          </p:spPr>
          <p:style>
            <a:lnRef idx="1">
              <a:schemeClr val="accent1"/>
            </a:lnRef>
            <a:fillRef idx="0">
              <a:schemeClr val="accent1"/>
            </a:fillRef>
            <a:effectRef idx="0">
              <a:schemeClr val="accent1"/>
            </a:effectRef>
            <a:fontRef idx="minor">
              <a:schemeClr val="tx1"/>
            </a:fontRef>
          </p:style>
        </p:cxnSp>
        <p:sp>
          <p:nvSpPr>
            <p:cNvPr id="104" name="Arc 103">
              <a:extLst>
                <a:ext uri="{FF2B5EF4-FFF2-40B4-BE49-F238E27FC236}">
                  <a16:creationId xmlns:a16="http://schemas.microsoft.com/office/drawing/2014/main" id="{D27CEECC-1FBF-E0CE-B47A-64DA34690AE5}"/>
                </a:ext>
              </a:extLst>
            </p:cNvPr>
            <p:cNvSpPr/>
            <p:nvPr/>
          </p:nvSpPr>
          <p:spPr>
            <a:xfrm rot="21428065" flipH="1">
              <a:off x="3326241" y="3381829"/>
              <a:ext cx="442658" cy="441960"/>
            </a:xfrm>
            <a:prstGeom prst="arc">
              <a:avLst>
                <a:gd name="adj1" fmla="val 16200000"/>
                <a:gd name="adj2" fmla="val 4838562"/>
              </a:avLst>
            </a:prstGeom>
            <a:ln w="38100">
              <a:solidFill>
                <a:srgbClr val="86F2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cxnSp>
          <p:nvCxnSpPr>
            <p:cNvPr id="105" name="Straight Connector 104">
              <a:extLst>
                <a:ext uri="{FF2B5EF4-FFF2-40B4-BE49-F238E27FC236}">
                  <a16:creationId xmlns:a16="http://schemas.microsoft.com/office/drawing/2014/main" id="{C6702076-E62F-16EA-52D2-09E588934A71}"/>
                </a:ext>
              </a:extLst>
            </p:cNvPr>
            <p:cNvCxnSpPr>
              <a:cxnSpLocks/>
            </p:cNvCxnSpPr>
            <p:nvPr/>
          </p:nvCxnSpPr>
          <p:spPr>
            <a:xfrm flipH="1">
              <a:off x="3525251" y="3382308"/>
              <a:ext cx="2294152" cy="0"/>
            </a:xfrm>
            <a:prstGeom prst="line">
              <a:avLst/>
            </a:prstGeom>
            <a:ln w="38100">
              <a:gradFill flip="none" rotWithShape="1">
                <a:gsLst>
                  <a:gs pos="24000">
                    <a:srgbClr val="86F200"/>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E63CBE1A-420E-4693-23BB-1A3D330B5C33}"/>
              </a:ext>
            </a:extLst>
          </p:cNvPr>
          <p:cNvGrpSpPr/>
          <p:nvPr/>
        </p:nvGrpSpPr>
        <p:grpSpPr>
          <a:xfrm>
            <a:off x="6177800" y="3385486"/>
            <a:ext cx="2601545" cy="441960"/>
            <a:chOff x="6177800" y="3381829"/>
            <a:chExt cx="2601545" cy="441960"/>
          </a:xfrm>
        </p:grpSpPr>
        <p:cxnSp>
          <p:nvCxnSpPr>
            <p:cNvPr id="107" name="Straight Arrow Connector 106">
              <a:extLst>
                <a:ext uri="{FF2B5EF4-FFF2-40B4-BE49-F238E27FC236}">
                  <a16:creationId xmlns:a16="http://schemas.microsoft.com/office/drawing/2014/main" id="{36D49A57-2974-8BC5-95D3-FCD8412E739B}"/>
                </a:ext>
              </a:extLst>
            </p:cNvPr>
            <p:cNvCxnSpPr>
              <a:cxnSpLocks/>
            </p:cNvCxnSpPr>
            <p:nvPr/>
          </p:nvCxnSpPr>
          <p:spPr>
            <a:xfrm>
              <a:off x="6362333" y="3821987"/>
              <a:ext cx="2417012" cy="112"/>
            </a:xfrm>
            <a:prstGeom prst="straightConnector1">
              <a:avLst/>
            </a:prstGeom>
            <a:ln w="38100">
              <a:solidFill>
                <a:srgbClr val="62B5E5"/>
              </a:solidFill>
              <a:tailEnd type="triangle"/>
            </a:ln>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4E93EACF-A4B3-5A9D-37C3-663023F69B75}"/>
                </a:ext>
              </a:extLst>
            </p:cNvPr>
            <p:cNvSpPr/>
            <p:nvPr/>
          </p:nvSpPr>
          <p:spPr>
            <a:xfrm rot="21428065" flipH="1">
              <a:off x="6177800" y="3381829"/>
              <a:ext cx="442658" cy="441960"/>
            </a:xfrm>
            <a:prstGeom prst="arc">
              <a:avLst>
                <a:gd name="adj1" fmla="val 16200000"/>
                <a:gd name="adj2" fmla="val 4838562"/>
              </a:avLst>
            </a:prstGeom>
            <a:ln w="38100">
              <a:solidFill>
                <a:srgbClr val="62B5E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cxnSp>
          <p:nvCxnSpPr>
            <p:cNvPr id="109" name="Straight Connector 108">
              <a:extLst>
                <a:ext uri="{FF2B5EF4-FFF2-40B4-BE49-F238E27FC236}">
                  <a16:creationId xmlns:a16="http://schemas.microsoft.com/office/drawing/2014/main" id="{C04DC1A0-7280-03D4-4FA0-B7E7D5E39263}"/>
                </a:ext>
              </a:extLst>
            </p:cNvPr>
            <p:cNvCxnSpPr>
              <a:cxnSpLocks/>
            </p:cNvCxnSpPr>
            <p:nvPr/>
          </p:nvCxnSpPr>
          <p:spPr>
            <a:xfrm flipH="1">
              <a:off x="6383730" y="3382308"/>
              <a:ext cx="2294152" cy="0"/>
            </a:xfrm>
            <a:prstGeom prst="line">
              <a:avLst/>
            </a:prstGeom>
            <a:ln w="38100">
              <a:gradFill flip="none" rotWithShape="1">
                <a:gsLst>
                  <a:gs pos="55000">
                    <a:srgbClr val="62B5E5"/>
                  </a:gs>
                  <a:gs pos="79000">
                    <a:srgbClr val="000000">
                      <a:alpha val="29020"/>
                    </a:srgb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0216E796-FAEE-809C-44E9-3EDC92D2A119}"/>
              </a:ext>
            </a:extLst>
          </p:cNvPr>
          <p:cNvGrpSpPr/>
          <p:nvPr/>
        </p:nvGrpSpPr>
        <p:grpSpPr>
          <a:xfrm>
            <a:off x="661811" y="5784558"/>
            <a:ext cx="2442345" cy="465214"/>
            <a:chOff x="661811" y="5784558"/>
            <a:chExt cx="2442345" cy="465214"/>
          </a:xfrm>
        </p:grpSpPr>
        <p:sp>
          <p:nvSpPr>
            <p:cNvPr id="111" name="Inhaltsplatzhalter 4">
              <a:extLst>
                <a:ext uri="{FF2B5EF4-FFF2-40B4-BE49-F238E27FC236}">
                  <a16:creationId xmlns:a16="http://schemas.microsoft.com/office/drawing/2014/main" id="{F812481E-DBB7-A922-8FB5-F6B4FD7D5A29}"/>
                </a:ext>
              </a:extLst>
            </p:cNvPr>
            <p:cNvSpPr txBox="1">
              <a:spLocks/>
            </p:cNvSpPr>
            <p:nvPr/>
          </p:nvSpPr>
          <p:spPr>
            <a:xfrm>
              <a:off x="1766188" y="5940221"/>
              <a:ext cx="1337968" cy="153888"/>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USE CASES</a:t>
              </a:r>
            </a:p>
          </p:txBody>
        </p:sp>
        <p:grpSp>
          <p:nvGrpSpPr>
            <p:cNvPr id="112" name="Group 111">
              <a:extLst>
                <a:ext uri="{FF2B5EF4-FFF2-40B4-BE49-F238E27FC236}">
                  <a16:creationId xmlns:a16="http://schemas.microsoft.com/office/drawing/2014/main" id="{CCC409E4-2FD4-9527-6E9C-9CBF8380A5C7}"/>
                </a:ext>
              </a:extLst>
            </p:cNvPr>
            <p:cNvGrpSpPr/>
            <p:nvPr/>
          </p:nvGrpSpPr>
          <p:grpSpPr>
            <a:xfrm>
              <a:off x="661811" y="5784558"/>
              <a:ext cx="1060235" cy="465214"/>
              <a:chOff x="661811" y="5784558"/>
              <a:chExt cx="1060235" cy="465214"/>
            </a:xfrm>
          </p:grpSpPr>
          <p:pic>
            <p:nvPicPr>
              <p:cNvPr id="113" name="Graphic 112" descr="Settings with solid fill">
                <a:extLst>
                  <a:ext uri="{FF2B5EF4-FFF2-40B4-BE49-F238E27FC236}">
                    <a16:creationId xmlns:a16="http://schemas.microsoft.com/office/drawing/2014/main" id="{2A6CB7BC-C342-8372-EA1E-C429D7B0E2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6832" y="5784558"/>
                <a:ext cx="465214" cy="465214"/>
              </a:xfrm>
              <a:prstGeom prst="rect">
                <a:avLst/>
              </a:prstGeom>
            </p:spPr>
          </p:pic>
          <p:sp>
            <p:nvSpPr>
              <p:cNvPr id="114" name="Rectangle 17">
                <a:extLst>
                  <a:ext uri="{FF2B5EF4-FFF2-40B4-BE49-F238E27FC236}">
                    <a16:creationId xmlns:a16="http://schemas.microsoft.com/office/drawing/2014/main" id="{C3484804-E0DA-D08D-8297-4BC71B15CF94}"/>
                  </a:ext>
                </a:extLst>
              </p:cNvPr>
              <p:cNvSpPr>
                <a:spLocks noChangeArrowheads="1"/>
              </p:cNvSpPr>
              <p:nvPr/>
            </p:nvSpPr>
            <p:spPr bwMode="auto">
              <a:xfrm rot="16200000">
                <a:off x="664242" y="5852735"/>
                <a:ext cx="324000" cy="328861"/>
              </a:xfrm>
              <a:prstGeom prst="round2Same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15" name="Oval 20">
                <a:extLst>
                  <a:ext uri="{FF2B5EF4-FFF2-40B4-BE49-F238E27FC236}">
                    <a16:creationId xmlns:a16="http://schemas.microsoft.com/office/drawing/2014/main" id="{82DF00F7-9427-330A-C3FC-563A53BF2BD7}"/>
                  </a:ext>
                </a:extLst>
              </p:cNvPr>
              <p:cNvSpPr>
                <a:spLocks noChangeArrowheads="1"/>
              </p:cNvSpPr>
              <p:nvPr/>
            </p:nvSpPr>
            <p:spPr bwMode="auto">
              <a:xfrm flipH="1">
                <a:off x="780492" y="583716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04</a:t>
                </a:r>
              </a:p>
            </p:txBody>
          </p:sp>
        </p:grpSp>
      </p:grpSp>
      <p:sp>
        <p:nvSpPr>
          <p:cNvPr id="116" name="Text Placeholder 1">
            <a:extLst>
              <a:ext uri="{FF2B5EF4-FFF2-40B4-BE49-F238E27FC236}">
                <a16:creationId xmlns:a16="http://schemas.microsoft.com/office/drawing/2014/main" id="{CB6BA591-AEEA-23AC-EA5B-D6327BA24978}"/>
              </a:ext>
            </a:extLst>
          </p:cNvPr>
          <p:cNvSpPr txBox="1">
            <a:spLocks/>
          </p:cNvSpPr>
          <p:nvPr/>
        </p:nvSpPr>
        <p:spPr>
          <a:xfrm>
            <a:off x="547330" y="1000519"/>
            <a:ext cx="11397854" cy="6463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t>We have been using our Insight Driven Organisation proposition to guide our clients through large scale data, analytics and AI transformations for over 10 years. Considerations across </a:t>
            </a:r>
            <a:r>
              <a:rPr lang="en-GB" sz="1400" b="0" i="1"/>
              <a:t>Strategy</a:t>
            </a:r>
            <a:r>
              <a:rPr lang="en-GB" sz="1400" b="0"/>
              <a:t>, </a:t>
            </a:r>
            <a:r>
              <a:rPr lang="en-GB" sz="1400" b="0" i="1"/>
              <a:t>People</a:t>
            </a:r>
            <a:r>
              <a:rPr lang="en-GB" sz="1400" b="0"/>
              <a:t>, </a:t>
            </a:r>
            <a:r>
              <a:rPr lang="en-GB" sz="1400" b="0" i="1"/>
              <a:t>Process</a:t>
            </a:r>
            <a:r>
              <a:rPr lang="en-GB" sz="1400" b="0"/>
              <a:t>, </a:t>
            </a:r>
            <a:r>
              <a:rPr lang="en-GB" sz="1400" b="0" i="1"/>
              <a:t>Data</a:t>
            </a:r>
            <a:r>
              <a:rPr lang="en-GB" sz="1400" b="0"/>
              <a:t> and </a:t>
            </a:r>
            <a:r>
              <a:rPr lang="en-GB" sz="1400" b="0" i="1"/>
              <a:t>Technology </a:t>
            </a:r>
            <a:r>
              <a:rPr lang="en-GB" sz="1400"/>
              <a:t>will be critical for scaling successfully</a:t>
            </a:r>
          </a:p>
        </p:txBody>
      </p:sp>
      <p:grpSp>
        <p:nvGrpSpPr>
          <p:cNvPr id="117" name="Group 116">
            <a:extLst>
              <a:ext uri="{FF2B5EF4-FFF2-40B4-BE49-F238E27FC236}">
                <a16:creationId xmlns:a16="http://schemas.microsoft.com/office/drawing/2014/main" id="{3A39A568-98D0-7390-B35F-7BF2A1BE458B}"/>
              </a:ext>
            </a:extLst>
          </p:cNvPr>
          <p:cNvGrpSpPr/>
          <p:nvPr/>
        </p:nvGrpSpPr>
        <p:grpSpPr>
          <a:xfrm>
            <a:off x="661811" y="5217508"/>
            <a:ext cx="2166672" cy="432000"/>
            <a:chOff x="661811" y="5218331"/>
            <a:chExt cx="2166672" cy="432000"/>
          </a:xfrm>
        </p:grpSpPr>
        <p:sp>
          <p:nvSpPr>
            <p:cNvPr id="118" name="Inhaltsplatzhalter 4">
              <a:extLst>
                <a:ext uri="{FF2B5EF4-FFF2-40B4-BE49-F238E27FC236}">
                  <a16:creationId xmlns:a16="http://schemas.microsoft.com/office/drawing/2014/main" id="{F2B21AB2-60AF-10DC-7DFC-42A0C74F5EBD}"/>
                </a:ext>
              </a:extLst>
            </p:cNvPr>
            <p:cNvSpPr txBox="1">
              <a:spLocks/>
            </p:cNvSpPr>
            <p:nvPr/>
          </p:nvSpPr>
          <p:spPr>
            <a:xfrm>
              <a:off x="1765859" y="5280443"/>
              <a:ext cx="1062624" cy="30777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SPONSORSHIP &amp; LEADERSHIP</a:t>
              </a:r>
            </a:p>
          </p:txBody>
        </p:sp>
        <p:grpSp>
          <p:nvGrpSpPr>
            <p:cNvPr id="119" name="Group 118">
              <a:extLst>
                <a:ext uri="{FF2B5EF4-FFF2-40B4-BE49-F238E27FC236}">
                  <a16:creationId xmlns:a16="http://schemas.microsoft.com/office/drawing/2014/main" id="{070E3586-97FD-D2EE-5D85-BAF84B808CA3}"/>
                </a:ext>
              </a:extLst>
            </p:cNvPr>
            <p:cNvGrpSpPr/>
            <p:nvPr/>
          </p:nvGrpSpPr>
          <p:grpSpPr>
            <a:xfrm>
              <a:off x="661811" y="5218331"/>
              <a:ext cx="1027021" cy="432000"/>
              <a:chOff x="661811" y="5218331"/>
              <a:chExt cx="1027021" cy="432000"/>
            </a:xfrm>
          </p:grpSpPr>
          <p:pic>
            <p:nvPicPr>
              <p:cNvPr id="120" name="Graphic 119" descr="Chess pieces with solid fill">
                <a:extLst>
                  <a:ext uri="{FF2B5EF4-FFF2-40B4-BE49-F238E27FC236}">
                    <a16:creationId xmlns:a16="http://schemas.microsoft.com/office/drawing/2014/main" id="{C3E3FC5C-45B5-7DA0-8963-03187EA9F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6832" y="5218331"/>
                <a:ext cx="432000" cy="432000"/>
              </a:xfrm>
              <a:prstGeom prst="rect">
                <a:avLst/>
              </a:prstGeom>
            </p:spPr>
          </p:pic>
          <p:sp>
            <p:nvSpPr>
              <p:cNvPr id="121" name="Rectangle 17">
                <a:extLst>
                  <a:ext uri="{FF2B5EF4-FFF2-40B4-BE49-F238E27FC236}">
                    <a16:creationId xmlns:a16="http://schemas.microsoft.com/office/drawing/2014/main" id="{F82C2ED1-6076-291E-0279-8D53B600804A}"/>
                  </a:ext>
                </a:extLst>
              </p:cNvPr>
              <p:cNvSpPr>
                <a:spLocks noChangeArrowheads="1"/>
              </p:cNvSpPr>
              <p:nvPr/>
            </p:nvSpPr>
            <p:spPr bwMode="auto">
              <a:xfrm rot="5400000" flipV="1">
                <a:off x="675645" y="5258498"/>
                <a:ext cx="324000" cy="351667"/>
              </a:xfrm>
              <a:prstGeom prst="round2Same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22" name="Oval 20">
                <a:extLst>
                  <a:ext uri="{FF2B5EF4-FFF2-40B4-BE49-F238E27FC236}">
                    <a16:creationId xmlns:a16="http://schemas.microsoft.com/office/drawing/2014/main" id="{412A82DC-2891-72EB-3125-AF5383B83AFB}"/>
                  </a:ext>
                </a:extLst>
              </p:cNvPr>
              <p:cNvSpPr>
                <a:spLocks noChangeArrowheads="1"/>
              </p:cNvSpPr>
              <p:nvPr/>
            </p:nvSpPr>
            <p:spPr bwMode="auto">
              <a:xfrm flipH="1">
                <a:off x="790341" y="525433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03</a:t>
                </a:r>
              </a:p>
            </p:txBody>
          </p:sp>
          <p:sp>
            <p:nvSpPr>
              <p:cNvPr id="123" name="Oval 20">
                <a:extLst>
                  <a:ext uri="{FF2B5EF4-FFF2-40B4-BE49-F238E27FC236}">
                    <a16:creationId xmlns:a16="http://schemas.microsoft.com/office/drawing/2014/main" id="{06FAB09C-D156-BC66-1FA6-7FC3B54A583C}"/>
                  </a:ext>
                </a:extLst>
              </p:cNvPr>
              <p:cNvSpPr>
                <a:spLocks noChangeArrowheads="1"/>
              </p:cNvSpPr>
              <p:nvPr/>
            </p:nvSpPr>
            <p:spPr bwMode="auto">
              <a:xfrm flipH="1">
                <a:off x="780492" y="525433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03</a:t>
                </a:r>
              </a:p>
            </p:txBody>
          </p:sp>
        </p:grpSp>
      </p:grpSp>
      <p:grpSp>
        <p:nvGrpSpPr>
          <p:cNvPr id="125" name="Group 124">
            <a:extLst>
              <a:ext uri="{FF2B5EF4-FFF2-40B4-BE49-F238E27FC236}">
                <a16:creationId xmlns:a16="http://schemas.microsoft.com/office/drawing/2014/main" id="{F4481EE9-A38F-F1B9-3211-7322EEEE6F52}"/>
              </a:ext>
            </a:extLst>
          </p:cNvPr>
          <p:cNvGrpSpPr/>
          <p:nvPr/>
        </p:nvGrpSpPr>
        <p:grpSpPr>
          <a:xfrm>
            <a:off x="661811" y="3962740"/>
            <a:ext cx="10860181" cy="516666"/>
            <a:chOff x="661811" y="3932642"/>
            <a:chExt cx="10860181" cy="516666"/>
          </a:xfrm>
        </p:grpSpPr>
        <p:sp>
          <p:nvSpPr>
            <p:cNvPr id="126" name="Inhaltsplatzhalter 4">
              <a:extLst>
                <a:ext uri="{FF2B5EF4-FFF2-40B4-BE49-F238E27FC236}">
                  <a16:creationId xmlns:a16="http://schemas.microsoft.com/office/drawing/2014/main" id="{0E17FCDD-C27B-6CED-8E22-0A918B5E28B0}"/>
                </a:ext>
              </a:extLst>
            </p:cNvPr>
            <p:cNvSpPr txBox="1">
              <a:spLocks/>
            </p:cNvSpPr>
            <p:nvPr/>
          </p:nvSpPr>
          <p:spPr>
            <a:xfrm>
              <a:off x="1766188" y="4114031"/>
              <a:ext cx="932587" cy="15388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STRATEGY</a:t>
              </a:r>
            </a:p>
          </p:txBody>
        </p:sp>
        <p:grpSp>
          <p:nvGrpSpPr>
            <p:cNvPr id="127" name="Group 126">
              <a:extLst>
                <a:ext uri="{FF2B5EF4-FFF2-40B4-BE49-F238E27FC236}">
                  <a16:creationId xmlns:a16="http://schemas.microsoft.com/office/drawing/2014/main" id="{57480A6F-BA10-C811-F8F3-082876F09557}"/>
                </a:ext>
              </a:extLst>
            </p:cNvPr>
            <p:cNvGrpSpPr/>
            <p:nvPr/>
          </p:nvGrpSpPr>
          <p:grpSpPr>
            <a:xfrm>
              <a:off x="3505330" y="3932642"/>
              <a:ext cx="1106579" cy="516666"/>
              <a:chOff x="3439341" y="3932642"/>
              <a:chExt cx="1106579" cy="516666"/>
            </a:xfrm>
          </p:grpSpPr>
          <p:pic>
            <p:nvPicPr>
              <p:cNvPr id="144" name="Graphic 143" descr="Group success with solid fill">
                <a:extLst>
                  <a:ext uri="{FF2B5EF4-FFF2-40B4-BE49-F238E27FC236}">
                    <a16:creationId xmlns:a16="http://schemas.microsoft.com/office/drawing/2014/main" id="{BE5618AD-7EAD-82EC-2A6F-916C41E01F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29254" y="3932642"/>
                <a:ext cx="516666" cy="516666"/>
              </a:xfrm>
              <a:prstGeom prst="rect">
                <a:avLst/>
              </a:prstGeom>
            </p:spPr>
          </p:pic>
          <p:sp>
            <p:nvSpPr>
              <p:cNvPr id="145" name="Rectangle 17">
                <a:extLst>
                  <a:ext uri="{FF2B5EF4-FFF2-40B4-BE49-F238E27FC236}">
                    <a16:creationId xmlns:a16="http://schemas.microsoft.com/office/drawing/2014/main" id="{E056FD63-6DEA-4DB5-AD74-B5061B73664B}"/>
                  </a:ext>
                </a:extLst>
              </p:cNvPr>
              <p:cNvSpPr>
                <a:spLocks noChangeArrowheads="1"/>
              </p:cNvSpPr>
              <p:nvPr/>
            </p:nvSpPr>
            <p:spPr bwMode="auto">
              <a:xfrm rot="16200000">
                <a:off x="3459234" y="4009082"/>
                <a:ext cx="324000" cy="363786"/>
              </a:xfrm>
              <a:prstGeom prst="round2SameRect">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46" name="Oval 20">
                <a:extLst>
                  <a:ext uri="{FF2B5EF4-FFF2-40B4-BE49-F238E27FC236}">
                    <a16:creationId xmlns:a16="http://schemas.microsoft.com/office/drawing/2014/main" id="{707F6AD0-8B96-20BB-E476-12179AE6750A}"/>
                  </a:ext>
                </a:extLst>
              </p:cNvPr>
              <p:cNvSpPr>
                <a:spLocks noChangeArrowheads="1"/>
              </p:cNvSpPr>
              <p:nvPr/>
            </p:nvSpPr>
            <p:spPr bwMode="auto">
              <a:xfrm flipH="1">
                <a:off x="3562143" y="401097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05</a:t>
                </a:r>
              </a:p>
            </p:txBody>
          </p:sp>
        </p:grpSp>
        <p:sp>
          <p:nvSpPr>
            <p:cNvPr id="128" name="Inhaltsplatzhalter 4">
              <a:extLst>
                <a:ext uri="{FF2B5EF4-FFF2-40B4-BE49-F238E27FC236}">
                  <a16:creationId xmlns:a16="http://schemas.microsoft.com/office/drawing/2014/main" id="{4383D563-CA18-E5E1-FD6A-BA9B73C630AA}"/>
                </a:ext>
              </a:extLst>
            </p:cNvPr>
            <p:cNvSpPr txBox="1">
              <a:spLocks/>
            </p:cNvSpPr>
            <p:nvPr/>
          </p:nvSpPr>
          <p:spPr>
            <a:xfrm>
              <a:off x="7530868" y="4114423"/>
              <a:ext cx="1220628" cy="153104"/>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RISKS &amp; ETHICS</a:t>
              </a:r>
            </a:p>
          </p:txBody>
        </p:sp>
        <p:grpSp>
          <p:nvGrpSpPr>
            <p:cNvPr id="129" name="Group 128">
              <a:extLst>
                <a:ext uri="{FF2B5EF4-FFF2-40B4-BE49-F238E27FC236}">
                  <a16:creationId xmlns:a16="http://schemas.microsoft.com/office/drawing/2014/main" id="{28EDA366-CBF3-84F2-C749-07CB9363A311}"/>
                </a:ext>
              </a:extLst>
            </p:cNvPr>
            <p:cNvGrpSpPr/>
            <p:nvPr/>
          </p:nvGrpSpPr>
          <p:grpSpPr>
            <a:xfrm>
              <a:off x="6413615" y="3958369"/>
              <a:ext cx="1027873" cy="465213"/>
              <a:chOff x="6413615" y="3958369"/>
              <a:chExt cx="1027873" cy="465213"/>
            </a:xfrm>
          </p:grpSpPr>
          <p:pic>
            <p:nvPicPr>
              <p:cNvPr id="141" name="Graphic 140" descr="Shield Tick with solid fill">
                <a:extLst>
                  <a:ext uri="{FF2B5EF4-FFF2-40B4-BE49-F238E27FC236}">
                    <a16:creationId xmlns:a16="http://schemas.microsoft.com/office/drawing/2014/main" id="{C671BBA3-1529-9010-F4FE-4F9AAFB3E7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76275" y="3958369"/>
                <a:ext cx="465213" cy="465213"/>
              </a:xfrm>
              <a:prstGeom prst="rect">
                <a:avLst/>
              </a:prstGeom>
            </p:spPr>
          </p:pic>
          <p:sp>
            <p:nvSpPr>
              <p:cNvPr id="142" name="Rectangle 17">
                <a:extLst>
                  <a:ext uri="{FF2B5EF4-FFF2-40B4-BE49-F238E27FC236}">
                    <a16:creationId xmlns:a16="http://schemas.microsoft.com/office/drawing/2014/main" id="{6F579772-43A7-3A4D-4D60-71A7FAB9BB7E}"/>
                  </a:ext>
                </a:extLst>
              </p:cNvPr>
              <p:cNvSpPr>
                <a:spLocks noChangeArrowheads="1"/>
              </p:cNvSpPr>
              <p:nvPr/>
            </p:nvSpPr>
            <p:spPr bwMode="auto">
              <a:xfrm rot="16200000">
                <a:off x="6446387" y="3996204"/>
                <a:ext cx="324000" cy="389544"/>
              </a:xfrm>
              <a:prstGeom prst="round2SameRect">
                <a:avLst>
                  <a:gd name="adj1" fmla="val 16667"/>
                  <a:gd name="adj2" fmla="val 0"/>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43" name="Oval 20">
                <a:extLst>
                  <a:ext uri="{FF2B5EF4-FFF2-40B4-BE49-F238E27FC236}">
                    <a16:creationId xmlns:a16="http://schemas.microsoft.com/office/drawing/2014/main" id="{3F8DF3E5-16AD-5824-9B0F-DAC365015294}"/>
                  </a:ext>
                </a:extLst>
              </p:cNvPr>
              <p:cNvSpPr>
                <a:spLocks noChangeArrowheads="1"/>
              </p:cNvSpPr>
              <p:nvPr/>
            </p:nvSpPr>
            <p:spPr bwMode="auto">
              <a:xfrm flipH="1">
                <a:off x="6532724" y="401097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07</a:t>
                </a:r>
              </a:p>
            </p:txBody>
          </p:sp>
        </p:grpSp>
        <p:sp>
          <p:nvSpPr>
            <p:cNvPr id="130" name="Inhaltsplatzhalter 4">
              <a:extLst>
                <a:ext uri="{FF2B5EF4-FFF2-40B4-BE49-F238E27FC236}">
                  <a16:creationId xmlns:a16="http://schemas.microsoft.com/office/drawing/2014/main" id="{3D4CBAF4-9291-DC75-5995-86604D8047C8}"/>
                </a:ext>
              </a:extLst>
            </p:cNvPr>
            <p:cNvSpPr txBox="1">
              <a:spLocks/>
            </p:cNvSpPr>
            <p:nvPr/>
          </p:nvSpPr>
          <p:spPr>
            <a:xfrm>
              <a:off x="10377617" y="4037087"/>
              <a:ext cx="1144375" cy="307777"/>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DATA MANAGEMENT</a:t>
              </a:r>
            </a:p>
          </p:txBody>
        </p:sp>
        <p:grpSp>
          <p:nvGrpSpPr>
            <p:cNvPr id="131" name="Group 130">
              <a:extLst>
                <a:ext uri="{FF2B5EF4-FFF2-40B4-BE49-F238E27FC236}">
                  <a16:creationId xmlns:a16="http://schemas.microsoft.com/office/drawing/2014/main" id="{DF6F2836-1940-8EC1-75D3-44613F81D587}"/>
                </a:ext>
              </a:extLst>
            </p:cNvPr>
            <p:cNvGrpSpPr/>
            <p:nvPr/>
          </p:nvGrpSpPr>
          <p:grpSpPr>
            <a:xfrm>
              <a:off x="9159546" y="3938975"/>
              <a:ext cx="1084676" cy="504000"/>
              <a:chOff x="9159546" y="3938975"/>
              <a:chExt cx="1084676" cy="504000"/>
            </a:xfrm>
          </p:grpSpPr>
          <p:pic>
            <p:nvPicPr>
              <p:cNvPr id="138" name="Graphic 137" descr="Blockchain with solid fill">
                <a:extLst>
                  <a:ext uri="{FF2B5EF4-FFF2-40B4-BE49-F238E27FC236}">
                    <a16:creationId xmlns:a16="http://schemas.microsoft.com/office/drawing/2014/main" id="{3A534D1B-7EC0-0969-585B-70DC3C5FAF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40222" y="3938975"/>
                <a:ext cx="504000" cy="504000"/>
              </a:xfrm>
              <a:prstGeom prst="rect">
                <a:avLst/>
              </a:prstGeom>
            </p:spPr>
          </p:pic>
          <p:sp>
            <p:nvSpPr>
              <p:cNvPr id="139" name="Rectangle 17">
                <a:extLst>
                  <a:ext uri="{FF2B5EF4-FFF2-40B4-BE49-F238E27FC236}">
                    <a16:creationId xmlns:a16="http://schemas.microsoft.com/office/drawing/2014/main" id="{C7B69DB4-FF7A-A475-CEB9-20D9CB530D1E}"/>
                  </a:ext>
                </a:extLst>
              </p:cNvPr>
              <p:cNvSpPr>
                <a:spLocks noChangeArrowheads="1"/>
              </p:cNvSpPr>
              <p:nvPr/>
            </p:nvSpPr>
            <p:spPr bwMode="auto">
              <a:xfrm rot="16200000">
                <a:off x="9185001" y="4003520"/>
                <a:ext cx="324000" cy="374910"/>
              </a:xfrm>
              <a:prstGeom prst="round2SameRect">
                <a:avLst/>
              </a:prstGeom>
              <a:solidFill>
                <a:srgbClr val="9CD3C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40" name="Oval 20">
                <a:extLst>
                  <a:ext uri="{FF2B5EF4-FFF2-40B4-BE49-F238E27FC236}">
                    <a16:creationId xmlns:a16="http://schemas.microsoft.com/office/drawing/2014/main" id="{CEDA32B9-6878-4673-2512-0802054154F9}"/>
                  </a:ext>
                </a:extLst>
              </p:cNvPr>
              <p:cNvSpPr>
                <a:spLocks noChangeArrowheads="1"/>
              </p:cNvSpPr>
              <p:nvPr/>
            </p:nvSpPr>
            <p:spPr bwMode="auto">
              <a:xfrm flipH="1">
                <a:off x="9291765" y="401097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09</a:t>
                </a:r>
              </a:p>
            </p:txBody>
          </p:sp>
        </p:grpSp>
        <p:grpSp>
          <p:nvGrpSpPr>
            <p:cNvPr id="132" name="Group 131">
              <a:extLst>
                <a:ext uri="{FF2B5EF4-FFF2-40B4-BE49-F238E27FC236}">
                  <a16:creationId xmlns:a16="http://schemas.microsoft.com/office/drawing/2014/main" id="{7A4DD6B2-57F5-2528-AC8F-4225E17AEC0A}"/>
                </a:ext>
              </a:extLst>
            </p:cNvPr>
            <p:cNvGrpSpPr/>
            <p:nvPr/>
          </p:nvGrpSpPr>
          <p:grpSpPr>
            <a:xfrm>
              <a:off x="661811" y="3978141"/>
              <a:ext cx="1020690" cy="425669"/>
              <a:chOff x="661811" y="3978141"/>
              <a:chExt cx="1020690" cy="425669"/>
            </a:xfrm>
          </p:grpSpPr>
          <p:pic>
            <p:nvPicPr>
              <p:cNvPr id="134" name="Graphic 133" descr="Customer review with solid fill">
                <a:extLst>
                  <a:ext uri="{FF2B5EF4-FFF2-40B4-BE49-F238E27FC236}">
                    <a16:creationId xmlns:a16="http://schemas.microsoft.com/office/drawing/2014/main" id="{ED5DC2F6-6E92-71D8-274C-6D98C6E985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56832" y="3978141"/>
                <a:ext cx="425669" cy="425669"/>
              </a:xfrm>
              <a:prstGeom prst="rect">
                <a:avLst/>
              </a:prstGeom>
            </p:spPr>
          </p:pic>
          <p:sp>
            <p:nvSpPr>
              <p:cNvPr id="135" name="Rectangle 17">
                <a:extLst>
                  <a:ext uri="{FF2B5EF4-FFF2-40B4-BE49-F238E27FC236}">
                    <a16:creationId xmlns:a16="http://schemas.microsoft.com/office/drawing/2014/main" id="{363222BE-98E7-165D-D1A9-C76A71B1584B}"/>
                  </a:ext>
                </a:extLst>
              </p:cNvPr>
              <p:cNvSpPr>
                <a:spLocks noChangeArrowheads="1"/>
              </p:cNvSpPr>
              <p:nvPr/>
            </p:nvSpPr>
            <p:spPr bwMode="auto">
              <a:xfrm rot="16200000">
                <a:off x="692996" y="3997791"/>
                <a:ext cx="324000" cy="386369"/>
              </a:xfrm>
              <a:prstGeom prst="round2Same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36" name="Oval 20">
                <a:extLst>
                  <a:ext uri="{FF2B5EF4-FFF2-40B4-BE49-F238E27FC236}">
                    <a16:creationId xmlns:a16="http://schemas.microsoft.com/office/drawing/2014/main" id="{F9EE3F34-4146-3707-AC24-7067A300F7FA}"/>
                  </a:ext>
                </a:extLst>
              </p:cNvPr>
              <p:cNvSpPr>
                <a:spLocks noChangeArrowheads="1"/>
              </p:cNvSpPr>
              <p:nvPr/>
            </p:nvSpPr>
            <p:spPr bwMode="auto">
              <a:xfrm flipH="1">
                <a:off x="779780" y="401097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01</a:t>
                </a:r>
              </a:p>
            </p:txBody>
          </p:sp>
          <p:sp>
            <p:nvSpPr>
              <p:cNvPr id="137" name="Oval 20">
                <a:extLst>
                  <a:ext uri="{FF2B5EF4-FFF2-40B4-BE49-F238E27FC236}">
                    <a16:creationId xmlns:a16="http://schemas.microsoft.com/office/drawing/2014/main" id="{B632CFFC-D2B0-564C-A708-A63C1F79A044}"/>
                  </a:ext>
                </a:extLst>
              </p:cNvPr>
              <p:cNvSpPr>
                <a:spLocks noChangeArrowheads="1"/>
              </p:cNvSpPr>
              <p:nvPr/>
            </p:nvSpPr>
            <p:spPr bwMode="auto">
              <a:xfrm flipH="1">
                <a:off x="780492" y="4010975"/>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01</a:t>
                </a:r>
              </a:p>
            </p:txBody>
          </p:sp>
        </p:grpSp>
        <p:sp>
          <p:nvSpPr>
            <p:cNvPr id="133" name="Inhaltsplatzhalter 4">
              <a:extLst>
                <a:ext uri="{FF2B5EF4-FFF2-40B4-BE49-F238E27FC236}">
                  <a16:creationId xmlns:a16="http://schemas.microsoft.com/office/drawing/2014/main" id="{AF8D64DA-A081-9700-52B2-03F316EA17C6}"/>
                </a:ext>
              </a:extLst>
            </p:cNvPr>
            <p:cNvSpPr txBox="1">
              <a:spLocks/>
            </p:cNvSpPr>
            <p:nvPr/>
          </p:nvSpPr>
          <p:spPr>
            <a:xfrm>
              <a:off x="4707243" y="4037087"/>
              <a:ext cx="986178" cy="307777"/>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TALENT &amp; CHANGE</a:t>
              </a:r>
            </a:p>
          </p:txBody>
        </p:sp>
      </p:grpSp>
      <p:grpSp>
        <p:nvGrpSpPr>
          <p:cNvPr id="147" name="Group 146">
            <a:extLst>
              <a:ext uri="{FF2B5EF4-FFF2-40B4-BE49-F238E27FC236}">
                <a16:creationId xmlns:a16="http://schemas.microsoft.com/office/drawing/2014/main" id="{1B851431-E341-2651-1387-F1894F9A0687}"/>
              </a:ext>
            </a:extLst>
          </p:cNvPr>
          <p:cNvGrpSpPr/>
          <p:nvPr/>
        </p:nvGrpSpPr>
        <p:grpSpPr>
          <a:xfrm>
            <a:off x="661811" y="4586176"/>
            <a:ext cx="10972923" cy="468000"/>
            <a:chOff x="661811" y="4541911"/>
            <a:chExt cx="10972923" cy="468000"/>
          </a:xfrm>
        </p:grpSpPr>
        <p:sp>
          <p:nvSpPr>
            <p:cNvPr id="148" name="Inhaltsplatzhalter 4">
              <a:extLst>
                <a:ext uri="{FF2B5EF4-FFF2-40B4-BE49-F238E27FC236}">
                  <a16:creationId xmlns:a16="http://schemas.microsoft.com/office/drawing/2014/main" id="{6B6E10C1-9766-A527-ABFD-80F578740C58}"/>
                </a:ext>
              </a:extLst>
            </p:cNvPr>
            <p:cNvSpPr txBox="1">
              <a:spLocks/>
            </p:cNvSpPr>
            <p:nvPr/>
          </p:nvSpPr>
          <p:spPr>
            <a:xfrm>
              <a:off x="1766188" y="4698967"/>
              <a:ext cx="1149955" cy="153888"/>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BUSINESS CASE</a:t>
              </a:r>
            </a:p>
          </p:txBody>
        </p:sp>
        <p:grpSp>
          <p:nvGrpSpPr>
            <p:cNvPr id="149" name="Group 148">
              <a:extLst>
                <a:ext uri="{FF2B5EF4-FFF2-40B4-BE49-F238E27FC236}">
                  <a16:creationId xmlns:a16="http://schemas.microsoft.com/office/drawing/2014/main" id="{D7148796-6959-6C0F-343C-7F6AF4E62B22}"/>
                </a:ext>
              </a:extLst>
            </p:cNvPr>
            <p:cNvGrpSpPr/>
            <p:nvPr/>
          </p:nvGrpSpPr>
          <p:grpSpPr>
            <a:xfrm>
              <a:off x="3505330" y="4574901"/>
              <a:ext cx="1051563" cy="402021"/>
              <a:chOff x="3439341" y="4574901"/>
              <a:chExt cx="1051563" cy="402021"/>
            </a:xfrm>
          </p:grpSpPr>
          <p:pic>
            <p:nvPicPr>
              <p:cNvPr id="166" name="Graphic 165" descr="Pyramid with levels with solid fill">
                <a:extLst>
                  <a:ext uri="{FF2B5EF4-FFF2-40B4-BE49-F238E27FC236}">
                    <a16:creationId xmlns:a16="http://schemas.microsoft.com/office/drawing/2014/main" id="{D0B0A04E-93C3-3355-C4EB-0CBB9208B4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88883" y="4574901"/>
                <a:ext cx="402021" cy="402021"/>
              </a:xfrm>
              <a:prstGeom prst="rect">
                <a:avLst/>
              </a:prstGeom>
            </p:spPr>
          </p:pic>
          <p:sp>
            <p:nvSpPr>
              <p:cNvPr id="167" name="Rectangle 17">
                <a:extLst>
                  <a:ext uri="{FF2B5EF4-FFF2-40B4-BE49-F238E27FC236}">
                    <a16:creationId xmlns:a16="http://schemas.microsoft.com/office/drawing/2014/main" id="{6A111301-45FF-1940-1A11-6AB8080E7303}"/>
                  </a:ext>
                </a:extLst>
              </p:cNvPr>
              <p:cNvSpPr>
                <a:spLocks noChangeArrowheads="1"/>
              </p:cNvSpPr>
              <p:nvPr/>
            </p:nvSpPr>
            <p:spPr bwMode="auto">
              <a:xfrm rot="16200000">
                <a:off x="3464796" y="4588457"/>
                <a:ext cx="324000" cy="374910"/>
              </a:xfrm>
              <a:prstGeom prst="round2SameRect">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8" name="Oval 20">
                <a:extLst>
                  <a:ext uri="{FF2B5EF4-FFF2-40B4-BE49-F238E27FC236}">
                    <a16:creationId xmlns:a16="http://schemas.microsoft.com/office/drawing/2014/main" id="{B07E1671-B78A-BFDE-FAA6-709157B53787}"/>
                  </a:ext>
                </a:extLst>
              </p:cNvPr>
              <p:cNvSpPr>
                <a:spLocks noChangeArrowheads="1"/>
              </p:cNvSpPr>
              <p:nvPr/>
            </p:nvSpPr>
            <p:spPr bwMode="auto">
              <a:xfrm flipH="1">
                <a:off x="3562143" y="459591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06</a:t>
                </a:r>
              </a:p>
            </p:txBody>
          </p:sp>
        </p:grpSp>
        <p:grpSp>
          <p:nvGrpSpPr>
            <p:cNvPr id="150" name="Group 149">
              <a:extLst>
                <a:ext uri="{FF2B5EF4-FFF2-40B4-BE49-F238E27FC236}">
                  <a16:creationId xmlns:a16="http://schemas.microsoft.com/office/drawing/2014/main" id="{C7D41E99-C331-365F-FF9A-55A596FCB485}"/>
                </a:ext>
              </a:extLst>
            </p:cNvPr>
            <p:cNvGrpSpPr/>
            <p:nvPr/>
          </p:nvGrpSpPr>
          <p:grpSpPr>
            <a:xfrm>
              <a:off x="9159546" y="4541911"/>
              <a:ext cx="1066676" cy="468000"/>
              <a:chOff x="9159546" y="4541911"/>
              <a:chExt cx="1066676" cy="468000"/>
            </a:xfrm>
          </p:grpSpPr>
          <p:pic>
            <p:nvPicPr>
              <p:cNvPr id="163" name="Graphic 162" descr="Programmer female with solid fill">
                <a:extLst>
                  <a:ext uri="{FF2B5EF4-FFF2-40B4-BE49-F238E27FC236}">
                    <a16:creationId xmlns:a16="http://schemas.microsoft.com/office/drawing/2014/main" id="{4ECCBA24-12F6-BA0F-1429-DBF5D40D7E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758222" y="4541911"/>
                <a:ext cx="468000" cy="468000"/>
              </a:xfrm>
              <a:prstGeom prst="rect">
                <a:avLst/>
              </a:prstGeom>
            </p:spPr>
          </p:pic>
          <p:sp>
            <p:nvSpPr>
              <p:cNvPr id="164" name="Rectangle 17">
                <a:extLst>
                  <a:ext uri="{FF2B5EF4-FFF2-40B4-BE49-F238E27FC236}">
                    <a16:creationId xmlns:a16="http://schemas.microsoft.com/office/drawing/2014/main" id="{05BD650C-2F36-697E-A3F0-30CB41FE574D}"/>
                  </a:ext>
                </a:extLst>
              </p:cNvPr>
              <p:cNvSpPr>
                <a:spLocks noChangeArrowheads="1"/>
              </p:cNvSpPr>
              <p:nvPr/>
            </p:nvSpPr>
            <p:spPr bwMode="auto">
              <a:xfrm rot="16200000">
                <a:off x="9197880" y="4575578"/>
                <a:ext cx="324000" cy="400667"/>
              </a:xfrm>
              <a:prstGeom prst="round2SameRect">
                <a:avLst/>
              </a:prstGeom>
              <a:solidFill>
                <a:srgbClr val="0075A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5" name="Oval 20">
                <a:extLst>
                  <a:ext uri="{FF2B5EF4-FFF2-40B4-BE49-F238E27FC236}">
                    <a16:creationId xmlns:a16="http://schemas.microsoft.com/office/drawing/2014/main" id="{7DAD058E-0223-8FCF-EF95-EE1A28B1A03A}"/>
                  </a:ext>
                </a:extLst>
              </p:cNvPr>
              <p:cNvSpPr>
                <a:spLocks noChangeArrowheads="1"/>
              </p:cNvSpPr>
              <p:nvPr/>
            </p:nvSpPr>
            <p:spPr bwMode="auto">
              <a:xfrm flipH="1">
                <a:off x="9291765" y="459591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10</a:t>
                </a:r>
              </a:p>
            </p:txBody>
          </p:sp>
        </p:grpSp>
        <p:sp>
          <p:nvSpPr>
            <p:cNvPr id="151" name="Inhaltsplatzhalter 4">
              <a:extLst>
                <a:ext uri="{FF2B5EF4-FFF2-40B4-BE49-F238E27FC236}">
                  <a16:creationId xmlns:a16="http://schemas.microsoft.com/office/drawing/2014/main" id="{2FD0543A-54B4-568C-7C31-AD365E533E53}"/>
                </a:ext>
              </a:extLst>
            </p:cNvPr>
            <p:cNvSpPr txBox="1">
              <a:spLocks/>
            </p:cNvSpPr>
            <p:nvPr/>
          </p:nvSpPr>
          <p:spPr>
            <a:xfrm>
              <a:off x="7530868" y="4699359"/>
              <a:ext cx="1220628" cy="153104"/>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CONTROLS</a:t>
              </a:r>
            </a:p>
          </p:txBody>
        </p:sp>
        <p:grpSp>
          <p:nvGrpSpPr>
            <p:cNvPr id="152" name="Group 151">
              <a:extLst>
                <a:ext uri="{FF2B5EF4-FFF2-40B4-BE49-F238E27FC236}">
                  <a16:creationId xmlns:a16="http://schemas.microsoft.com/office/drawing/2014/main" id="{DC1724DF-84A4-F990-7440-B63B95944915}"/>
                </a:ext>
              </a:extLst>
            </p:cNvPr>
            <p:cNvGrpSpPr/>
            <p:nvPr/>
          </p:nvGrpSpPr>
          <p:grpSpPr>
            <a:xfrm>
              <a:off x="6413615" y="4575577"/>
              <a:ext cx="995600" cy="400668"/>
              <a:chOff x="6413615" y="4575577"/>
              <a:chExt cx="995600" cy="400668"/>
            </a:xfrm>
          </p:grpSpPr>
          <p:pic>
            <p:nvPicPr>
              <p:cNvPr id="160" name="Graphic 159" descr="Clipboard with solid fill">
                <a:extLst>
                  <a:ext uri="{FF2B5EF4-FFF2-40B4-BE49-F238E27FC236}">
                    <a16:creationId xmlns:a16="http://schemas.microsoft.com/office/drawing/2014/main" id="{A219ABDF-04C7-3E8E-00D0-B71C4036BD5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7008547" y="4575577"/>
                <a:ext cx="400668" cy="400668"/>
              </a:xfrm>
              <a:prstGeom prst="rect">
                <a:avLst/>
              </a:prstGeom>
            </p:spPr>
          </p:pic>
          <p:sp>
            <p:nvSpPr>
              <p:cNvPr id="161" name="Rectangle 17">
                <a:extLst>
                  <a:ext uri="{FF2B5EF4-FFF2-40B4-BE49-F238E27FC236}">
                    <a16:creationId xmlns:a16="http://schemas.microsoft.com/office/drawing/2014/main" id="{C62867F8-5FE9-22D5-D16E-628CFDDB5B31}"/>
                  </a:ext>
                </a:extLst>
              </p:cNvPr>
              <p:cNvSpPr>
                <a:spLocks noChangeArrowheads="1"/>
              </p:cNvSpPr>
              <p:nvPr/>
            </p:nvSpPr>
            <p:spPr bwMode="auto">
              <a:xfrm rot="16200000">
                <a:off x="6446387" y="4581140"/>
                <a:ext cx="324000" cy="389544"/>
              </a:xfrm>
              <a:prstGeom prst="round2Same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62" name="Oval 20">
                <a:extLst>
                  <a:ext uri="{FF2B5EF4-FFF2-40B4-BE49-F238E27FC236}">
                    <a16:creationId xmlns:a16="http://schemas.microsoft.com/office/drawing/2014/main" id="{259DB9AE-B9B6-E161-FBB2-A96C7A2D9A3C}"/>
                  </a:ext>
                </a:extLst>
              </p:cNvPr>
              <p:cNvSpPr>
                <a:spLocks noChangeArrowheads="1"/>
              </p:cNvSpPr>
              <p:nvPr/>
            </p:nvSpPr>
            <p:spPr bwMode="auto">
              <a:xfrm flipH="1">
                <a:off x="6532724" y="459591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08</a:t>
                </a:r>
              </a:p>
            </p:txBody>
          </p:sp>
        </p:grpSp>
        <p:grpSp>
          <p:nvGrpSpPr>
            <p:cNvPr id="153" name="Group 152">
              <a:extLst>
                <a:ext uri="{FF2B5EF4-FFF2-40B4-BE49-F238E27FC236}">
                  <a16:creationId xmlns:a16="http://schemas.microsoft.com/office/drawing/2014/main" id="{E2C0F83D-DD92-6654-CFFC-56FBD31C5EEC}"/>
                </a:ext>
              </a:extLst>
            </p:cNvPr>
            <p:cNvGrpSpPr/>
            <p:nvPr/>
          </p:nvGrpSpPr>
          <p:grpSpPr>
            <a:xfrm>
              <a:off x="661811" y="4543305"/>
              <a:ext cx="1060233" cy="465212"/>
              <a:chOff x="661811" y="4543305"/>
              <a:chExt cx="1060233" cy="465212"/>
            </a:xfrm>
          </p:grpSpPr>
          <p:pic>
            <p:nvPicPr>
              <p:cNvPr id="156" name="Graphic 155" descr="Rocket with solid fill">
                <a:extLst>
                  <a:ext uri="{FF2B5EF4-FFF2-40B4-BE49-F238E27FC236}">
                    <a16:creationId xmlns:a16="http://schemas.microsoft.com/office/drawing/2014/main" id="{3C04B2DC-17B0-231D-1BC2-AC75827916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56832" y="4543305"/>
                <a:ext cx="465212" cy="465212"/>
              </a:xfrm>
              <a:prstGeom prst="rect">
                <a:avLst/>
              </a:prstGeom>
            </p:spPr>
          </p:pic>
          <p:sp>
            <p:nvSpPr>
              <p:cNvPr id="157" name="Rectangle 17">
                <a:extLst>
                  <a:ext uri="{FF2B5EF4-FFF2-40B4-BE49-F238E27FC236}">
                    <a16:creationId xmlns:a16="http://schemas.microsoft.com/office/drawing/2014/main" id="{E5EB6835-2FD1-262B-0E4B-C5998718B6D6}"/>
                  </a:ext>
                </a:extLst>
              </p:cNvPr>
              <p:cNvSpPr>
                <a:spLocks noChangeArrowheads="1"/>
              </p:cNvSpPr>
              <p:nvPr/>
            </p:nvSpPr>
            <p:spPr bwMode="auto">
              <a:xfrm rot="16200000">
                <a:off x="670592" y="4605131"/>
                <a:ext cx="324000" cy="341561"/>
              </a:xfrm>
              <a:prstGeom prst="round2SameRect">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alibri"/>
                  <a:ea typeface="+mn-ea"/>
                  <a:cs typeface="+mn-cs"/>
                </a:endParaRPr>
              </a:p>
            </p:txBody>
          </p:sp>
          <p:sp>
            <p:nvSpPr>
              <p:cNvPr id="158" name="Oval 20">
                <a:extLst>
                  <a:ext uri="{FF2B5EF4-FFF2-40B4-BE49-F238E27FC236}">
                    <a16:creationId xmlns:a16="http://schemas.microsoft.com/office/drawing/2014/main" id="{60E8DBA7-AB40-C587-5982-0D4470E18E62}"/>
                  </a:ext>
                </a:extLst>
              </p:cNvPr>
              <p:cNvSpPr>
                <a:spLocks noChangeArrowheads="1"/>
              </p:cNvSpPr>
              <p:nvPr/>
            </p:nvSpPr>
            <p:spPr bwMode="auto">
              <a:xfrm flipH="1">
                <a:off x="789659" y="459591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02</a:t>
                </a:r>
              </a:p>
            </p:txBody>
          </p:sp>
          <p:sp>
            <p:nvSpPr>
              <p:cNvPr id="159" name="Oval 20">
                <a:extLst>
                  <a:ext uri="{FF2B5EF4-FFF2-40B4-BE49-F238E27FC236}">
                    <a16:creationId xmlns:a16="http://schemas.microsoft.com/office/drawing/2014/main" id="{F97E245C-F49C-8455-52E5-1B6BA72D331A}"/>
                  </a:ext>
                </a:extLst>
              </p:cNvPr>
              <p:cNvSpPr>
                <a:spLocks noChangeArrowheads="1"/>
              </p:cNvSpPr>
              <p:nvPr/>
            </p:nvSpPr>
            <p:spPr bwMode="auto">
              <a:xfrm flipH="1">
                <a:off x="780492" y="4595911"/>
                <a:ext cx="360000" cy="360000"/>
              </a:xfrm>
              <a:prstGeom prst="ellipse">
                <a:avLst/>
              </a:prstGeom>
              <a:solidFill>
                <a:schemeClr val="bg1"/>
              </a:solidFill>
              <a:ln w="38100">
                <a:solidFill>
                  <a:schemeClr val="bg1">
                    <a:lumMod val="95000"/>
                  </a:schemeClr>
                </a:solidFill>
                <a:round/>
                <a:headEnd/>
                <a:tailEnd/>
              </a:ln>
              <a:effectLst>
                <a:outerShdw blurRad="50800" dist="38100" algn="l"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latin typeface="Calibri"/>
                    <a:ea typeface="+mn-ea"/>
                    <a:cs typeface="+mn-cs"/>
                  </a:rPr>
                  <a:t>02</a:t>
                </a:r>
              </a:p>
            </p:txBody>
          </p:sp>
        </p:grpSp>
        <p:sp>
          <p:nvSpPr>
            <p:cNvPr id="154" name="Inhaltsplatzhalter 4">
              <a:extLst>
                <a:ext uri="{FF2B5EF4-FFF2-40B4-BE49-F238E27FC236}">
                  <a16:creationId xmlns:a16="http://schemas.microsoft.com/office/drawing/2014/main" id="{8A25B6B3-3791-2EF5-795C-85C1755CF205}"/>
                </a:ext>
              </a:extLst>
            </p:cNvPr>
            <p:cNvSpPr txBox="1">
              <a:spLocks/>
            </p:cNvSpPr>
            <p:nvPr/>
          </p:nvSpPr>
          <p:spPr>
            <a:xfrm>
              <a:off x="4707244" y="4622023"/>
              <a:ext cx="1182330" cy="307777"/>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OPERATING MODEL</a:t>
              </a:r>
            </a:p>
          </p:txBody>
        </p:sp>
        <p:sp>
          <p:nvSpPr>
            <p:cNvPr id="155" name="Inhaltsplatzhalter 4">
              <a:extLst>
                <a:ext uri="{FF2B5EF4-FFF2-40B4-BE49-F238E27FC236}">
                  <a16:creationId xmlns:a16="http://schemas.microsoft.com/office/drawing/2014/main" id="{C781B2FD-96D1-4A4E-DC11-A9451A4D10A3}"/>
                </a:ext>
              </a:extLst>
            </p:cNvPr>
            <p:cNvSpPr txBox="1">
              <a:spLocks/>
            </p:cNvSpPr>
            <p:nvPr/>
          </p:nvSpPr>
          <p:spPr>
            <a:xfrm>
              <a:off x="10377617" y="4622023"/>
              <a:ext cx="1257117" cy="307777"/>
            </a:xfrm>
            <a:prstGeom prst="rect">
              <a:avLst/>
            </a:prstGeom>
          </p:spPr>
          <p:txBody>
            <a:bodyPr wrap="square" lIns="0" tIns="0" rIns="0" bIns="0" anchor="ctr">
              <a:spAutoFit/>
            </a:bodyPr>
            <a:lstStyle>
              <a:defPPr>
                <a:defRPr lang="en-US"/>
              </a:defPPr>
              <a:lvl1pPr indent="0" defTabSz="914127">
                <a:lnSpc>
                  <a:spcPct val="100000"/>
                </a:lnSpc>
                <a:spcBef>
                  <a:spcPts val="0"/>
                </a:spcBef>
                <a:spcAft>
                  <a:spcPts val="0"/>
                </a:spcAft>
                <a:buFont typeface="Wingdings" panose="05000000000000000000" pitchFamily="2" charset="2"/>
                <a:buNone/>
                <a:defRPr sz="800">
                  <a:solidFill>
                    <a:schemeClr val="bg1"/>
                  </a:solidFill>
                  <a:latin typeface="Calibri Light" panose="020F03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0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TECHNICAL LANDSCAPE</a:t>
              </a:r>
            </a:p>
          </p:txBody>
        </p:sp>
      </p:grpSp>
    </p:spTree>
    <p:extLst>
      <p:ext uri="{BB962C8B-B14F-4D97-AF65-F5344CB8AC3E}">
        <p14:creationId xmlns:p14="http://schemas.microsoft.com/office/powerpoint/2010/main" val="1448986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7162D27E-1196-B752-1992-E9585352133D}"/>
              </a:ext>
            </a:extLst>
          </p:cNvPr>
          <p:cNvSpPr txBox="1">
            <a:spLocks/>
          </p:cNvSpPr>
          <p:nvPr/>
        </p:nvSpPr>
        <p:spPr>
          <a:xfrm>
            <a:off x="285324" y="323946"/>
            <a:ext cx="11612562" cy="369332"/>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1333"/>
              </a:spcAft>
              <a:buClrTx/>
              <a:buSzPct val="100000"/>
              <a:buFontTx/>
              <a:buNone/>
              <a:tabLst/>
              <a:defRPr/>
            </a:pPr>
            <a:r>
              <a:rPr kumimoji="0" lang="en-GB" sz="2400" b="1" i="0" u="none" strike="noStrike" kern="1200" cap="none" spc="0" normalizeH="0" baseline="0" noProof="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GenAI</a:t>
            </a:r>
            <a:r>
              <a:rPr kumimoji="0" lang="en-GB" sz="2400" b="1" i="0" u="none" strike="noStrike" kern="1200" cap="none" spc="0" normalizeH="0" baseline="0" noProof="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GB" sz="2400" b="1" i="0" u="none" strike="noStrike" kern="1200" cap="none" spc="0" normalizeH="0" noProof="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 Game-Changer and a Challenge</a:t>
            </a:r>
            <a:endParaRPr kumimoji="0" lang="en-GB" sz="2400" b="1" i="0" u="none" strike="noStrike" kern="1200" cap="none" spc="0" normalizeH="0" baseline="0" noProof="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a:extLst>
              <a:ext uri="{FF2B5EF4-FFF2-40B4-BE49-F238E27FC236}">
                <a16:creationId xmlns:a16="http://schemas.microsoft.com/office/drawing/2014/main" id="{247406C9-D579-4EDB-A643-26055F102633}"/>
              </a:ext>
            </a:extLst>
          </p:cNvPr>
          <p:cNvSpPr txBox="1"/>
          <p:nvPr/>
        </p:nvSpPr>
        <p:spPr>
          <a:xfrm>
            <a:off x="7847859" y="5625537"/>
            <a:ext cx="42841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accent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Deloitte Now decides next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+- 2.000 Leaders (director</a:t>
            </a:r>
            <a:r>
              <a:rPr kumimoji="0" lang="en-GB" b="0" i="0" u="none" strike="noStrike" kern="1200" cap="none" spc="0" normalizeH="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to C-suite)</a:t>
            </a:r>
            <a:endParaRPr lang="en-GB" noProof="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across six industries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 3 waves (Q4/23;</a:t>
            </a:r>
            <a:r>
              <a:rPr kumimoji="0" lang="en-GB" b="0" i="0" u="none" strike="noStrike" kern="1200" cap="none" spc="0" normalizeH="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r>
              <a:rPr kumimoji="0" lang="en-GB" b="0"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Q1/24; Q3/24)</a:t>
            </a:r>
          </a:p>
        </p:txBody>
      </p:sp>
      <p:pic>
        <p:nvPicPr>
          <p:cNvPr id="13" name="Picture 12">
            <a:extLst>
              <a:ext uri="{FF2B5EF4-FFF2-40B4-BE49-F238E27FC236}">
                <a16:creationId xmlns:a16="http://schemas.microsoft.com/office/drawing/2014/main" id="{7D507BD2-E694-61B2-2BC6-015551ED7C68}"/>
              </a:ext>
            </a:extLst>
          </p:cNvPr>
          <p:cNvPicPr>
            <a:picLocks noChangeAspect="1"/>
          </p:cNvPicPr>
          <p:nvPr/>
        </p:nvPicPr>
        <p:blipFill>
          <a:blip r:embed="rId3"/>
          <a:stretch>
            <a:fillRect/>
          </a:stretch>
        </p:blipFill>
        <p:spPr>
          <a:xfrm>
            <a:off x="8514455" y="820346"/>
            <a:ext cx="2770313" cy="1558301"/>
          </a:xfrm>
          <a:prstGeom prst="rect">
            <a:avLst/>
          </a:prstGeom>
        </p:spPr>
      </p:pic>
      <p:pic>
        <p:nvPicPr>
          <p:cNvPr id="14" name="Picture 13">
            <a:extLst>
              <a:ext uri="{FF2B5EF4-FFF2-40B4-BE49-F238E27FC236}">
                <a16:creationId xmlns:a16="http://schemas.microsoft.com/office/drawing/2014/main" id="{48E06805-9E6A-1D9D-7B34-F58E1B10623F}"/>
              </a:ext>
            </a:extLst>
          </p:cNvPr>
          <p:cNvPicPr>
            <a:picLocks noChangeAspect="1"/>
          </p:cNvPicPr>
          <p:nvPr/>
        </p:nvPicPr>
        <p:blipFill>
          <a:blip r:embed="rId4"/>
          <a:stretch>
            <a:fillRect/>
          </a:stretch>
        </p:blipFill>
        <p:spPr>
          <a:xfrm>
            <a:off x="8514455" y="2395549"/>
            <a:ext cx="2770313" cy="1558301"/>
          </a:xfrm>
          <a:prstGeom prst="rect">
            <a:avLst/>
          </a:prstGeom>
        </p:spPr>
      </p:pic>
      <p:pic>
        <p:nvPicPr>
          <p:cNvPr id="15" name="Picture 14" descr="A typewriter and a computer&#10;&#10;Description automatically generated">
            <a:extLst>
              <a:ext uri="{FF2B5EF4-FFF2-40B4-BE49-F238E27FC236}">
                <a16:creationId xmlns:a16="http://schemas.microsoft.com/office/drawing/2014/main" id="{A88B7A69-02E2-9401-61D2-2EE7CF817055}"/>
              </a:ext>
            </a:extLst>
          </p:cNvPr>
          <p:cNvPicPr>
            <a:picLocks noChangeAspect="1"/>
          </p:cNvPicPr>
          <p:nvPr/>
        </p:nvPicPr>
        <p:blipFill rotWithShape="1">
          <a:blip r:embed="rId5">
            <a:extLst>
              <a:ext uri="{28A0092B-C50C-407E-A947-70E740481C1C}">
                <a14:useLocalDpi xmlns:a14="http://schemas.microsoft.com/office/drawing/2010/main" val="0"/>
              </a:ext>
            </a:extLst>
          </a:blip>
          <a:srcRect t="7553" b="5951"/>
          <a:stretch/>
        </p:blipFill>
        <p:spPr>
          <a:xfrm>
            <a:off x="293260" y="812409"/>
            <a:ext cx="8169209" cy="4708708"/>
          </a:xfrm>
          <a:prstGeom prst="rect">
            <a:avLst/>
          </a:prstGeom>
        </p:spPr>
      </p:pic>
      <p:sp>
        <p:nvSpPr>
          <p:cNvPr id="16" name="TextBox 15">
            <a:extLst>
              <a:ext uri="{FF2B5EF4-FFF2-40B4-BE49-F238E27FC236}">
                <a16:creationId xmlns:a16="http://schemas.microsoft.com/office/drawing/2014/main" id="{7D55CCCC-3D2E-18C0-6173-C90EEEB46049}"/>
              </a:ext>
            </a:extLst>
          </p:cNvPr>
          <p:cNvSpPr txBox="1"/>
          <p:nvPr/>
        </p:nvSpPr>
        <p:spPr>
          <a:xfrm>
            <a:off x="285324" y="5734396"/>
            <a:ext cx="60946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3"/>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Wingdings" panose="05000000000000000000" pitchFamily="2" charset="2"/>
              </a:rPr>
              <a:t>AI puts pressure on leaders</a:t>
            </a:r>
          </a:p>
        </p:txBody>
      </p:sp>
      <p:pic>
        <p:nvPicPr>
          <p:cNvPr id="17" name="Picture 16">
            <a:extLst>
              <a:ext uri="{FF2B5EF4-FFF2-40B4-BE49-F238E27FC236}">
                <a16:creationId xmlns:a16="http://schemas.microsoft.com/office/drawing/2014/main" id="{F8A34AD3-A66D-2A80-9425-3E53A4048A8B}"/>
              </a:ext>
            </a:extLst>
          </p:cNvPr>
          <p:cNvPicPr>
            <a:picLocks noChangeAspect="1"/>
          </p:cNvPicPr>
          <p:nvPr/>
        </p:nvPicPr>
        <p:blipFill>
          <a:blip r:embed="rId6"/>
          <a:stretch>
            <a:fillRect/>
          </a:stretch>
        </p:blipFill>
        <p:spPr>
          <a:xfrm>
            <a:off x="8514455" y="3970753"/>
            <a:ext cx="2770313" cy="1558301"/>
          </a:xfrm>
          <a:prstGeom prst="rect">
            <a:avLst/>
          </a:prstGeom>
        </p:spPr>
      </p:pic>
    </p:spTree>
    <p:extLst>
      <p:ext uri="{BB962C8B-B14F-4D97-AF65-F5344CB8AC3E}">
        <p14:creationId xmlns:p14="http://schemas.microsoft.com/office/powerpoint/2010/main" val="267301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AF09EC-3667-9041-D118-1446BE443960}"/>
              </a:ext>
            </a:extLst>
          </p:cNvPr>
          <p:cNvSpPr txBox="1"/>
          <p:nvPr/>
        </p:nvSpPr>
        <p:spPr>
          <a:xfrm>
            <a:off x="101252" y="1194835"/>
            <a:ext cx="3902275" cy="923330"/>
          </a:xfrm>
          <a:prstGeom prst="rect">
            <a:avLst/>
          </a:prstGeom>
          <a:noFill/>
        </p:spPr>
        <p:txBody>
          <a:bodyPr wrap="square" rtlCol="0">
            <a:spAutoFit/>
          </a:bodyPr>
          <a:lstStyle/>
          <a:p>
            <a:r>
              <a:rPr lang="en-US" i="1">
                <a:latin typeface="Open Sans" panose="020B0606030504020204" pitchFamily="34" charset="0"/>
                <a:ea typeface="Open Sans" panose="020B0606030504020204" pitchFamily="34" charset="0"/>
                <a:cs typeface="Open Sans" panose="020B0606030504020204" pitchFamily="34" charset="0"/>
              </a:rPr>
              <a:t>“</a:t>
            </a:r>
            <a:r>
              <a:rPr lang="en-US" i="1" err="1">
                <a:latin typeface="Open Sans" panose="020B0606030504020204" pitchFamily="34" charset="0"/>
                <a:ea typeface="Open Sans" panose="020B0606030504020204" pitchFamily="34" charset="0"/>
                <a:cs typeface="Open Sans" panose="020B0606030504020204" pitchFamily="34" charset="0"/>
              </a:rPr>
              <a:t>GenAI</a:t>
            </a:r>
            <a:r>
              <a:rPr lang="en-US" i="1">
                <a:latin typeface="Open Sans" panose="020B0606030504020204" pitchFamily="34" charset="0"/>
                <a:ea typeface="Open Sans" panose="020B0606030504020204" pitchFamily="34" charset="0"/>
                <a:cs typeface="Open Sans" panose="020B0606030504020204" pitchFamily="34" charset="0"/>
              </a:rPr>
              <a:t> is not taking over all jobs, but the underlying </a:t>
            </a:r>
            <a:r>
              <a:rPr lang="en-US" b="1" i="1">
                <a:latin typeface="Open Sans" panose="020B0606030504020204" pitchFamily="34" charset="0"/>
                <a:ea typeface="Open Sans" panose="020B0606030504020204" pitchFamily="34" charset="0"/>
                <a:cs typeface="Open Sans" panose="020B0606030504020204" pitchFamily="34" charset="0"/>
              </a:rPr>
              <a:t>tasks and skills can (and will) significantly change</a:t>
            </a:r>
            <a:r>
              <a:rPr lang="en-US" i="1">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22DBF04C-0615-E057-6A3A-11A8514805DE}"/>
              </a:ext>
            </a:extLst>
          </p:cNvPr>
          <p:cNvSpPr txBox="1"/>
          <p:nvPr/>
        </p:nvSpPr>
        <p:spPr>
          <a:xfrm>
            <a:off x="4193837" y="3424608"/>
            <a:ext cx="3902275" cy="923330"/>
          </a:xfrm>
          <a:prstGeom prst="rect">
            <a:avLst/>
          </a:prstGeom>
          <a:noFill/>
        </p:spPr>
        <p:txBody>
          <a:bodyPr wrap="square" rtlCol="0">
            <a:spAutoFit/>
          </a:bodyPr>
          <a:lstStyle>
            <a:defPPr>
              <a:defRPr lang="en-US"/>
            </a:defPPr>
            <a:lvl1pPr>
              <a:defRPr i="1">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t>“</a:t>
            </a:r>
            <a:r>
              <a:rPr lang="en-US" err="1"/>
              <a:t>Maximising</a:t>
            </a:r>
            <a:r>
              <a:rPr lang="en-US"/>
              <a:t> the value of </a:t>
            </a:r>
            <a:r>
              <a:rPr lang="en-US" err="1"/>
              <a:t>GenAI</a:t>
            </a:r>
            <a:r>
              <a:rPr lang="en-US"/>
              <a:t> lies in </a:t>
            </a:r>
            <a:r>
              <a:rPr lang="en-US" b="1"/>
              <a:t>AI fluency and knowing how to use it in the intended way</a:t>
            </a:r>
            <a:r>
              <a:rPr lang="en-US"/>
              <a:t>” </a:t>
            </a:r>
          </a:p>
        </p:txBody>
      </p:sp>
      <p:sp>
        <p:nvSpPr>
          <p:cNvPr id="10" name="TextBox 9">
            <a:extLst>
              <a:ext uri="{FF2B5EF4-FFF2-40B4-BE49-F238E27FC236}">
                <a16:creationId xmlns:a16="http://schemas.microsoft.com/office/drawing/2014/main" id="{3929BFBF-701C-2080-0267-CA1244C236A1}"/>
              </a:ext>
            </a:extLst>
          </p:cNvPr>
          <p:cNvSpPr txBox="1"/>
          <p:nvPr/>
        </p:nvSpPr>
        <p:spPr>
          <a:xfrm>
            <a:off x="7742119" y="1194835"/>
            <a:ext cx="4246190" cy="923330"/>
          </a:xfrm>
          <a:prstGeom prst="rect">
            <a:avLst/>
          </a:prstGeom>
          <a:noFill/>
        </p:spPr>
        <p:txBody>
          <a:bodyPr wrap="square" rtlCol="0">
            <a:spAutoFit/>
          </a:bodyPr>
          <a:lstStyle>
            <a:defPPr>
              <a:defRPr lang="en-US"/>
            </a:defPPr>
            <a:lvl1pPr>
              <a:defRPr i="1">
                <a:latin typeface="Open Sans" panose="020B0606030504020204" pitchFamily="34" charset="0"/>
                <a:ea typeface="Open Sans" panose="020B0606030504020204" pitchFamily="34" charset="0"/>
                <a:cs typeface="Open Sans" panose="020B0606030504020204" pitchFamily="34" charset="0"/>
              </a:defRPr>
            </a:lvl1pPr>
          </a:lstStyle>
          <a:p>
            <a:pPr algn="r"/>
            <a:r>
              <a:rPr lang="en-US"/>
              <a:t>“Successful AI deployment requires </a:t>
            </a:r>
            <a:r>
              <a:rPr lang="en-US" b="1"/>
              <a:t>trustworthy AI AND trusting humans</a:t>
            </a:r>
            <a:r>
              <a:rPr lang="en-US"/>
              <a:t>, from workers to customers to partners”</a:t>
            </a:r>
            <a:endParaRPr lang="en-GB"/>
          </a:p>
        </p:txBody>
      </p:sp>
      <p:grpSp>
        <p:nvGrpSpPr>
          <p:cNvPr id="9" name="Group 8">
            <a:extLst>
              <a:ext uri="{FF2B5EF4-FFF2-40B4-BE49-F238E27FC236}">
                <a16:creationId xmlns:a16="http://schemas.microsoft.com/office/drawing/2014/main" id="{153963E3-B49C-BEA2-7B55-E8B68853490F}"/>
              </a:ext>
            </a:extLst>
          </p:cNvPr>
          <p:cNvGrpSpPr>
            <a:grpSpLocks noChangeAspect="1"/>
          </p:cNvGrpSpPr>
          <p:nvPr/>
        </p:nvGrpSpPr>
        <p:grpSpPr>
          <a:xfrm>
            <a:off x="8856844" y="4794709"/>
            <a:ext cx="2504904" cy="1769811"/>
            <a:chOff x="1503675" y="4002646"/>
            <a:chExt cx="11665591" cy="8242157"/>
          </a:xfrm>
        </p:grpSpPr>
        <p:sp>
          <p:nvSpPr>
            <p:cNvPr id="11" name="Freeform: Shape 10">
              <a:extLst>
                <a:ext uri="{FF2B5EF4-FFF2-40B4-BE49-F238E27FC236}">
                  <a16:creationId xmlns:a16="http://schemas.microsoft.com/office/drawing/2014/main" id="{88BE18B9-B56F-8A90-F959-22E1F48DE4D0}"/>
                </a:ext>
              </a:extLst>
            </p:cNvPr>
            <p:cNvSpPr/>
            <p:nvPr/>
          </p:nvSpPr>
          <p:spPr>
            <a:xfrm>
              <a:off x="10632837" y="5420357"/>
              <a:ext cx="2536429" cy="355051"/>
            </a:xfrm>
            <a:custGeom>
              <a:avLst/>
              <a:gdLst/>
              <a:ahLst/>
              <a:cxnLst>
                <a:cxn ang="3cd4">
                  <a:pos x="hc" y="t"/>
                </a:cxn>
                <a:cxn ang="cd2">
                  <a:pos x="l" y="vc"/>
                </a:cxn>
                <a:cxn ang="cd4">
                  <a:pos x="hc" y="b"/>
                </a:cxn>
                <a:cxn ang="0">
                  <a:pos x="r" y="vc"/>
                </a:cxn>
              </a:cxnLst>
              <a:rect l="l" t="t" r="r" b="b"/>
              <a:pathLst>
                <a:path w="2037" h="286">
                  <a:moveTo>
                    <a:pt x="38" y="28"/>
                  </a:moveTo>
                  <a:cubicBezTo>
                    <a:pt x="33" y="28"/>
                    <a:pt x="28" y="33"/>
                    <a:pt x="28" y="38"/>
                  </a:cubicBezTo>
                  <a:lnTo>
                    <a:pt x="28" y="249"/>
                  </a:lnTo>
                  <a:cubicBezTo>
                    <a:pt x="28" y="254"/>
                    <a:pt x="33" y="258"/>
                    <a:pt x="38" y="258"/>
                  </a:cubicBezTo>
                  <a:lnTo>
                    <a:pt x="2000" y="258"/>
                  </a:lnTo>
                  <a:cubicBezTo>
                    <a:pt x="2005" y="258"/>
                    <a:pt x="2008" y="254"/>
                    <a:pt x="2008" y="249"/>
                  </a:cubicBezTo>
                  <a:lnTo>
                    <a:pt x="2008" y="38"/>
                  </a:lnTo>
                  <a:cubicBezTo>
                    <a:pt x="2008" y="33"/>
                    <a:pt x="2005" y="28"/>
                    <a:pt x="2000" y="28"/>
                  </a:cubicBezTo>
                  <a:close/>
                  <a:moveTo>
                    <a:pt x="2000" y="286"/>
                  </a:moveTo>
                  <a:lnTo>
                    <a:pt x="38" y="286"/>
                  </a:lnTo>
                  <a:cubicBezTo>
                    <a:pt x="17" y="286"/>
                    <a:pt x="0" y="269"/>
                    <a:pt x="0" y="249"/>
                  </a:cubicBezTo>
                  <a:lnTo>
                    <a:pt x="0" y="38"/>
                  </a:lnTo>
                  <a:cubicBezTo>
                    <a:pt x="0" y="17"/>
                    <a:pt x="17" y="0"/>
                    <a:pt x="38" y="0"/>
                  </a:cubicBezTo>
                  <a:lnTo>
                    <a:pt x="2000" y="0"/>
                  </a:lnTo>
                  <a:cubicBezTo>
                    <a:pt x="2021" y="0"/>
                    <a:pt x="2037" y="17"/>
                    <a:pt x="2037" y="38"/>
                  </a:cubicBezTo>
                  <a:lnTo>
                    <a:pt x="2037" y="249"/>
                  </a:lnTo>
                  <a:cubicBezTo>
                    <a:pt x="2037" y="269"/>
                    <a:pt x="2021" y="286"/>
                    <a:pt x="2000" y="286"/>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2" name="Freeform: Shape 11">
              <a:extLst>
                <a:ext uri="{FF2B5EF4-FFF2-40B4-BE49-F238E27FC236}">
                  <a16:creationId xmlns:a16="http://schemas.microsoft.com/office/drawing/2014/main" id="{98026307-2CE2-B5BF-51FF-367E4D05C530}"/>
                </a:ext>
              </a:extLst>
            </p:cNvPr>
            <p:cNvSpPr/>
            <p:nvPr/>
          </p:nvSpPr>
          <p:spPr>
            <a:xfrm>
              <a:off x="4842397" y="4002646"/>
              <a:ext cx="1818856" cy="1871179"/>
            </a:xfrm>
            <a:custGeom>
              <a:avLst/>
              <a:gdLst>
                <a:gd name="connsiteX0" fmla="*/ 277778 w 1818856"/>
                <a:gd name="connsiteY0" fmla="*/ 321380 h 1871179"/>
                <a:gd name="connsiteX1" fmla="*/ 277778 w 1818856"/>
                <a:gd name="connsiteY1" fmla="*/ 1045738 h 1871179"/>
                <a:gd name="connsiteX2" fmla="*/ 1034496 w 1818856"/>
                <a:gd name="connsiteY2" fmla="*/ 1045738 h 1871179"/>
                <a:gd name="connsiteX3" fmla="*/ 1034496 w 1818856"/>
                <a:gd name="connsiteY3" fmla="*/ 849091 h 1871179"/>
                <a:gd name="connsiteX4" fmla="*/ 1066856 w 1818856"/>
                <a:gd name="connsiteY4" fmla="*/ 817976 h 1871179"/>
                <a:gd name="connsiteX5" fmla="*/ 1265992 w 1818856"/>
                <a:gd name="connsiteY5" fmla="*/ 817976 h 1871179"/>
                <a:gd name="connsiteX6" fmla="*/ 1265992 w 1818856"/>
                <a:gd name="connsiteY6" fmla="*/ 321380 h 1871179"/>
                <a:gd name="connsiteX7" fmla="*/ 260354 w 1818856"/>
                <a:gd name="connsiteY7" fmla="*/ 285286 h 1871179"/>
                <a:gd name="connsiteX8" fmla="*/ 1283416 w 1818856"/>
                <a:gd name="connsiteY8" fmla="*/ 285286 h 1871179"/>
                <a:gd name="connsiteX9" fmla="*/ 1300841 w 1818856"/>
                <a:gd name="connsiteY9" fmla="*/ 303955 h 1871179"/>
                <a:gd name="connsiteX10" fmla="*/ 1300841 w 1818856"/>
                <a:gd name="connsiteY10" fmla="*/ 817976 h 1871179"/>
                <a:gd name="connsiteX11" fmla="*/ 1514912 w 1818856"/>
                <a:gd name="connsiteY11" fmla="*/ 817976 h 1871179"/>
                <a:gd name="connsiteX12" fmla="*/ 1546027 w 1818856"/>
                <a:gd name="connsiteY12" fmla="*/ 849091 h 1871179"/>
                <a:gd name="connsiteX13" fmla="*/ 1546027 w 1818856"/>
                <a:gd name="connsiteY13" fmla="*/ 1556025 h 1871179"/>
                <a:gd name="connsiteX14" fmla="*/ 1514912 w 1818856"/>
                <a:gd name="connsiteY14" fmla="*/ 1588384 h 1871179"/>
                <a:gd name="connsiteX15" fmla="*/ 1066856 w 1818856"/>
                <a:gd name="connsiteY15" fmla="*/ 1588384 h 1871179"/>
                <a:gd name="connsiteX16" fmla="*/ 1034496 w 1818856"/>
                <a:gd name="connsiteY16" fmla="*/ 1556025 h 1871179"/>
                <a:gd name="connsiteX17" fmla="*/ 1034496 w 1818856"/>
                <a:gd name="connsiteY17" fmla="*/ 1081831 h 1871179"/>
                <a:gd name="connsiteX18" fmla="*/ 260354 w 1818856"/>
                <a:gd name="connsiteY18" fmla="*/ 1081831 h 1871179"/>
                <a:gd name="connsiteX19" fmla="*/ 242929 w 1818856"/>
                <a:gd name="connsiteY19" fmla="*/ 1063162 h 1871179"/>
                <a:gd name="connsiteX20" fmla="*/ 242929 w 1818856"/>
                <a:gd name="connsiteY20" fmla="*/ 303955 h 1871179"/>
                <a:gd name="connsiteX21" fmla="*/ 260354 w 1818856"/>
                <a:gd name="connsiteY21" fmla="*/ 285286 h 1871179"/>
                <a:gd name="connsiteX22" fmla="*/ 47307 w 1818856"/>
                <a:gd name="connsiteY22" fmla="*/ 36104 h 1871179"/>
                <a:gd name="connsiteX23" fmla="*/ 36103 w 1818856"/>
                <a:gd name="connsiteY23" fmla="*/ 47308 h 1871179"/>
                <a:gd name="connsiteX24" fmla="*/ 36103 w 1818856"/>
                <a:gd name="connsiteY24" fmla="*/ 1825116 h 1871179"/>
                <a:gd name="connsiteX25" fmla="*/ 47307 w 1818856"/>
                <a:gd name="connsiteY25" fmla="*/ 1835075 h 1871179"/>
                <a:gd name="connsiteX26" fmla="*/ 1771549 w 1818856"/>
                <a:gd name="connsiteY26" fmla="*/ 1835075 h 1871179"/>
                <a:gd name="connsiteX27" fmla="*/ 1782753 w 1818856"/>
                <a:gd name="connsiteY27" fmla="*/ 1825116 h 1871179"/>
                <a:gd name="connsiteX28" fmla="*/ 1782753 w 1818856"/>
                <a:gd name="connsiteY28" fmla="*/ 47308 h 1871179"/>
                <a:gd name="connsiteX29" fmla="*/ 1771549 w 1818856"/>
                <a:gd name="connsiteY29" fmla="*/ 36104 h 1871179"/>
                <a:gd name="connsiteX30" fmla="*/ 47307 w 1818856"/>
                <a:gd name="connsiteY30" fmla="*/ 0 h 1871179"/>
                <a:gd name="connsiteX31" fmla="*/ 1771549 w 1818856"/>
                <a:gd name="connsiteY31" fmla="*/ 0 h 1871179"/>
                <a:gd name="connsiteX32" fmla="*/ 1818856 w 1818856"/>
                <a:gd name="connsiteY32" fmla="*/ 47308 h 1871179"/>
                <a:gd name="connsiteX33" fmla="*/ 1818856 w 1818856"/>
                <a:gd name="connsiteY33" fmla="*/ 1825116 h 1871179"/>
                <a:gd name="connsiteX34" fmla="*/ 1771549 w 1818856"/>
                <a:gd name="connsiteY34" fmla="*/ 1871179 h 1871179"/>
                <a:gd name="connsiteX35" fmla="*/ 47307 w 1818856"/>
                <a:gd name="connsiteY35" fmla="*/ 1871179 h 1871179"/>
                <a:gd name="connsiteX36" fmla="*/ 0 w 1818856"/>
                <a:gd name="connsiteY36" fmla="*/ 1825116 h 1871179"/>
                <a:gd name="connsiteX37" fmla="*/ 0 w 1818856"/>
                <a:gd name="connsiteY37" fmla="*/ 47308 h 1871179"/>
                <a:gd name="connsiteX38" fmla="*/ 47307 w 1818856"/>
                <a:gd name="connsiteY38" fmla="*/ 0 h 187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8856" h="1871179">
                  <a:moveTo>
                    <a:pt x="277778" y="321380"/>
                  </a:moveTo>
                  <a:lnTo>
                    <a:pt x="277778" y="1045738"/>
                  </a:lnTo>
                  <a:lnTo>
                    <a:pt x="1034496" y="1045738"/>
                  </a:lnTo>
                  <a:lnTo>
                    <a:pt x="1034496" y="849091"/>
                  </a:lnTo>
                  <a:cubicBezTo>
                    <a:pt x="1034496" y="831666"/>
                    <a:pt x="1049431" y="817976"/>
                    <a:pt x="1066856" y="817976"/>
                  </a:cubicBezTo>
                  <a:lnTo>
                    <a:pt x="1265992" y="817976"/>
                  </a:lnTo>
                  <a:lnTo>
                    <a:pt x="1265992" y="321380"/>
                  </a:lnTo>
                  <a:close/>
                  <a:moveTo>
                    <a:pt x="260354" y="285286"/>
                  </a:moveTo>
                  <a:lnTo>
                    <a:pt x="1283416" y="285286"/>
                  </a:lnTo>
                  <a:cubicBezTo>
                    <a:pt x="1293373" y="285286"/>
                    <a:pt x="1300841" y="293998"/>
                    <a:pt x="1300841" y="303955"/>
                  </a:cubicBezTo>
                  <a:lnTo>
                    <a:pt x="1300841" y="817976"/>
                  </a:lnTo>
                  <a:lnTo>
                    <a:pt x="1514912" y="817976"/>
                  </a:lnTo>
                  <a:cubicBezTo>
                    <a:pt x="1532337" y="817976"/>
                    <a:pt x="1546027" y="831666"/>
                    <a:pt x="1546027" y="849091"/>
                  </a:cubicBezTo>
                  <a:lnTo>
                    <a:pt x="1546027" y="1556025"/>
                  </a:lnTo>
                  <a:cubicBezTo>
                    <a:pt x="1546027" y="1574694"/>
                    <a:pt x="1532337" y="1588384"/>
                    <a:pt x="1514912" y="1588384"/>
                  </a:cubicBezTo>
                  <a:lnTo>
                    <a:pt x="1066856" y="1588384"/>
                  </a:lnTo>
                  <a:cubicBezTo>
                    <a:pt x="1049431" y="1588384"/>
                    <a:pt x="1034496" y="1574694"/>
                    <a:pt x="1034496" y="1556025"/>
                  </a:cubicBezTo>
                  <a:lnTo>
                    <a:pt x="1034496" y="1081831"/>
                  </a:lnTo>
                  <a:lnTo>
                    <a:pt x="260354" y="1081831"/>
                  </a:lnTo>
                  <a:cubicBezTo>
                    <a:pt x="250397" y="1081831"/>
                    <a:pt x="242929" y="1073119"/>
                    <a:pt x="242929" y="1063162"/>
                  </a:cubicBezTo>
                  <a:lnTo>
                    <a:pt x="242929" y="303955"/>
                  </a:lnTo>
                  <a:cubicBezTo>
                    <a:pt x="242929" y="293998"/>
                    <a:pt x="250397" y="285286"/>
                    <a:pt x="260354" y="285286"/>
                  </a:cubicBezTo>
                  <a:close/>
                  <a:moveTo>
                    <a:pt x="47307" y="36104"/>
                  </a:moveTo>
                  <a:cubicBezTo>
                    <a:pt x="39838" y="36104"/>
                    <a:pt x="36103" y="41084"/>
                    <a:pt x="36103" y="47308"/>
                  </a:cubicBezTo>
                  <a:lnTo>
                    <a:pt x="36103" y="1825116"/>
                  </a:lnTo>
                  <a:cubicBezTo>
                    <a:pt x="36103" y="1830095"/>
                    <a:pt x="39838" y="1835075"/>
                    <a:pt x="47307" y="1835075"/>
                  </a:cubicBezTo>
                  <a:lnTo>
                    <a:pt x="1771549" y="1835075"/>
                  </a:lnTo>
                  <a:cubicBezTo>
                    <a:pt x="1777773" y="1835075"/>
                    <a:pt x="1782753" y="1830095"/>
                    <a:pt x="1782753" y="1825116"/>
                  </a:cubicBezTo>
                  <a:lnTo>
                    <a:pt x="1782753" y="47308"/>
                  </a:lnTo>
                  <a:cubicBezTo>
                    <a:pt x="1782753" y="41084"/>
                    <a:pt x="1777773" y="36104"/>
                    <a:pt x="1771549" y="36104"/>
                  </a:cubicBezTo>
                  <a:close/>
                  <a:moveTo>
                    <a:pt x="47307" y="0"/>
                  </a:moveTo>
                  <a:lnTo>
                    <a:pt x="1771549" y="0"/>
                  </a:lnTo>
                  <a:cubicBezTo>
                    <a:pt x="1797692" y="0"/>
                    <a:pt x="1818856" y="21164"/>
                    <a:pt x="1818856" y="47308"/>
                  </a:cubicBezTo>
                  <a:lnTo>
                    <a:pt x="1818856" y="1825116"/>
                  </a:lnTo>
                  <a:cubicBezTo>
                    <a:pt x="1818856" y="1850015"/>
                    <a:pt x="1797692" y="1871179"/>
                    <a:pt x="1771549" y="1871179"/>
                  </a:cubicBezTo>
                  <a:lnTo>
                    <a:pt x="47307" y="1871179"/>
                  </a:lnTo>
                  <a:cubicBezTo>
                    <a:pt x="21164" y="1871179"/>
                    <a:pt x="0" y="1850015"/>
                    <a:pt x="0" y="1825116"/>
                  </a:cubicBezTo>
                  <a:lnTo>
                    <a:pt x="0" y="47308"/>
                  </a:lnTo>
                  <a:cubicBezTo>
                    <a:pt x="0" y="21164"/>
                    <a:pt x="21164" y="0"/>
                    <a:pt x="47307" y="0"/>
                  </a:cubicBezTo>
                  <a:close/>
                </a:path>
              </a:pathLst>
            </a:custGeom>
            <a:solidFill>
              <a:srgbClr val="00A5B9"/>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3" name="Freeform: Shape 12">
              <a:extLst>
                <a:ext uri="{FF2B5EF4-FFF2-40B4-BE49-F238E27FC236}">
                  <a16:creationId xmlns:a16="http://schemas.microsoft.com/office/drawing/2014/main" id="{E73D1A16-1364-72E1-5E2C-A1E5DA6E04CE}"/>
                </a:ext>
              </a:extLst>
            </p:cNvPr>
            <p:cNvSpPr/>
            <p:nvPr/>
          </p:nvSpPr>
          <p:spPr>
            <a:xfrm>
              <a:off x="6879267" y="9247428"/>
              <a:ext cx="1916028" cy="2973704"/>
            </a:xfrm>
            <a:custGeom>
              <a:avLst/>
              <a:gdLst/>
              <a:ahLst/>
              <a:cxnLst>
                <a:cxn ang="3cd4">
                  <a:pos x="hc" y="t"/>
                </a:cxn>
                <a:cxn ang="cd2">
                  <a:pos x="l" y="vc"/>
                </a:cxn>
                <a:cxn ang="cd4">
                  <a:pos x="hc" y="b"/>
                </a:cxn>
                <a:cxn ang="0">
                  <a:pos x="r" y="vc"/>
                </a:cxn>
              </a:cxnLst>
              <a:rect l="l" t="t" r="r" b="b"/>
              <a:pathLst>
                <a:path w="1539" h="2388">
                  <a:moveTo>
                    <a:pt x="1539" y="223"/>
                  </a:moveTo>
                  <a:lnTo>
                    <a:pt x="1449" y="112"/>
                  </a:lnTo>
                  <a:lnTo>
                    <a:pt x="1358" y="0"/>
                  </a:lnTo>
                  <a:cubicBezTo>
                    <a:pt x="1323" y="29"/>
                    <a:pt x="493" y="712"/>
                    <a:pt x="384" y="1378"/>
                  </a:cubicBezTo>
                  <a:cubicBezTo>
                    <a:pt x="325" y="1746"/>
                    <a:pt x="422" y="2003"/>
                    <a:pt x="530" y="2166"/>
                  </a:cubicBezTo>
                  <a:lnTo>
                    <a:pt x="0" y="2388"/>
                  </a:lnTo>
                  <a:lnTo>
                    <a:pt x="983" y="2388"/>
                  </a:lnTo>
                  <a:cubicBezTo>
                    <a:pt x="1011" y="2388"/>
                    <a:pt x="1025" y="2355"/>
                    <a:pt x="1007" y="2335"/>
                  </a:cubicBezTo>
                  <a:cubicBezTo>
                    <a:pt x="885" y="2203"/>
                    <a:pt x="599" y="1842"/>
                    <a:pt x="667" y="1424"/>
                  </a:cubicBezTo>
                  <a:cubicBezTo>
                    <a:pt x="757" y="865"/>
                    <a:pt x="1531" y="229"/>
                    <a:pt x="1539" y="223"/>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4" name="Freeform: Shape 13">
              <a:extLst>
                <a:ext uri="{FF2B5EF4-FFF2-40B4-BE49-F238E27FC236}">
                  <a16:creationId xmlns:a16="http://schemas.microsoft.com/office/drawing/2014/main" id="{7B3DF4A7-6309-25ED-9D3B-2EEAA8F10D55}"/>
                </a:ext>
              </a:extLst>
            </p:cNvPr>
            <p:cNvSpPr/>
            <p:nvPr/>
          </p:nvSpPr>
          <p:spPr>
            <a:xfrm>
              <a:off x="7657887" y="10204196"/>
              <a:ext cx="366263" cy="199327"/>
            </a:xfrm>
            <a:custGeom>
              <a:avLst/>
              <a:gdLst/>
              <a:ahLst/>
              <a:cxnLst>
                <a:cxn ang="3cd4">
                  <a:pos x="hc" y="t"/>
                </a:cxn>
                <a:cxn ang="cd2">
                  <a:pos x="l" y="vc"/>
                </a:cxn>
                <a:cxn ang="cd4">
                  <a:pos x="hc" y="b"/>
                </a:cxn>
                <a:cxn ang="0">
                  <a:pos x="r" y="vc"/>
                </a:cxn>
              </a:cxnLst>
              <a:rect l="l" t="t" r="r" b="b"/>
              <a:pathLst>
                <a:path w="295" h="161">
                  <a:moveTo>
                    <a:pt x="27" y="0"/>
                  </a:moveTo>
                  <a:cubicBezTo>
                    <a:pt x="18" y="13"/>
                    <a:pt x="9" y="27"/>
                    <a:pt x="0" y="40"/>
                  </a:cubicBezTo>
                  <a:cubicBezTo>
                    <a:pt x="49" y="87"/>
                    <a:pt x="139" y="155"/>
                    <a:pt x="262" y="161"/>
                  </a:cubicBezTo>
                  <a:cubicBezTo>
                    <a:pt x="273" y="145"/>
                    <a:pt x="284" y="129"/>
                    <a:pt x="295" y="113"/>
                  </a:cubicBezTo>
                  <a:cubicBezTo>
                    <a:pt x="164" y="121"/>
                    <a:pt x="71" y="46"/>
                    <a:pt x="27"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5" name="Freeform: Shape 14">
              <a:extLst>
                <a:ext uri="{FF2B5EF4-FFF2-40B4-BE49-F238E27FC236}">
                  <a16:creationId xmlns:a16="http://schemas.microsoft.com/office/drawing/2014/main" id="{E1266CB4-022E-EC8F-816F-50CAC74E93DA}"/>
                </a:ext>
              </a:extLst>
            </p:cNvPr>
            <p:cNvSpPr/>
            <p:nvPr/>
          </p:nvSpPr>
          <p:spPr>
            <a:xfrm>
              <a:off x="9177752" y="9247428"/>
              <a:ext cx="1916028" cy="2973704"/>
            </a:xfrm>
            <a:custGeom>
              <a:avLst/>
              <a:gdLst/>
              <a:ahLst/>
              <a:cxnLst>
                <a:cxn ang="3cd4">
                  <a:pos x="hc" y="t"/>
                </a:cxn>
                <a:cxn ang="cd2">
                  <a:pos x="l" y="vc"/>
                </a:cxn>
                <a:cxn ang="cd4">
                  <a:pos x="hc" y="b"/>
                </a:cxn>
                <a:cxn ang="0">
                  <a:pos x="r" y="vc"/>
                </a:cxn>
              </a:cxnLst>
              <a:rect l="l" t="t" r="r" b="b"/>
              <a:pathLst>
                <a:path w="1539" h="2388">
                  <a:moveTo>
                    <a:pt x="0" y="223"/>
                  </a:moveTo>
                  <a:lnTo>
                    <a:pt x="90" y="112"/>
                  </a:lnTo>
                  <a:lnTo>
                    <a:pt x="180" y="0"/>
                  </a:lnTo>
                  <a:cubicBezTo>
                    <a:pt x="216" y="29"/>
                    <a:pt x="1046" y="712"/>
                    <a:pt x="1154" y="1378"/>
                  </a:cubicBezTo>
                  <a:cubicBezTo>
                    <a:pt x="1214" y="1746"/>
                    <a:pt x="1117" y="2003"/>
                    <a:pt x="1009" y="2166"/>
                  </a:cubicBezTo>
                  <a:lnTo>
                    <a:pt x="1539" y="2388"/>
                  </a:lnTo>
                  <a:lnTo>
                    <a:pt x="556" y="2388"/>
                  </a:lnTo>
                  <a:cubicBezTo>
                    <a:pt x="528" y="2388"/>
                    <a:pt x="514" y="2355"/>
                    <a:pt x="532" y="2335"/>
                  </a:cubicBezTo>
                  <a:cubicBezTo>
                    <a:pt x="654" y="2203"/>
                    <a:pt x="939" y="1842"/>
                    <a:pt x="871" y="1424"/>
                  </a:cubicBezTo>
                  <a:cubicBezTo>
                    <a:pt x="781" y="865"/>
                    <a:pt x="7" y="229"/>
                    <a:pt x="0" y="223"/>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6" name="Freeform: Shape 15">
              <a:extLst>
                <a:ext uri="{FF2B5EF4-FFF2-40B4-BE49-F238E27FC236}">
                  <a16:creationId xmlns:a16="http://schemas.microsoft.com/office/drawing/2014/main" id="{F7FD3CC3-A072-9F8F-0D16-F5341A041C44}"/>
                </a:ext>
              </a:extLst>
            </p:cNvPr>
            <p:cNvSpPr/>
            <p:nvPr/>
          </p:nvSpPr>
          <p:spPr>
            <a:xfrm>
              <a:off x="9947652" y="10204196"/>
              <a:ext cx="366263" cy="199327"/>
            </a:xfrm>
            <a:custGeom>
              <a:avLst/>
              <a:gdLst/>
              <a:ahLst/>
              <a:cxnLst>
                <a:cxn ang="3cd4">
                  <a:pos x="hc" y="t"/>
                </a:cxn>
                <a:cxn ang="cd2">
                  <a:pos x="l" y="vc"/>
                </a:cxn>
                <a:cxn ang="cd4">
                  <a:pos x="hc" y="b"/>
                </a:cxn>
                <a:cxn ang="0">
                  <a:pos x="r" y="vc"/>
                </a:cxn>
              </a:cxnLst>
              <a:rect l="l" t="t" r="r" b="b"/>
              <a:pathLst>
                <a:path w="295" h="161">
                  <a:moveTo>
                    <a:pt x="269" y="0"/>
                  </a:moveTo>
                  <a:cubicBezTo>
                    <a:pt x="278" y="13"/>
                    <a:pt x="286" y="27"/>
                    <a:pt x="295" y="40"/>
                  </a:cubicBezTo>
                  <a:cubicBezTo>
                    <a:pt x="247" y="87"/>
                    <a:pt x="156" y="155"/>
                    <a:pt x="33" y="161"/>
                  </a:cubicBezTo>
                  <a:cubicBezTo>
                    <a:pt x="23" y="145"/>
                    <a:pt x="11" y="129"/>
                    <a:pt x="0" y="113"/>
                  </a:cubicBezTo>
                  <a:cubicBezTo>
                    <a:pt x="132" y="121"/>
                    <a:pt x="225" y="46"/>
                    <a:pt x="269"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 name="Freeform: Shape 16">
              <a:extLst>
                <a:ext uri="{FF2B5EF4-FFF2-40B4-BE49-F238E27FC236}">
                  <a16:creationId xmlns:a16="http://schemas.microsoft.com/office/drawing/2014/main" id="{5EEC965B-D37C-C34C-6432-1615C2B2C1FA}"/>
                </a:ext>
              </a:extLst>
            </p:cNvPr>
            <p:cNvSpPr/>
            <p:nvPr/>
          </p:nvSpPr>
          <p:spPr>
            <a:xfrm>
              <a:off x="10036103" y="11853621"/>
              <a:ext cx="453468" cy="166936"/>
            </a:xfrm>
            <a:custGeom>
              <a:avLst/>
              <a:gdLst/>
              <a:ahLst/>
              <a:cxnLst>
                <a:cxn ang="3cd4">
                  <a:pos x="hc" y="t"/>
                </a:cxn>
                <a:cxn ang="cd2">
                  <a:pos x="l" y="vc"/>
                </a:cxn>
                <a:cxn ang="cd4">
                  <a:pos x="hc" y="b"/>
                </a:cxn>
                <a:cxn ang="0">
                  <a:pos x="r" y="vc"/>
                </a:cxn>
              </a:cxnLst>
              <a:rect l="l" t="t" r="r" b="b"/>
              <a:pathLst>
                <a:path w="365" h="135">
                  <a:moveTo>
                    <a:pt x="215" y="135"/>
                  </a:moveTo>
                  <a:cubicBezTo>
                    <a:pt x="275" y="135"/>
                    <a:pt x="326" y="115"/>
                    <a:pt x="365" y="93"/>
                  </a:cubicBezTo>
                  <a:lnTo>
                    <a:pt x="320" y="74"/>
                  </a:lnTo>
                  <a:cubicBezTo>
                    <a:pt x="324" y="68"/>
                    <a:pt x="328" y="62"/>
                    <a:pt x="332" y="56"/>
                  </a:cubicBezTo>
                  <a:cubicBezTo>
                    <a:pt x="298" y="74"/>
                    <a:pt x="256" y="89"/>
                    <a:pt x="209" y="88"/>
                  </a:cubicBezTo>
                  <a:cubicBezTo>
                    <a:pt x="146" y="86"/>
                    <a:pt x="85" y="56"/>
                    <a:pt x="26" y="0"/>
                  </a:cubicBezTo>
                  <a:cubicBezTo>
                    <a:pt x="17" y="14"/>
                    <a:pt x="9" y="28"/>
                    <a:pt x="0" y="42"/>
                  </a:cubicBezTo>
                  <a:cubicBezTo>
                    <a:pt x="66" y="102"/>
                    <a:pt x="135" y="133"/>
                    <a:pt x="208" y="135"/>
                  </a:cubicBezTo>
                  <a:cubicBezTo>
                    <a:pt x="211" y="135"/>
                    <a:pt x="213" y="135"/>
                    <a:pt x="215" y="135"/>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 name="Freeform: Shape 17">
              <a:extLst>
                <a:ext uri="{FF2B5EF4-FFF2-40B4-BE49-F238E27FC236}">
                  <a16:creationId xmlns:a16="http://schemas.microsoft.com/office/drawing/2014/main" id="{07040F5A-DD61-0980-49E9-3CE907023B13}"/>
                </a:ext>
              </a:extLst>
            </p:cNvPr>
            <p:cNvSpPr/>
            <p:nvPr/>
          </p:nvSpPr>
          <p:spPr>
            <a:xfrm>
              <a:off x="8806507" y="4196989"/>
              <a:ext cx="287778" cy="497071"/>
            </a:xfrm>
            <a:custGeom>
              <a:avLst/>
              <a:gdLst/>
              <a:ahLst/>
              <a:cxnLst>
                <a:cxn ang="3cd4">
                  <a:pos x="hc" y="t"/>
                </a:cxn>
                <a:cxn ang="cd2">
                  <a:pos x="l" y="vc"/>
                </a:cxn>
                <a:cxn ang="cd4">
                  <a:pos x="hc" y="b"/>
                </a:cxn>
                <a:cxn ang="0">
                  <a:pos x="r" y="vc"/>
                </a:cxn>
              </a:cxnLst>
              <a:rect l="l" t="t" r="r" b="b"/>
              <a:pathLst>
                <a:path w="232" h="400">
                  <a:moveTo>
                    <a:pt x="141" y="400"/>
                  </a:moveTo>
                  <a:lnTo>
                    <a:pt x="125" y="389"/>
                  </a:lnTo>
                  <a:lnTo>
                    <a:pt x="133" y="395"/>
                  </a:lnTo>
                  <a:lnTo>
                    <a:pt x="125" y="389"/>
                  </a:lnTo>
                  <a:cubicBezTo>
                    <a:pt x="127" y="386"/>
                    <a:pt x="143" y="357"/>
                    <a:pt x="99" y="328"/>
                  </a:cubicBezTo>
                  <a:cubicBezTo>
                    <a:pt x="91" y="324"/>
                    <a:pt x="70" y="310"/>
                    <a:pt x="74" y="291"/>
                  </a:cubicBezTo>
                  <a:cubicBezTo>
                    <a:pt x="77" y="272"/>
                    <a:pt x="104" y="260"/>
                    <a:pt x="164" y="249"/>
                  </a:cubicBezTo>
                  <a:cubicBezTo>
                    <a:pt x="200" y="243"/>
                    <a:pt x="212" y="231"/>
                    <a:pt x="213" y="223"/>
                  </a:cubicBezTo>
                  <a:cubicBezTo>
                    <a:pt x="214" y="216"/>
                    <a:pt x="203" y="202"/>
                    <a:pt x="171" y="191"/>
                  </a:cubicBezTo>
                  <a:cubicBezTo>
                    <a:pt x="161" y="187"/>
                    <a:pt x="149" y="182"/>
                    <a:pt x="137" y="178"/>
                  </a:cubicBezTo>
                  <a:cubicBezTo>
                    <a:pt x="53" y="149"/>
                    <a:pt x="-1" y="128"/>
                    <a:pt x="0" y="102"/>
                  </a:cubicBezTo>
                  <a:cubicBezTo>
                    <a:pt x="0" y="87"/>
                    <a:pt x="18" y="80"/>
                    <a:pt x="32" y="76"/>
                  </a:cubicBezTo>
                  <a:cubicBezTo>
                    <a:pt x="50" y="71"/>
                    <a:pt x="67" y="67"/>
                    <a:pt x="83" y="63"/>
                  </a:cubicBezTo>
                  <a:cubicBezTo>
                    <a:pt x="146" y="48"/>
                    <a:pt x="177" y="39"/>
                    <a:pt x="172" y="2"/>
                  </a:cubicBezTo>
                  <a:lnTo>
                    <a:pt x="191" y="0"/>
                  </a:lnTo>
                  <a:cubicBezTo>
                    <a:pt x="198" y="56"/>
                    <a:pt x="149" y="67"/>
                    <a:pt x="87" y="82"/>
                  </a:cubicBezTo>
                  <a:cubicBezTo>
                    <a:pt x="71" y="85"/>
                    <a:pt x="54" y="89"/>
                    <a:pt x="37" y="94"/>
                  </a:cubicBezTo>
                  <a:cubicBezTo>
                    <a:pt x="21" y="99"/>
                    <a:pt x="18" y="103"/>
                    <a:pt x="18" y="103"/>
                  </a:cubicBezTo>
                  <a:cubicBezTo>
                    <a:pt x="22" y="117"/>
                    <a:pt x="106" y="147"/>
                    <a:pt x="143" y="160"/>
                  </a:cubicBezTo>
                  <a:cubicBezTo>
                    <a:pt x="156" y="164"/>
                    <a:pt x="168" y="169"/>
                    <a:pt x="178" y="172"/>
                  </a:cubicBezTo>
                  <a:cubicBezTo>
                    <a:pt x="228" y="191"/>
                    <a:pt x="233" y="213"/>
                    <a:pt x="232" y="225"/>
                  </a:cubicBezTo>
                  <a:cubicBezTo>
                    <a:pt x="231" y="245"/>
                    <a:pt x="207" y="260"/>
                    <a:pt x="168" y="267"/>
                  </a:cubicBezTo>
                  <a:cubicBezTo>
                    <a:pt x="99" y="280"/>
                    <a:pt x="92" y="293"/>
                    <a:pt x="92" y="295"/>
                  </a:cubicBezTo>
                  <a:cubicBezTo>
                    <a:pt x="92" y="297"/>
                    <a:pt x="95" y="303"/>
                    <a:pt x="109" y="312"/>
                  </a:cubicBezTo>
                  <a:cubicBezTo>
                    <a:pt x="170" y="351"/>
                    <a:pt x="141" y="399"/>
                    <a:pt x="141" y="40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 name="Freeform: Shape 18">
              <a:extLst>
                <a:ext uri="{FF2B5EF4-FFF2-40B4-BE49-F238E27FC236}">
                  <a16:creationId xmlns:a16="http://schemas.microsoft.com/office/drawing/2014/main" id="{320D18E8-FD09-7133-AB54-3EC2FFBC70C5}"/>
                </a:ext>
              </a:extLst>
            </p:cNvPr>
            <p:cNvSpPr/>
            <p:nvPr/>
          </p:nvSpPr>
          <p:spPr>
            <a:xfrm>
              <a:off x="8598459" y="6115508"/>
              <a:ext cx="744983" cy="717576"/>
            </a:xfrm>
            <a:custGeom>
              <a:avLst/>
              <a:gdLst/>
              <a:ahLst/>
              <a:cxnLst>
                <a:cxn ang="3cd4">
                  <a:pos x="hc" y="t"/>
                </a:cxn>
                <a:cxn ang="cd2">
                  <a:pos x="l" y="vc"/>
                </a:cxn>
                <a:cxn ang="cd4">
                  <a:pos x="hc" y="b"/>
                </a:cxn>
                <a:cxn ang="0">
                  <a:pos x="r" y="vc"/>
                </a:cxn>
              </a:cxnLst>
              <a:rect l="l" t="t" r="r" b="b"/>
              <a:pathLst>
                <a:path w="599" h="577">
                  <a:moveTo>
                    <a:pt x="599" y="0"/>
                  </a:moveTo>
                  <a:lnTo>
                    <a:pt x="0" y="0"/>
                  </a:lnTo>
                  <a:lnTo>
                    <a:pt x="0" y="577"/>
                  </a:lnTo>
                  <a:lnTo>
                    <a:pt x="599" y="577"/>
                  </a:ln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 name="Freeform: Shape 19">
              <a:extLst>
                <a:ext uri="{FF2B5EF4-FFF2-40B4-BE49-F238E27FC236}">
                  <a16:creationId xmlns:a16="http://schemas.microsoft.com/office/drawing/2014/main" id="{2A161618-346A-3CA0-F59A-A6AB9931A2A1}"/>
                </a:ext>
              </a:extLst>
            </p:cNvPr>
            <p:cNvSpPr/>
            <p:nvPr/>
          </p:nvSpPr>
          <p:spPr>
            <a:xfrm>
              <a:off x="8713072" y="6395811"/>
              <a:ext cx="630371" cy="436027"/>
            </a:xfrm>
            <a:custGeom>
              <a:avLst/>
              <a:gdLst/>
              <a:ahLst/>
              <a:cxnLst>
                <a:cxn ang="3cd4">
                  <a:pos x="hc" y="t"/>
                </a:cxn>
                <a:cxn ang="cd2">
                  <a:pos x="l" y="vc"/>
                </a:cxn>
                <a:cxn ang="cd4">
                  <a:pos x="hc" y="b"/>
                </a:cxn>
                <a:cxn ang="0">
                  <a:pos x="r" y="vc"/>
                </a:cxn>
              </a:cxnLst>
              <a:rect l="l" t="t" r="r" b="b"/>
              <a:pathLst>
                <a:path w="507" h="351">
                  <a:moveTo>
                    <a:pt x="507" y="0"/>
                  </a:moveTo>
                  <a:lnTo>
                    <a:pt x="52" y="0"/>
                  </a:lnTo>
                  <a:cubicBezTo>
                    <a:pt x="23" y="0"/>
                    <a:pt x="0" y="24"/>
                    <a:pt x="0" y="52"/>
                  </a:cubicBezTo>
                  <a:lnTo>
                    <a:pt x="0" y="351"/>
                  </a:lnTo>
                  <a:lnTo>
                    <a:pt x="29" y="351"/>
                  </a:lnTo>
                  <a:lnTo>
                    <a:pt x="29" y="52"/>
                  </a:lnTo>
                  <a:cubicBezTo>
                    <a:pt x="29" y="39"/>
                    <a:pt x="39" y="28"/>
                    <a:pt x="52" y="28"/>
                  </a:cubicBezTo>
                  <a:lnTo>
                    <a:pt x="507" y="28"/>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 name="Freeform: Shape 20">
              <a:extLst>
                <a:ext uri="{FF2B5EF4-FFF2-40B4-BE49-F238E27FC236}">
                  <a16:creationId xmlns:a16="http://schemas.microsoft.com/office/drawing/2014/main" id="{5BE06AAD-34D3-28C6-8A59-452C027227C2}"/>
                </a:ext>
              </a:extLst>
            </p:cNvPr>
            <p:cNvSpPr/>
            <p:nvPr/>
          </p:nvSpPr>
          <p:spPr>
            <a:xfrm>
              <a:off x="5603576" y="6829347"/>
              <a:ext cx="2761920" cy="1166061"/>
            </a:xfrm>
            <a:custGeom>
              <a:avLst/>
              <a:gdLst/>
              <a:ahLst/>
              <a:cxnLst>
                <a:cxn ang="3cd4">
                  <a:pos x="hc" y="t"/>
                </a:cxn>
                <a:cxn ang="cd2">
                  <a:pos x="l" y="vc"/>
                </a:cxn>
                <a:cxn ang="cd4">
                  <a:pos x="hc" y="b"/>
                </a:cxn>
                <a:cxn ang="0">
                  <a:pos x="r" y="vc"/>
                </a:cxn>
              </a:cxnLst>
              <a:rect l="l" t="t" r="r" b="b"/>
              <a:pathLst>
                <a:path w="2218" h="937">
                  <a:moveTo>
                    <a:pt x="1928" y="70"/>
                  </a:moveTo>
                  <a:cubicBezTo>
                    <a:pt x="1821" y="70"/>
                    <a:pt x="1727" y="129"/>
                    <a:pt x="1677" y="216"/>
                  </a:cubicBezTo>
                  <a:cubicBezTo>
                    <a:pt x="1517" y="141"/>
                    <a:pt x="1230" y="30"/>
                    <a:pt x="898" y="4"/>
                  </a:cubicBezTo>
                  <a:cubicBezTo>
                    <a:pt x="635" y="-16"/>
                    <a:pt x="414" y="49"/>
                    <a:pt x="259" y="194"/>
                  </a:cubicBezTo>
                  <a:cubicBezTo>
                    <a:pt x="85" y="356"/>
                    <a:pt x="-2" y="605"/>
                    <a:pt x="0" y="937"/>
                  </a:cubicBezTo>
                  <a:lnTo>
                    <a:pt x="239" y="934"/>
                  </a:lnTo>
                  <a:cubicBezTo>
                    <a:pt x="237" y="673"/>
                    <a:pt x="298" y="482"/>
                    <a:pt x="421" y="368"/>
                  </a:cubicBezTo>
                  <a:cubicBezTo>
                    <a:pt x="528" y="269"/>
                    <a:pt x="682" y="227"/>
                    <a:pt x="880" y="242"/>
                  </a:cubicBezTo>
                  <a:cubicBezTo>
                    <a:pt x="1251" y="270"/>
                    <a:pt x="1566" y="422"/>
                    <a:pt x="1661" y="473"/>
                  </a:cubicBezTo>
                  <a:cubicBezTo>
                    <a:pt x="1705" y="577"/>
                    <a:pt x="1808" y="649"/>
                    <a:pt x="1928" y="649"/>
                  </a:cubicBezTo>
                  <a:cubicBezTo>
                    <a:pt x="2089" y="649"/>
                    <a:pt x="2218" y="520"/>
                    <a:pt x="2218" y="360"/>
                  </a:cubicBezTo>
                  <a:cubicBezTo>
                    <a:pt x="2218" y="200"/>
                    <a:pt x="2089" y="70"/>
                    <a:pt x="1928" y="70"/>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 name="Freeform: Shape 21">
              <a:extLst>
                <a:ext uri="{FF2B5EF4-FFF2-40B4-BE49-F238E27FC236}">
                  <a16:creationId xmlns:a16="http://schemas.microsoft.com/office/drawing/2014/main" id="{C39A1E77-CF0D-2ED9-C4E4-04925D2B2271}"/>
                </a:ext>
              </a:extLst>
            </p:cNvPr>
            <p:cNvSpPr/>
            <p:nvPr/>
          </p:nvSpPr>
          <p:spPr>
            <a:xfrm>
              <a:off x="5853980" y="7102175"/>
              <a:ext cx="226734" cy="296498"/>
            </a:xfrm>
            <a:custGeom>
              <a:avLst/>
              <a:gdLst/>
              <a:ahLst/>
              <a:cxnLst>
                <a:cxn ang="3cd4">
                  <a:pos x="hc" y="t"/>
                </a:cxn>
                <a:cxn ang="cd2">
                  <a:pos x="l" y="vc"/>
                </a:cxn>
                <a:cxn ang="cd4">
                  <a:pos x="hc" y="b"/>
                </a:cxn>
                <a:cxn ang="0">
                  <a:pos x="r" y="vc"/>
                </a:cxn>
              </a:cxnLst>
              <a:rect l="l" t="t" r="r" b="b"/>
              <a:pathLst>
                <a:path w="183" h="239">
                  <a:moveTo>
                    <a:pt x="31" y="0"/>
                  </a:moveTo>
                  <a:cubicBezTo>
                    <a:pt x="21" y="11"/>
                    <a:pt x="10" y="23"/>
                    <a:pt x="0" y="35"/>
                  </a:cubicBezTo>
                  <a:cubicBezTo>
                    <a:pt x="54" y="63"/>
                    <a:pt x="126" y="121"/>
                    <a:pt x="146" y="239"/>
                  </a:cubicBezTo>
                  <a:cubicBezTo>
                    <a:pt x="157" y="221"/>
                    <a:pt x="170" y="204"/>
                    <a:pt x="183" y="188"/>
                  </a:cubicBezTo>
                  <a:cubicBezTo>
                    <a:pt x="153" y="87"/>
                    <a:pt x="86" y="31"/>
                    <a:pt x="31"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 name="Freeform: Shape 22">
              <a:extLst>
                <a:ext uri="{FF2B5EF4-FFF2-40B4-BE49-F238E27FC236}">
                  <a16:creationId xmlns:a16="http://schemas.microsoft.com/office/drawing/2014/main" id="{4DF4E7E6-A726-FC3C-91CA-D35ABAD01A6E}"/>
                </a:ext>
              </a:extLst>
            </p:cNvPr>
            <p:cNvSpPr/>
            <p:nvPr/>
          </p:nvSpPr>
          <p:spPr>
            <a:xfrm>
              <a:off x="6503038" y="6830589"/>
              <a:ext cx="107138" cy="296498"/>
            </a:xfrm>
            <a:custGeom>
              <a:avLst/>
              <a:gdLst/>
              <a:ahLst/>
              <a:cxnLst>
                <a:cxn ang="3cd4">
                  <a:pos x="hc" y="t"/>
                </a:cxn>
                <a:cxn ang="cd2">
                  <a:pos x="l" y="vc"/>
                </a:cxn>
                <a:cxn ang="cd4">
                  <a:pos x="hc" y="b"/>
                </a:cxn>
                <a:cxn ang="0">
                  <a:pos x="r" y="vc"/>
                </a:cxn>
              </a:cxnLst>
              <a:rect l="l" t="t" r="r" b="b"/>
              <a:pathLst>
                <a:path w="87" h="239">
                  <a:moveTo>
                    <a:pt x="0" y="3"/>
                  </a:moveTo>
                  <a:cubicBezTo>
                    <a:pt x="24" y="46"/>
                    <a:pt x="49" y="122"/>
                    <a:pt x="35" y="239"/>
                  </a:cubicBezTo>
                  <a:cubicBezTo>
                    <a:pt x="51" y="238"/>
                    <a:pt x="66" y="238"/>
                    <a:pt x="83" y="238"/>
                  </a:cubicBezTo>
                  <a:cubicBezTo>
                    <a:pt x="95" y="128"/>
                    <a:pt x="76" y="51"/>
                    <a:pt x="52" y="0"/>
                  </a:cubicBezTo>
                  <a:cubicBezTo>
                    <a:pt x="35" y="0"/>
                    <a:pt x="18" y="2"/>
                    <a:pt x="0" y="3"/>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 name="Freeform: Shape 23">
              <a:extLst>
                <a:ext uri="{FF2B5EF4-FFF2-40B4-BE49-F238E27FC236}">
                  <a16:creationId xmlns:a16="http://schemas.microsoft.com/office/drawing/2014/main" id="{8DE6D771-29D1-8D46-948E-4504F3DBCA2B}"/>
                </a:ext>
              </a:extLst>
            </p:cNvPr>
            <p:cNvSpPr/>
            <p:nvPr/>
          </p:nvSpPr>
          <p:spPr>
            <a:xfrm>
              <a:off x="7096031" y="6899111"/>
              <a:ext cx="109630" cy="312694"/>
            </a:xfrm>
            <a:custGeom>
              <a:avLst/>
              <a:gdLst/>
              <a:ahLst/>
              <a:cxnLst>
                <a:cxn ang="3cd4">
                  <a:pos x="hc" y="t"/>
                </a:cxn>
                <a:cxn ang="cd2">
                  <a:pos x="l" y="vc"/>
                </a:cxn>
                <a:cxn ang="cd4">
                  <a:pos x="hc" y="b"/>
                </a:cxn>
                <a:cxn ang="0">
                  <a:pos x="r" y="vc"/>
                </a:cxn>
              </a:cxnLst>
              <a:rect l="l" t="t" r="r" b="b"/>
              <a:pathLst>
                <a:path w="89" h="252">
                  <a:moveTo>
                    <a:pt x="0" y="239"/>
                  </a:moveTo>
                  <a:cubicBezTo>
                    <a:pt x="16" y="244"/>
                    <a:pt x="32" y="248"/>
                    <a:pt x="47" y="252"/>
                  </a:cubicBezTo>
                  <a:cubicBezTo>
                    <a:pt x="95" y="149"/>
                    <a:pt x="94" y="67"/>
                    <a:pt x="82" y="14"/>
                  </a:cubicBezTo>
                  <a:cubicBezTo>
                    <a:pt x="64" y="9"/>
                    <a:pt x="47" y="4"/>
                    <a:pt x="29" y="0"/>
                  </a:cubicBezTo>
                  <a:cubicBezTo>
                    <a:pt x="43" y="42"/>
                    <a:pt x="56" y="125"/>
                    <a:pt x="0" y="239"/>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 name="Freeform: Shape 24">
              <a:extLst>
                <a:ext uri="{FF2B5EF4-FFF2-40B4-BE49-F238E27FC236}">
                  <a16:creationId xmlns:a16="http://schemas.microsoft.com/office/drawing/2014/main" id="{7F457093-5D0F-A7F1-7E35-FE81E26A83CF}"/>
                </a:ext>
              </a:extLst>
            </p:cNvPr>
            <p:cNvSpPr/>
            <p:nvPr/>
          </p:nvSpPr>
          <p:spPr>
            <a:xfrm>
              <a:off x="7654149" y="7053589"/>
              <a:ext cx="137037" cy="401145"/>
            </a:xfrm>
            <a:custGeom>
              <a:avLst/>
              <a:gdLst/>
              <a:ahLst/>
              <a:cxnLst>
                <a:cxn ang="3cd4">
                  <a:pos x="hc" y="t"/>
                </a:cxn>
                <a:cxn ang="cd2">
                  <a:pos x="l" y="vc"/>
                </a:cxn>
                <a:cxn ang="cd4">
                  <a:pos x="hc" y="b"/>
                </a:cxn>
                <a:cxn ang="0">
                  <a:pos x="r" y="vc"/>
                </a:cxn>
              </a:cxnLst>
              <a:rect l="l" t="t" r="r" b="b"/>
              <a:pathLst>
                <a:path w="111" h="323">
                  <a:moveTo>
                    <a:pt x="54" y="0"/>
                  </a:moveTo>
                  <a:cubicBezTo>
                    <a:pt x="46" y="11"/>
                    <a:pt x="38" y="22"/>
                    <a:pt x="31" y="35"/>
                  </a:cubicBezTo>
                  <a:cubicBezTo>
                    <a:pt x="25" y="31"/>
                    <a:pt x="19" y="29"/>
                    <a:pt x="14" y="26"/>
                  </a:cubicBezTo>
                  <a:cubicBezTo>
                    <a:pt x="44" y="51"/>
                    <a:pt x="82" y="103"/>
                    <a:pt x="54" y="197"/>
                  </a:cubicBezTo>
                  <a:cubicBezTo>
                    <a:pt x="42" y="234"/>
                    <a:pt x="23" y="263"/>
                    <a:pt x="0" y="285"/>
                  </a:cubicBezTo>
                  <a:cubicBezTo>
                    <a:pt x="5" y="288"/>
                    <a:pt x="10" y="291"/>
                    <a:pt x="15" y="293"/>
                  </a:cubicBezTo>
                  <a:cubicBezTo>
                    <a:pt x="19" y="303"/>
                    <a:pt x="24" y="313"/>
                    <a:pt x="30" y="323"/>
                  </a:cubicBezTo>
                  <a:cubicBezTo>
                    <a:pt x="59" y="295"/>
                    <a:pt x="84" y="259"/>
                    <a:pt x="99" y="211"/>
                  </a:cubicBezTo>
                  <a:cubicBezTo>
                    <a:pt x="132" y="102"/>
                    <a:pt x="93" y="36"/>
                    <a:pt x="54"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 name="Freeform: Shape 25">
              <a:extLst>
                <a:ext uri="{FF2B5EF4-FFF2-40B4-BE49-F238E27FC236}">
                  <a16:creationId xmlns:a16="http://schemas.microsoft.com/office/drawing/2014/main" id="{FD1F2BDB-251F-DC8F-0281-2013062C293C}"/>
                </a:ext>
              </a:extLst>
            </p:cNvPr>
            <p:cNvSpPr/>
            <p:nvPr/>
          </p:nvSpPr>
          <p:spPr>
            <a:xfrm>
              <a:off x="5495192" y="7839684"/>
              <a:ext cx="654041" cy="654041"/>
            </a:xfrm>
            <a:custGeom>
              <a:avLst/>
              <a:gdLst/>
              <a:ahLst/>
              <a:cxnLst>
                <a:cxn ang="3cd4">
                  <a:pos x="hc" y="t"/>
                </a:cxn>
                <a:cxn ang="cd2">
                  <a:pos x="l" y="vc"/>
                </a:cxn>
                <a:cxn ang="cd4">
                  <a:pos x="hc" y="b"/>
                </a:cxn>
                <a:cxn ang="0">
                  <a:pos x="r" y="vc"/>
                </a:cxn>
              </a:cxnLst>
              <a:rect l="l" t="t" r="r" b="b"/>
              <a:pathLst>
                <a:path w="526" h="526">
                  <a:moveTo>
                    <a:pt x="526" y="263"/>
                  </a:moveTo>
                  <a:cubicBezTo>
                    <a:pt x="526" y="408"/>
                    <a:pt x="408" y="526"/>
                    <a:pt x="263" y="526"/>
                  </a:cubicBezTo>
                  <a:cubicBezTo>
                    <a:pt x="117" y="526"/>
                    <a:pt x="0" y="408"/>
                    <a:pt x="0" y="263"/>
                  </a:cubicBezTo>
                  <a:cubicBezTo>
                    <a:pt x="0" y="118"/>
                    <a:pt x="117" y="0"/>
                    <a:pt x="263" y="0"/>
                  </a:cubicBezTo>
                  <a:cubicBezTo>
                    <a:pt x="408" y="0"/>
                    <a:pt x="526" y="118"/>
                    <a:pt x="526" y="263"/>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 name="Freeform: Shape 26">
              <a:extLst>
                <a:ext uri="{FF2B5EF4-FFF2-40B4-BE49-F238E27FC236}">
                  <a16:creationId xmlns:a16="http://schemas.microsoft.com/office/drawing/2014/main" id="{F278DCF3-AAFB-EA92-CA77-AE0E37BDD000}"/>
                </a:ext>
              </a:extLst>
            </p:cNvPr>
            <p:cNvSpPr/>
            <p:nvPr/>
          </p:nvSpPr>
          <p:spPr>
            <a:xfrm>
              <a:off x="5064148" y="8026552"/>
              <a:ext cx="497071" cy="185623"/>
            </a:xfrm>
            <a:custGeom>
              <a:avLst/>
              <a:gdLst/>
              <a:ahLst/>
              <a:cxnLst>
                <a:cxn ang="3cd4">
                  <a:pos x="hc" y="t"/>
                </a:cxn>
                <a:cxn ang="cd2">
                  <a:pos x="l" y="vc"/>
                </a:cxn>
                <a:cxn ang="cd4">
                  <a:pos x="hc" y="b"/>
                </a:cxn>
                <a:cxn ang="0">
                  <a:pos x="r" y="vc"/>
                </a:cxn>
              </a:cxnLst>
              <a:rect l="l" t="t" r="r" b="b"/>
              <a:pathLst>
                <a:path w="400" h="150">
                  <a:moveTo>
                    <a:pt x="399" y="98"/>
                  </a:moveTo>
                  <a:cubicBezTo>
                    <a:pt x="394" y="78"/>
                    <a:pt x="377" y="64"/>
                    <a:pt x="358" y="61"/>
                  </a:cubicBezTo>
                  <a:lnTo>
                    <a:pt x="54" y="1"/>
                  </a:lnTo>
                  <a:cubicBezTo>
                    <a:pt x="54" y="1"/>
                    <a:pt x="12" y="-10"/>
                    <a:pt x="1" y="34"/>
                  </a:cubicBezTo>
                  <a:cubicBezTo>
                    <a:pt x="-10" y="77"/>
                    <a:pt x="129" y="102"/>
                    <a:pt x="203" y="121"/>
                  </a:cubicBezTo>
                  <a:cubicBezTo>
                    <a:pt x="277" y="139"/>
                    <a:pt x="336" y="149"/>
                    <a:pt x="363" y="150"/>
                  </a:cubicBezTo>
                  <a:cubicBezTo>
                    <a:pt x="386" y="150"/>
                    <a:pt x="407" y="124"/>
                    <a:pt x="399" y="98"/>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8" name="Freeform: Shape 27">
              <a:extLst>
                <a:ext uri="{FF2B5EF4-FFF2-40B4-BE49-F238E27FC236}">
                  <a16:creationId xmlns:a16="http://schemas.microsoft.com/office/drawing/2014/main" id="{94AACDB2-C717-75B7-1F5B-0CA9C4109220}"/>
                </a:ext>
              </a:extLst>
            </p:cNvPr>
            <p:cNvSpPr/>
            <p:nvPr/>
          </p:nvSpPr>
          <p:spPr>
            <a:xfrm>
              <a:off x="5204922" y="7510795"/>
              <a:ext cx="470909" cy="503300"/>
            </a:xfrm>
            <a:custGeom>
              <a:avLst/>
              <a:gdLst/>
              <a:ahLst/>
              <a:cxnLst>
                <a:cxn ang="3cd4">
                  <a:pos x="hc" y="t"/>
                </a:cxn>
                <a:cxn ang="cd2">
                  <a:pos x="l" y="vc"/>
                </a:cxn>
                <a:cxn ang="cd4">
                  <a:pos x="hc" y="b"/>
                </a:cxn>
                <a:cxn ang="0">
                  <a:pos x="r" y="vc"/>
                </a:cxn>
              </a:cxnLst>
              <a:rect l="l" t="t" r="r" b="b"/>
              <a:pathLst>
                <a:path w="379" h="405">
                  <a:moveTo>
                    <a:pt x="33" y="85"/>
                  </a:moveTo>
                  <a:lnTo>
                    <a:pt x="267" y="367"/>
                  </a:lnTo>
                  <a:cubicBezTo>
                    <a:pt x="267" y="367"/>
                    <a:pt x="302" y="407"/>
                    <a:pt x="327" y="405"/>
                  </a:cubicBezTo>
                  <a:cubicBezTo>
                    <a:pt x="353" y="404"/>
                    <a:pt x="378" y="375"/>
                    <a:pt x="379" y="344"/>
                  </a:cubicBezTo>
                  <a:cubicBezTo>
                    <a:pt x="380" y="314"/>
                    <a:pt x="93" y="48"/>
                    <a:pt x="93" y="48"/>
                  </a:cubicBezTo>
                  <a:cubicBezTo>
                    <a:pt x="93" y="48"/>
                    <a:pt x="33" y="-15"/>
                    <a:pt x="7" y="4"/>
                  </a:cubicBezTo>
                  <a:cubicBezTo>
                    <a:pt x="-18" y="22"/>
                    <a:pt x="33" y="85"/>
                    <a:pt x="33" y="85"/>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9" name="Freeform: Shape 28">
              <a:extLst>
                <a:ext uri="{FF2B5EF4-FFF2-40B4-BE49-F238E27FC236}">
                  <a16:creationId xmlns:a16="http://schemas.microsoft.com/office/drawing/2014/main" id="{19FAC074-298C-290A-5C7F-1AC17597CC2A}"/>
                </a:ext>
              </a:extLst>
            </p:cNvPr>
            <p:cNvSpPr/>
            <p:nvPr/>
          </p:nvSpPr>
          <p:spPr>
            <a:xfrm>
              <a:off x="5740613" y="7371266"/>
              <a:ext cx="165690" cy="545657"/>
            </a:xfrm>
            <a:custGeom>
              <a:avLst/>
              <a:gdLst/>
              <a:ahLst/>
              <a:cxnLst>
                <a:cxn ang="3cd4">
                  <a:pos x="hc" y="t"/>
                </a:cxn>
                <a:cxn ang="cd2">
                  <a:pos x="l" y="vc"/>
                </a:cxn>
                <a:cxn ang="cd4">
                  <a:pos x="hc" y="b"/>
                </a:cxn>
                <a:cxn ang="0">
                  <a:pos x="r" y="vc"/>
                </a:cxn>
              </a:cxnLst>
              <a:rect l="l" t="t" r="r" b="b"/>
              <a:pathLst>
                <a:path w="134" h="439">
                  <a:moveTo>
                    <a:pt x="39" y="403"/>
                  </a:moveTo>
                  <a:lnTo>
                    <a:pt x="1" y="57"/>
                  </a:lnTo>
                  <a:cubicBezTo>
                    <a:pt x="1" y="57"/>
                    <a:pt x="-8" y="18"/>
                    <a:pt x="29" y="3"/>
                  </a:cubicBezTo>
                  <a:cubicBezTo>
                    <a:pt x="67" y="-11"/>
                    <a:pt x="79" y="26"/>
                    <a:pt x="92" y="86"/>
                  </a:cubicBezTo>
                  <a:cubicBezTo>
                    <a:pt x="106" y="145"/>
                    <a:pt x="134" y="403"/>
                    <a:pt x="134" y="403"/>
                  </a:cubicBezTo>
                  <a:cubicBezTo>
                    <a:pt x="134" y="403"/>
                    <a:pt x="130" y="433"/>
                    <a:pt x="101" y="438"/>
                  </a:cubicBezTo>
                  <a:cubicBezTo>
                    <a:pt x="72" y="443"/>
                    <a:pt x="41" y="427"/>
                    <a:pt x="39" y="403"/>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0" name="Freeform: Shape 29">
              <a:extLst>
                <a:ext uri="{FF2B5EF4-FFF2-40B4-BE49-F238E27FC236}">
                  <a16:creationId xmlns:a16="http://schemas.microsoft.com/office/drawing/2014/main" id="{DB594507-5AA9-3400-D680-324088CD00A8}"/>
                </a:ext>
              </a:extLst>
            </p:cNvPr>
            <p:cNvSpPr/>
            <p:nvPr/>
          </p:nvSpPr>
          <p:spPr>
            <a:xfrm>
              <a:off x="6025899" y="7627899"/>
              <a:ext cx="312694" cy="498317"/>
            </a:xfrm>
            <a:custGeom>
              <a:avLst/>
              <a:gdLst/>
              <a:ahLst/>
              <a:cxnLst>
                <a:cxn ang="3cd4">
                  <a:pos x="hc" y="t"/>
                </a:cxn>
                <a:cxn ang="cd2">
                  <a:pos x="l" y="vc"/>
                </a:cxn>
                <a:cxn ang="cd4">
                  <a:pos x="hc" y="b"/>
                </a:cxn>
                <a:cxn ang="0">
                  <a:pos x="r" y="vc"/>
                </a:cxn>
              </a:cxnLst>
              <a:rect l="l" t="t" r="r" b="b"/>
              <a:pathLst>
                <a:path w="252" h="401">
                  <a:moveTo>
                    <a:pt x="2" y="320"/>
                  </a:moveTo>
                  <a:cubicBezTo>
                    <a:pt x="-10" y="345"/>
                    <a:pt x="33" y="406"/>
                    <a:pt x="79" y="401"/>
                  </a:cubicBezTo>
                  <a:cubicBezTo>
                    <a:pt x="126" y="397"/>
                    <a:pt x="246" y="216"/>
                    <a:pt x="251" y="188"/>
                  </a:cubicBezTo>
                  <a:cubicBezTo>
                    <a:pt x="257" y="161"/>
                    <a:pt x="228" y="6"/>
                    <a:pt x="187" y="0"/>
                  </a:cubicBezTo>
                  <a:cubicBezTo>
                    <a:pt x="147" y="-5"/>
                    <a:pt x="142" y="146"/>
                    <a:pt x="142" y="146"/>
                  </a:cubicBezTo>
                  <a:cubicBezTo>
                    <a:pt x="142" y="146"/>
                    <a:pt x="45" y="228"/>
                    <a:pt x="2" y="32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1" name="Freeform: Shape 30">
              <a:extLst>
                <a:ext uri="{FF2B5EF4-FFF2-40B4-BE49-F238E27FC236}">
                  <a16:creationId xmlns:a16="http://schemas.microsoft.com/office/drawing/2014/main" id="{80A8A8D3-F762-6529-C6F3-2368F9C4CC64}"/>
                </a:ext>
              </a:extLst>
            </p:cNvPr>
            <p:cNvSpPr/>
            <p:nvPr/>
          </p:nvSpPr>
          <p:spPr>
            <a:xfrm>
              <a:off x="5202427" y="8041502"/>
              <a:ext cx="27407" cy="109630"/>
            </a:xfrm>
            <a:custGeom>
              <a:avLst/>
              <a:gdLst/>
              <a:ahLst/>
              <a:cxnLst>
                <a:cxn ang="3cd4">
                  <a:pos x="hc" y="t"/>
                </a:cxn>
                <a:cxn ang="cd2">
                  <a:pos x="l" y="vc"/>
                </a:cxn>
                <a:cxn ang="cd4">
                  <a:pos x="hc" y="b"/>
                </a:cxn>
                <a:cxn ang="0">
                  <a:pos x="r" y="vc"/>
                </a:cxn>
              </a:cxnLst>
              <a:rect l="l" t="t" r="r" b="b"/>
              <a:pathLst>
                <a:path w="23" h="89">
                  <a:moveTo>
                    <a:pt x="13" y="45"/>
                  </a:moveTo>
                  <a:cubicBezTo>
                    <a:pt x="13" y="59"/>
                    <a:pt x="8" y="73"/>
                    <a:pt x="0" y="87"/>
                  </a:cubicBezTo>
                  <a:cubicBezTo>
                    <a:pt x="3" y="87"/>
                    <a:pt x="7" y="88"/>
                    <a:pt x="10" y="89"/>
                  </a:cubicBezTo>
                  <a:cubicBezTo>
                    <a:pt x="18" y="75"/>
                    <a:pt x="23" y="60"/>
                    <a:pt x="23" y="45"/>
                  </a:cubicBezTo>
                  <a:cubicBezTo>
                    <a:pt x="23" y="29"/>
                    <a:pt x="19" y="14"/>
                    <a:pt x="13" y="3"/>
                  </a:cubicBezTo>
                  <a:lnTo>
                    <a:pt x="0" y="0"/>
                  </a:lnTo>
                  <a:cubicBezTo>
                    <a:pt x="7" y="12"/>
                    <a:pt x="14" y="27"/>
                    <a:pt x="13" y="45"/>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2" name="Freeform: Shape 31">
              <a:extLst>
                <a:ext uri="{FF2B5EF4-FFF2-40B4-BE49-F238E27FC236}">
                  <a16:creationId xmlns:a16="http://schemas.microsoft.com/office/drawing/2014/main" id="{F5DFD98C-1119-123C-FE70-01D3A4DA4968}"/>
                </a:ext>
              </a:extLst>
            </p:cNvPr>
            <p:cNvSpPr/>
            <p:nvPr/>
          </p:nvSpPr>
          <p:spPr>
            <a:xfrm>
              <a:off x="5358151" y="8073893"/>
              <a:ext cx="29899" cy="113367"/>
            </a:xfrm>
            <a:custGeom>
              <a:avLst/>
              <a:gdLst/>
              <a:ahLst/>
              <a:cxnLst>
                <a:cxn ang="3cd4">
                  <a:pos x="hc" y="t"/>
                </a:cxn>
                <a:cxn ang="cd2">
                  <a:pos x="l" y="vc"/>
                </a:cxn>
                <a:cxn ang="cd4">
                  <a:pos x="hc" y="b"/>
                </a:cxn>
                <a:cxn ang="0">
                  <a:pos x="r" y="vc"/>
                </a:cxn>
              </a:cxnLst>
              <a:rect l="l" t="t" r="r" b="b"/>
              <a:pathLst>
                <a:path w="25" h="92">
                  <a:moveTo>
                    <a:pt x="0" y="90"/>
                  </a:moveTo>
                  <a:cubicBezTo>
                    <a:pt x="3" y="91"/>
                    <a:pt x="6" y="92"/>
                    <a:pt x="9" y="92"/>
                  </a:cubicBezTo>
                  <a:cubicBezTo>
                    <a:pt x="31" y="64"/>
                    <a:pt x="26" y="28"/>
                    <a:pt x="18" y="2"/>
                  </a:cubicBezTo>
                  <a:lnTo>
                    <a:pt x="7" y="0"/>
                  </a:lnTo>
                  <a:cubicBezTo>
                    <a:pt x="15" y="25"/>
                    <a:pt x="23" y="62"/>
                    <a:pt x="0" y="9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3" name="Freeform: Shape 32">
              <a:extLst>
                <a:ext uri="{FF2B5EF4-FFF2-40B4-BE49-F238E27FC236}">
                  <a16:creationId xmlns:a16="http://schemas.microsoft.com/office/drawing/2014/main" id="{42BAFA76-88BD-86B5-BF47-515EC91A0498}"/>
                </a:ext>
              </a:extLst>
            </p:cNvPr>
            <p:cNvSpPr/>
            <p:nvPr/>
          </p:nvSpPr>
          <p:spPr>
            <a:xfrm>
              <a:off x="5298353" y="7620424"/>
              <a:ext cx="83468" cy="67273"/>
            </a:xfrm>
            <a:custGeom>
              <a:avLst/>
              <a:gdLst/>
              <a:ahLst/>
              <a:cxnLst>
                <a:cxn ang="3cd4">
                  <a:pos x="hc" y="t"/>
                </a:cxn>
                <a:cxn ang="cd2">
                  <a:pos x="l" y="vc"/>
                </a:cxn>
                <a:cxn ang="cd4">
                  <a:pos x="hc" y="b"/>
                </a:cxn>
                <a:cxn ang="0">
                  <a:pos x="r" y="vc"/>
                </a:cxn>
              </a:cxnLst>
              <a:rect l="l" t="t" r="r" b="b"/>
              <a:pathLst>
                <a:path w="68" h="55">
                  <a:moveTo>
                    <a:pt x="60" y="0"/>
                  </a:moveTo>
                  <a:cubicBezTo>
                    <a:pt x="45" y="27"/>
                    <a:pt x="22" y="41"/>
                    <a:pt x="0" y="47"/>
                  </a:cubicBezTo>
                  <a:lnTo>
                    <a:pt x="6" y="55"/>
                  </a:lnTo>
                  <a:cubicBezTo>
                    <a:pt x="28" y="47"/>
                    <a:pt x="52" y="33"/>
                    <a:pt x="68" y="6"/>
                  </a:cubicBezTo>
                  <a:cubicBezTo>
                    <a:pt x="65" y="4"/>
                    <a:pt x="63" y="2"/>
                    <a:pt x="60"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4" name="Freeform: Shape 33">
              <a:extLst>
                <a:ext uri="{FF2B5EF4-FFF2-40B4-BE49-F238E27FC236}">
                  <a16:creationId xmlns:a16="http://schemas.microsoft.com/office/drawing/2014/main" id="{99286871-8FBF-CF70-F699-A720BBA213EB}"/>
                </a:ext>
              </a:extLst>
            </p:cNvPr>
            <p:cNvSpPr/>
            <p:nvPr/>
          </p:nvSpPr>
          <p:spPr>
            <a:xfrm>
              <a:off x="5419199" y="7748741"/>
              <a:ext cx="95926" cy="84714"/>
            </a:xfrm>
            <a:custGeom>
              <a:avLst/>
              <a:gdLst/>
              <a:ahLst/>
              <a:cxnLst>
                <a:cxn ang="3cd4">
                  <a:pos x="hc" y="t"/>
                </a:cxn>
                <a:cxn ang="cd2">
                  <a:pos x="l" y="vc"/>
                </a:cxn>
                <a:cxn ang="cd4">
                  <a:pos x="hc" y="b"/>
                </a:cxn>
                <a:cxn ang="0">
                  <a:pos x="r" y="vc"/>
                </a:cxn>
              </a:cxnLst>
              <a:rect l="l" t="t" r="r" b="b"/>
              <a:pathLst>
                <a:path w="78" h="69">
                  <a:moveTo>
                    <a:pt x="71" y="0"/>
                  </a:moveTo>
                  <a:cubicBezTo>
                    <a:pt x="62" y="34"/>
                    <a:pt x="26" y="52"/>
                    <a:pt x="0" y="61"/>
                  </a:cubicBezTo>
                  <a:lnTo>
                    <a:pt x="6" y="69"/>
                  </a:lnTo>
                  <a:cubicBezTo>
                    <a:pt x="33" y="59"/>
                    <a:pt x="67" y="41"/>
                    <a:pt x="78" y="7"/>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5" name="Freeform: Shape 34">
              <a:extLst>
                <a:ext uri="{FF2B5EF4-FFF2-40B4-BE49-F238E27FC236}">
                  <a16:creationId xmlns:a16="http://schemas.microsoft.com/office/drawing/2014/main" id="{685F5271-2080-CC79-2518-A9DE26716B26}"/>
                </a:ext>
              </a:extLst>
            </p:cNvPr>
            <p:cNvSpPr/>
            <p:nvPr/>
          </p:nvSpPr>
          <p:spPr>
            <a:xfrm>
              <a:off x="5751822" y="7529482"/>
              <a:ext cx="114613" cy="28653"/>
            </a:xfrm>
            <a:custGeom>
              <a:avLst/>
              <a:gdLst/>
              <a:ahLst/>
              <a:cxnLst>
                <a:cxn ang="3cd4">
                  <a:pos x="hc" y="t"/>
                </a:cxn>
                <a:cxn ang="cd2">
                  <a:pos x="l" y="vc"/>
                </a:cxn>
                <a:cxn ang="cd4">
                  <a:pos x="hc" y="b"/>
                </a:cxn>
                <a:cxn ang="0">
                  <a:pos x="r" y="vc"/>
                </a:cxn>
              </a:cxnLst>
              <a:rect l="l" t="t" r="r" b="b"/>
              <a:pathLst>
                <a:path w="93" h="24">
                  <a:moveTo>
                    <a:pt x="0" y="6"/>
                  </a:moveTo>
                  <a:lnTo>
                    <a:pt x="2" y="16"/>
                  </a:lnTo>
                  <a:cubicBezTo>
                    <a:pt x="13" y="21"/>
                    <a:pt x="27" y="24"/>
                    <a:pt x="42" y="24"/>
                  </a:cubicBezTo>
                  <a:cubicBezTo>
                    <a:pt x="58" y="24"/>
                    <a:pt x="75" y="21"/>
                    <a:pt x="93" y="11"/>
                  </a:cubicBezTo>
                  <a:cubicBezTo>
                    <a:pt x="92" y="7"/>
                    <a:pt x="92" y="4"/>
                    <a:pt x="91" y="0"/>
                  </a:cubicBezTo>
                  <a:cubicBezTo>
                    <a:pt x="57" y="22"/>
                    <a:pt x="24" y="16"/>
                    <a:pt x="0" y="6"/>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 name="Freeform: Shape 35">
              <a:extLst>
                <a:ext uri="{FF2B5EF4-FFF2-40B4-BE49-F238E27FC236}">
                  <a16:creationId xmlns:a16="http://schemas.microsoft.com/office/drawing/2014/main" id="{319141C2-EBD0-845A-1FB8-FB1AE22C4C9C}"/>
                </a:ext>
              </a:extLst>
            </p:cNvPr>
            <p:cNvSpPr/>
            <p:nvPr/>
          </p:nvSpPr>
          <p:spPr>
            <a:xfrm>
              <a:off x="5768020" y="7669007"/>
              <a:ext cx="115859" cy="26162"/>
            </a:xfrm>
            <a:custGeom>
              <a:avLst/>
              <a:gdLst/>
              <a:ahLst/>
              <a:cxnLst>
                <a:cxn ang="3cd4">
                  <a:pos x="hc" y="t"/>
                </a:cxn>
                <a:cxn ang="cd2">
                  <a:pos x="l" y="vc"/>
                </a:cxn>
                <a:cxn ang="cd4">
                  <a:pos x="hc" y="b"/>
                </a:cxn>
                <a:cxn ang="0">
                  <a:pos x="r" y="vc"/>
                </a:cxn>
              </a:cxnLst>
              <a:rect l="l" t="t" r="r" b="b"/>
              <a:pathLst>
                <a:path w="94" h="22">
                  <a:moveTo>
                    <a:pt x="0" y="3"/>
                  </a:moveTo>
                  <a:lnTo>
                    <a:pt x="1" y="13"/>
                  </a:lnTo>
                  <a:cubicBezTo>
                    <a:pt x="14" y="18"/>
                    <a:pt x="30" y="22"/>
                    <a:pt x="47" y="22"/>
                  </a:cubicBezTo>
                  <a:cubicBezTo>
                    <a:pt x="63" y="22"/>
                    <a:pt x="79" y="19"/>
                    <a:pt x="94" y="10"/>
                  </a:cubicBezTo>
                  <a:cubicBezTo>
                    <a:pt x="94" y="7"/>
                    <a:pt x="93" y="3"/>
                    <a:pt x="93" y="0"/>
                  </a:cubicBezTo>
                  <a:cubicBezTo>
                    <a:pt x="60" y="20"/>
                    <a:pt x="24" y="13"/>
                    <a:pt x="0" y="3"/>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 name="Freeform: Shape 36">
              <a:extLst>
                <a:ext uri="{FF2B5EF4-FFF2-40B4-BE49-F238E27FC236}">
                  <a16:creationId xmlns:a16="http://schemas.microsoft.com/office/drawing/2014/main" id="{52032BC9-3D7E-E4EC-4BFB-786BB7CB4686}"/>
                </a:ext>
              </a:extLst>
            </p:cNvPr>
            <p:cNvSpPr/>
            <p:nvPr/>
          </p:nvSpPr>
          <p:spPr>
            <a:xfrm>
              <a:off x="6195327" y="7797323"/>
              <a:ext cx="102155" cy="148249"/>
            </a:xfrm>
            <a:custGeom>
              <a:avLst/>
              <a:gdLst/>
              <a:ahLst/>
              <a:cxnLst>
                <a:cxn ang="3cd4">
                  <a:pos x="hc" y="t"/>
                </a:cxn>
                <a:cxn ang="cd2">
                  <a:pos x="l" y="vc"/>
                </a:cxn>
                <a:cxn ang="cd4">
                  <a:pos x="hc" y="b"/>
                </a:cxn>
                <a:cxn ang="0">
                  <a:pos x="r" y="vc"/>
                </a:cxn>
              </a:cxnLst>
              <a:rect l="l" t="t" r="r" b="b"/>
              <a:pathLst>
                <a:path w="83" h="120">
                  <a:moveTo>
                    <a:pt x="6" y="0"/>
                  </a:moveTo>
                  <a:cubicBezTo>
                    <a:pt x="6" y="6"/>
                    <a:pt x="6" y="10"/>
                    <a:pt x="6" y="10"/>
                  </a:cubicBezTo>
                  <a:cubicBezTo>
                    <a:pt x="6" y="10"/>
                    <a:pt x="3" y="11"/>
                    <a:pt x="0" y="15"/>
                  </a:cubicBezTo>
                  <a:cubicBezTo>
                    <a:pt x="9" y="48"/>
                    <a:pt x="30" y="91"/>
                    <a:pt x="79" y="120"/>
                  </a:cubicBezTo>
                  <a:cubicBezTo>
                    <a:pt x="80" y="117"/>
                    <a:pt x="82" y="115"/>
                    <a:pt x="83" y="112"/>
                  </a:cubicBezTo>
                  <a:cubicBezTo>
                    <a:pt x="30" y="80"/>
                    <a:pt x="12" y="34"/>
                    <a:pt x="6"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 name="Freeform: Shape 37">
              <a:extLst>
                <a:ext uri="{FF2B5EF4-FFF2-40B4-BE49-F238E27FC236}">
                  <a16:creationId xmlns:a16="http://schemas.microsoft.com/office/drawing/2014/main" id="{47504F37-EB33-FEE6-C851-179CEFA58350}"/>
                </a:ext>
              </a:extLst>
            </p:cNvPr>
            <p:cNvSpPr/>
            <p:nvPr/>
          </p:nvSpPr>
          <p:spPr>
            <a:xfrm>
              <a:off x="9631217" y="6829347"/>
              <a:ext cx="2761920" cy="1166061"/>
            </a:xfrm>
            <a:custGeom>
              <a:avLst/>
              <a:gdLst/>
              <a:ahLst/>
              <a:cxnLst>
                <a:cxn ang="3cd4">
                  <a:pos x="hc" y="t"/>
                </a:cxn>
                <a:cxn ang="cd2">
                  <a:pos x="l" y="vc"/>
                </a:cxn>
                <a:cxn ang="cd4">
                  <a:pos x="hc" y="b"/>
                </a:cxn>
                <a:cxn ang="0">
                  <a:pos x="r" y="vc"/>
                </a:cxn>
              </a:cxnLst>
              <a:rect l="l" t="t" r="r" b="b"/>
              <a:pathLst>
                <a:path w="2218" h="937">
                  <a:moveTo>
                    <a:pt x="290" y="70"/>
                  </a:moveTo>
                  <a:cubicBezTo>
                    <a:pt x="397" y="70"/>
                    <a:pt x="491" y="129"/>
                    <a:pt x="541" y="216"/>
                  </a:cubicBezTo>
                  <a:cubicBezTo>
                    <a:pt x="701" y="141"/>
                    <a:pt x="987" y="30"/>
                    <a:pt x="1320" y="4"/>
                  </a:cubicBezTo>
                  <a:cubicBezTo>
                    <a:pt x="1583" y="-16"/>
                    <a:pt x="1805" y="49"/>
                    <a:pt x="1959" y="194"/>
                  </a:cubicBezTo>
                  <a:cubicBezTo>
                    <a:pt x="2134" y="356"/>
                    <a:pt x="2220" y="605"/>
                    <a:pt x="2218" y="937"/>
                  </a:cubicBezTo>
                  <a:lnTo>
                    <a:pt x="1980" y="934"/>
                  </a:lnTo>
                  <a:cubicBezTo>
                    <a:pt x="1981" y="673"/>
                    <a:pt x="1920" y="482"/>
                    <a:pt x="1797" y="368"/>
                  </a:cubicBezTo>
                  <a:cubicBezTo>
                    <a:pt x="1690" y="269"/>
                    <a:pt x="1536" y="227"/>
                    <a:pt x="1338" y="242"/>
                  </a:cubicBezTo>
                  <a:cubicBezTo>
                    <a:pt x="967" y="270"/>
                    <a:pt x="653" y="422"/>
                    <a:pt x="557" y="473"/>
                  </a:cubicBezTo>
                  <a:cubicBezTo>
                    <a:pt x="513" y="577"/>
                    <a:pt x="410" y="649"/>
                    <a:pt x="290" y="649"/>
                  </a:cubicBezTo>
                  <a:cubicBezTo>
                    <a:pt x="130" y="649"/>
                    <a:pt x="0" y="520"/>
                    <a:pt x="0" y="360"/>
                  </a:cubicBezTo>
                  <a:cubicBezTo>
                    <a:pt x="0" y="200"/>
                    <a:pt x="130" y="70"/>
                    <a:pt x="290" y="70"/>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 name="Freeform: Shape 38">
              <a:extLst>
                <a:ext uri="{FF2B5EF4-FFF2-40B4-BE49-F238E27FC236}">
                  <a16:creationId xmlns:a16="http://schemas.microsoft.com/office/drawing/2014/main" id="{91D68A70-A62D-CD13-8163-47719234AAAF}"/>
                </a:ext>
              </a:extLst>
            </p:cNvPr>
            <p:cNvSpPr/>
            <p:nvPr/>
          </p:nvSpPr>
          <p:spPr>
            <a:xfrm>
              <a:off x="11917249" y="7102175"/>
              <a:ext cx="225488" cy="296498"/>
            </a:xfrm>
            <a:custGeom>
              <a:avLst/>
              <a:gdLst/>
              <a:ahLst/>
              <a:cxnLst>
                <a:cxn ang="3cd4">
                  <a:pos x="hc" y="t"/>
                </a:cxn>
                <a:cxn ang="cd2">
                  <a:pos x="l" y="vc"/>
                </a:cxn>
                <a:cxn ang="cd4">
                  <a:pos x="hc" y="b"/>
                </a:cxn>
                <a:cxn ang="0">
                  <a:pos x="r" y="vc"/>
                </a:cxn>
              </a:cxnLst>
              <a:rect l="l" t="t" r="r" b="b"/>
              <a:pathLst>
                <a:path w="182" h="239">
                  <a:moveTo>
                    <a:pt x="151" y="0"/>
                  </a:moveTo>
                  <a:cubicBezTo>
                    <a:pt x="162" y="11"/>
                    <a:pt x="173" y="23"/>
                    <a:pt x="182" y="35"/>
                  </a:cubicBezTo>
                  <a:cubicBezTo>
                    <a:pt x="128" y="63"/>
                    <a:pt x="57" y="121"/>
                    <a:pt x="36" y="239"/>
                  </a:cubicBezTo>
                  <a:cubicBezTo>
                    <a:pt x="25" y="221"/>
                    <a:pt x="12" y="204"/>
                    <a:pt x="0" y="188"/>
                  </a:cubicBezTo>
                  <a:cubicBezTo>
                    <a:pt x="30" y="87"/>
                    <a:pt x="96" y="31"/>
                    <a:pt x="151"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 name="Freeform: Shape 39">
              <a:extLst>
                <a:ext uri="{FF2B5EF4-FFF2-40B4-BE49-F238E27FC236}">
                  <a16:creationId xmlns:a16="http://schemas.microsoft.com/office/drawing/2014/main" id="{299945E0-914A-7F34-4E87-CF81C2FBDCBA}"/>
                </a:ext>
              </a:extLst>
            </p:cNvPr>
            <p:cNvSpPr/>
            <p:nvPr/>
          </p:nvSpPr>
          <p:spPr>
            <a:xfrm>
              <a:off x="11386538" y="6830589"/>
              <a:ext cx="107138" cy="296498"/>
            </a:xfrm>
            <a:custGeom>
              <a:avLst/>
              <a:gdLst/>
              <a:ahLst/>
              <a:cxnLst>
                <a:cxn ang="3cd4">
                  <a:pos x="hc" y="t"/>
                </a:cxn>
                <a:cxn ang="cd2">
                  <a:pos x="l" y="vc"/>
                </a:cxn>
                <a:cxn ang="cd4">
                  <a:pos x="hc" y="b"/>
                </a:cxn>
                <a:cxn ang="0">
                  <a:pos x="r" y="vc"/>
                </a:cxn>
              </a:cxnLst>
              <a:rect l="l" t="t" r="r" b="b"/>
              <a:pathLst>
                <a:path w="87" h="239">
                  <a:moveTo>
                    <a:pt x="87" y="3"/>
                  </a:moveTo>
                  <a:cubicBezTo>
                    <a:pt x="63" y="46"/>
                    <a:pt x="38" y="122"/>
                    <a:pt x="53" y="239"/>
                  </a:cubicBezTo>
                  <a:cubicBezTo>
                    <a:pt x="37" y="238"/>
                    <a:pt x="21" y="238"/>
                    <a:pt x="4" y="238"/>
                  </a:cubicBezTo>
                  <a:cubicBezTo>
                    <a:pt x="-8" y="128"/>
                    <a:pt x="12" y="51"/>
                    <a:pt x="35" y="0"/>
                  </a:cubicBezTo>
                  <a:cubicBezTo>
                    <a:pt x="53" y="0"/>
                    <a:pt x="70" y="2"/>
                    <a:pt x="87" y="3"/>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 name="Freeform: Shape 40">
              <a:extLst>
                <a:ext uri="{FF2B5EF4-FFF2-40B4-BE49-F238E27FC236}">
                  <a16:creationId xmlns:a16="http://schemas.microsoft.com/office/drawing/2014/main" id="{E0A963D5-5DFB-D122-B7D2-245ADE3AD6CE}"/>
                </a:ext>
              </a:extLst>
            </p:cNvPr>
            <p:cNvSpPr/>
            <p:nvPr/>
          </p:nvSpPr>
          <p:spPr>
            <a:xfrm>
              <a:off x="10791053" y="6899111"/>
              <a:ext cx="109630" cy="312694"/>
            </a:xfrm>
            <a:custGeom>
              <a:avLst/>
              <a:gdLst/>
              <a:ahLst/>
              <a:cxnLst>
                <a:cxn ang="3cd4">
                  <a:pos x="hc" y="t"/>
                </a:cxn>
                <a:cxn ang="cd2">
                  <a:pos x="l" y="vc"/>
                </a:cxn>
                <a:cxn ang="cd4">
                  <a:pos x="hc" y="b"/>
                </a:cxn>
                <a:cxn ang="0">
                  <a:pos x="r" y="vc"/>
                </a:cxn>
              </a:cxnLst>
              <a:rect l="l" t="t" r="r" b="b"/>
              <a:pathLst>
                <a:path w="89" h="252">
                  <a:moveTo>
                    <a:pt x="89" y="239"/>
                  </a:moveTo>
                  <a:cubicBezTo>
                    <a:pt x="73" y="244"/>
                    <a:pt x="57" y="248"/>
                    <a:pt x="42" y="252"/>
                  </a:cubicBezTo>
                  <a:cubicBezTo>
                    <a:pt x="-6" y="149"/>
                    <a:pt x="-5" y="67"/>
                    <a:pt x="7" y="14"/>
                  </a:cubicBezTo>
                  <a:cubicBezTo>
                    <a:pt x="25" y="9"/>
                    <a:pt x="43" y="4"/>
                    <a:pt x="60" y="0"/>
                  </a:cubicBezTo>
                  <a:cubicBezTo>
                    <a:pt x="46" y="42"/>
                    <a:pt x="33" y="125"/>
                    <a:pt x="89" y="239"/>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 name="Freeform: Shape 41">
              <a:extLst>
                <a:ext uri="{FF2B5EF4-FFF2-40B4-BE49-F238E27FC236}">
                  <a16:creationId xmlns:a16="http://schemas.microsoft.com/office/drawing/2014/main" id="{6EA43F37-4FB0-EE07-2DFB-2E062154D3A2}"/>
                </a:ext>
              </a:extLst>
            </p:cNvPr>
            <p:cNvSpPr/>
            <p:nvPr/>
          </p:nvSpPr>
          <p:spPr>
            <a:xfrm>
              <a:off x="10204285" y="7053589"/>
              <a:ext cx="137037" cy="401145"/>
            </a:xfrm>
            <a:custGeom>
              <a:avLst/>
              <a:gdLst/>
              <a:ahLst/>
              <a:cxnLst>
                <a:cxn ang="3cd4">
                  <a:pos x="hc" y="t"/>
                </a:cxn>
                <a:cxn ang="cd2">
                  <a:pos x="l" y="vc"/>
                </a:cxn>
                <a:cxn ang="cd4">
                  <a:pos x="hc" y="b"/>
                </a:cxn>
                <a:cxn ang="0">
                  <a:pos x="r" y="vc"/>
                </a:cxn>
              </a:cxnLst>
              <a:rect l="l" t="t" r="r" b="b"/>
              <a:pathLst>
                <a:path w="111" h="323">
                  <a:moveTo>
                    <a:pt x="57" y="0"/>
                  </a:moveTo>
                  <a:cubicBezTo>
                    <a:pt x="65" y="11"/>
                    <a:pt x="73" y="22"/>
                    <a:pt x="80" y="35"/>
                  </a:cubicBezTo>
                  <a:cubicBezTo>
                    <a:pt x="85" y="31"/>
                    <a:pt x="92" y="29"/>
                    <a:pt x="97" y="26"/>
                  </a:cubicBezTo>
                  <a:cubicBezTo>
                    <a:pt x="67" y="51"/>
                    <a:pt x="29" y="103"/>
                    <a:pt x="58" y="197"/>
                  </a:cubicBezTo>
                  <a:cubicBezTo>
                    <a:pt x="69" y="234"/>
                    <a:pt x="89" y="263"/>
                    <a:pt x="111" y="285"/>
                  </a:cubicBezTo>
                  <a:cubicBezTo>
                    <a:pt x="106" y="288"/>
                    <a:pt x="101" y="291"/>
                    <a:pt x="96" y="293"/>
                  </a:cubicBezTo>
                  <a:cubicBezTo>
                    <a:pt x="92" y="303"/>
                    <a:pt x="87" y="313"/>
                    <a:pt x="81" y="323"/>
                  </a:cubicBezTo>
                  <a:cubicBezTo>
                    <a:pt x="52" y="295"/>
                    <a:pt x="27" y="259"/>
                    <a:pt x="12" y="211"/>
                  </a:cubicBezTo>
                  <a:cubicBezTo>
                    <a:pt x="-21" y="102"/>
                    <a:pt x="18" y="36"/>
                    <a:pt x="57"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3" name="Freeform: Shape 42">
              <a:extLst>
                <a:ext uri="{FF2B5EF4-FFF2-40B4-BE49-F238E27FC236}">
                  <a16:creationId xmlns:a16="http://schemas.microsoft.com/office/drawing/2014/main" id="{873D43D5-C920-EEB3-B4B7-FB9D81073F1F}"/>
                </a:ext>
              </a:extLst>
            </p:cNvPr>
            <p:cNvSpPr/>
            <p:nvPr/>
          </p:nvSpPr>
          <p:spPr>
            <a:xfrm>
              <a:off x="11846238" y="7839684"/>
              <a:ext cx="655286" cy="655286"/>
            </a:xfrm>
            <a:custGeom>
              <a:avLst/>
              <a:gdLst/>
              <a:ahLst/>
              <a:cxnLst>
                <a:cxn ang="3cd4">
                  <a:pos x="hc" y="t"/>
                </a:cxn>
                <a:cxn ang="cd2">
                  <a:pos x="l" y="vc"/>
                </a:cxn>
                <a:cxn ang="cd4">
                  <a:pos x="hc" y="b"/>
                </a:cxn>
                <a:cxn ang="0">
                  <a:pos x="r" y="vc"/>
                </a:cxn>
              </a:cxnLst>
              <a:rect l="l" t="t" r="r" b="b"/>
              <a:pathLst>
                <a:path w="527" h="527">
                  <a:moveTo>
                    <a:pt x="13" y="181"/>
                  </a:moveTo>
                  <a:cubicBezTo>
                    <a:pt x="-32" y="319"/>
                    <a:pt x="43" y="468"/>
                    <a:pt x="182" y="513"/>
                  </a:cubicBezTo>
                  <a:cubicBezTo>
                    <a:pt x="320" y="559"/>
                    <a:pt x="468" y="484"/>
                    <a:pt x="514" y="345"/>
                  </a:cubicBezTo>
                  <a:cubicBezTo>
                    <a:pt x="559" y="207"/>
                    <a:pt x="484" y="59"/>
                    <a:pt x="345" y="13"/>
                  </a:cubicBezTo>
                  <a:cubicBezTo>
                    <a:pt x="207" y="-32"/>
                    <a:pt x="58" y="43"/>
                    <a:pt x="13" y="181"/>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4" name="Freeform: Shape 43">
              <a:extLst>
                <a:ext uri="{FF2B5EF4-FFF2-40B4-BE49-F238E27FC236}">
                  <a16:creationId xmlns:a16="http://schemas.microsoft.com/office/drawing/2014/main" id="{246BF9C0-7C66-5CBE-849D-6B7ED6BE76FD}"/>
                </a:ext>
              </a:extLst>
            </p:cNvPr>
            <p:cNvSpPr/>
            <p:nvPr/>
          </p:nvSpPr>
          <p:spPr>
            <a:xfrm>
              <a:off x="12420548" y="8202209"/>
              <a:ext cx="504546" cy="142020"/>
            </a:xfrm>
            <a:custGeom>
              <a:avLst/>
              <a:gdLst/>
              <a:ahLst/>
              <a:cxnLst>
                <a:cxn ang="3cd4">
                  <a:pos x="hc" y="t"/>
                </a:cxn>
                <a:cxn ang="cd2">
                  <a:pos x="l" y="vc"/>
                </a:cxn>
                <a:cxn ang="cd4">
                  <a:pos x="hc" y="b"/>
                </a:cxn>
                <a:cxn ang="0">
                  <a:pos x="r" y="vc"/>
                </a:cxn>
              </a:cxnLst>
              <a:rect l="l" t="t" r="r" b="b"/>
              <a:pathLst>
                <a:path w="406" h="115">
                  <a:moveTo>
                    <a:pt x="6" y="22"/>
                  </a:moveTo>
                  <a:cubicBezTo>
                    <a:pt x="17" y="6"/>
                    <a:pt x="37" y="-2"/>
                    <a:pt x="57" y="0"/>
                  </a:cubicBezTo>
                  <a:lnTo>
                    <a:pt x="364" y="38"/>
                  </a:lnTo>
                  <a:cubicBezTo>
                    <a:pt x="364" y="38"/>
                    <a:pt x="408" y="41"/>
                    <a:pt x="405" y="85"/>
                  </a:cubicBezTo>
                  <a:cubicBezTo>
                    <a:pt x="402" y="130"/>
                    <a:pt x="262" y="111"/>
                    <a:pt x="186" y="106"/>
                  </a:cubicBezTo>
                  <a:cubicBezTo>
                    <a:pt x="109" y="100"/>
                    <a:pt x="51" y="91"/>
                    <a:pt x="25" y="83"/>
                  </a:cubicBezTo>
                  <a:cubicBezTo>
                    <a:pt x="4" y="76"/>
                    <a:pt x="-9" y="46"/>
                    <a:pt x="6" y="22"/>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5" name="Freeform: Shape 44">
              <a:extLst>
                <a:ext uri="{FF2B5EF4-FFF2-40B4-BE49-F238E27FC236}">
                  <a16:creationId xmlns:a16="http://schemas.microsoft.com/office/drawing/2014/main" id="{D4AA8186-A9F0-A2CC-4D39-EDCB75352C57}"/>
                </a:ext>
              </a:extLst>
            </p:cNvPr>
            <p:cNvSpPr/>
            <p:nvPr/>
          </p:nvSpPr>
          <p:spPr>
            <a:xfrm>
              <a:off x="12381929" y="7726317"/>
              <a:ext cx="578047" cy="361280"/>
            </a:xfrm>
            <a:custGeom>
              <a:avLst/>
              <a:gdLst/>
              <a:ahLst/>
              <a:cxnLst>
                <a:cxn ang="3cd4">
                  <a:pos x="hc" y="t"/>
                </a:cxn>
                <a:cxn ang="cd2">
                  <a:pos x="l" y="vc"/>
                </a:cxn>
                <a:cxn ang="cd4">
                  <a:pos x="hc" y="b"/>
                </a:cxn>
                <a:cxn ang="0">
                  <a:pos x="r" y="vc"/>
                </a:cxn>
              </a:cxnLst>
              <a:rect l="l" t="t" r="r" b="b"/>
              <a:pathLst>
                <a:path w="465" h="291">
                  <a:moveTo>
                    <a:pt x="411" y="77"/>
                  </a:moveTo>
                  <a:lnTo>
                    <a:pt x="101" y="273"/>
                  </a:lnTo>
                  <a:cubicBezTo>
                    <a:pt x="101" y="273"/>
                    <a:pt x="56" y="299"/>
                    <a:pt x="32" y="289"/>
                  </a:cubicBezTo>
                  <a:cubicBezTo>
                    <a:pt x="8" y="280"/>
                    <a:pt x="-6" y="245"/>
                    <a:pt x="2" y="216"/>
                  </a:cubicBezTo>
                  <a:cubicBezTo>
                    <a:pt x="10" y="187"/>
                    <a:pt x="366" y="24"/>
                    <a:pt x="366" y="24"/>
                  </a:cubicBezTo>
                  <a:cubicBezTo>
                    <a:pt x="366" y="24"/>
                    <a:pt x="443" y="-17"/>
                    <a:pt x="461" y="8"/>
                  </a:cubicBezTo>
                  <a:cubicBezTo>
                    <a:pt x="480" y="33"/>
                    <a:pt x="411" y="77"/>
                    <a:pt x="411" y="77"/>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6" name="Freeform: Shape 45">
              <a:extLst>
                <a:ext uri="{FF2B5EF4-FFF2-40B4-BE49-F238E27FC236}">
                  <a16:creationId xmlns:a16="http://schemas.microsoft.com/office/drawing/2014/main" id="{FE650201-4B24-83A6-0D26-35C82008B0BD}"/>
                </a:ext>
              </a:extLst>
            </p:cNvPr>
            <p:cNvSpPr/>
            <p:nvPr/>
          </p:nvSpPr>
          <p:spPr>
            <a:xfrm>
              <a:off x="12186340" y="7417360"/>
              <a:ext cx="298990" cy="505791"/>
            </a:xfrm>
            <a:custGeom>
              <a:avLst/>
              <a:gdLst/>
              <a:ahLst/>
              <a:cxnLst>
                <a:cxn ang="3cd4">
                  <a:pos x="hc" y="t"/>
                </a:cxn>
                <a:cxn ang="cd2">
                  <a:pos x="l" y="vc"/>
                </a:cxn>
                <a:cxn ang="cd4">
                  <a:pos x="hc" y="b"/>
                </a:cxn>
                <a:cxn ang="0">
                  <a:pos x="r" y="vc"/>
                </a:cxn>
              </a:cxnLst>
              <a:rect l="l" t="t" r="r" b="b"/>
              <a:pathLst>
                <a:path w="241" h="407">
                  <a:moveTo>
                    <a:pt x="91" y="386"/>
                  </a:moveTo>
                  <a:lnTo>
                    <a:pt x="234" y="69"/>
                  </a:lnTo>
                  <a:cubicBezTo>
                    <a:pt x="234" y="69"/>
                    <a:pt x="256" y="35"/>
                    <a:pt x="225" y="9"/>
                  </a:cubicBezTo>
                  <a:cubicBezTo>
                    <a:pt x="193" y="-16"/>
                    <a:pt x="170" y="16"/>
                    <a:pt x="139" y="68"/>
                  </a:cubicBezTo>
                  <a:cubicBezTo>
                    <a:pt x="107" y="121"/>
                    <a:pt x="1" y="356"/>
                    <a:pt x="1" y="356"/>
                  </a:cubicBezTo>
                  <a:cubicBezTo>
                    <a:pt x="1" y="356"/>
                    <a:pt x="-5" y="386"/>
                    <a:pt x="21" y="400"/>
                  </a:cubicBezTo>
                  <a:cubicBezTo>
                    <a:pt x="47" y="414"/>
                    <a:pt x="81" y="408"/>
                    <a:pt x="91" y="386"/>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7" name="Freeform: Shape 46">
              <a:extLst>
                <a:ext uri="{FF2B5EF4-FFF2-40B4-BE49-F238E27FC236}">
                  <a16:creationId xmlns:a16="http://schemas.microsoft.com/office/drawing/2014/main" id="{5A8E1725-87FA-7013-F6EC-03E65329DECE}"/>
                </a:ext>
              </a:extLst>
            </p:cNvPr>
            <p:cNvSpPr/>
            <p:nvPr/>
          </p:nvSpPr>
          <p:spPr>
            <a:xfrm>
              <a:off x="11777720" y="7519515"/>
              <a:ext cx="244175" cy="520741"/>
            </a:xfrm>
            <a:custGeom>
              <a:avLst/>
              <a:gdLst/>
              <a:ahLst/>
              <a:cxnLst>
                <a:cxn ang="3cd4">
                  <a:pos x="hc" y="t"/>
                </a:cxn>
                <a:cxn ang="cd2">
                  <a:pos x="l" y="vc"/>
                </a:cxn>
                <a:cxn ang="cd4">
                  <a:pos x="hc" y="b"/>
                </a:cxn>
                <a:cxn ang="0">
                  <a:pos x="r" y="vc"/>
                </a:cxn>
              </a:cxnLst>
              <a:rect l="l" t="t" r="r" b="b"/>
              <a:pathLst>
                <a:path w="197" h="419">
                  <a:moveTo>
                    <a:pt x="197" y="361"/>
                  </a:moveTo>
                  <a:cubicBezTo>
                    <a:pt x="200" y="389"/>
                    <a:pt x="141" y="433"/>
                    <a:pt x="98" y="414"/>
                  </a:cubicBezTo>
                  <a:cubicBezTo>
                    <a:pt x="55" y="395"/>
                    <a:pt x="-3" y="186"/>
                    <a:pt x="0" y="158"/>
                  </a:cubicBezTo>
                  <a:cubicBezTo>
                    <a:pt x="5" y="131"/>
                    <a:pt x="80" y="-7"/>
                    <a:pt x="120" y="0"/>
                  </a:cubicBezTo>
                  <a:cubicBezTo>
                    <a:pt x="161" y="7"/>
                    <a:pt x="118" y="152"/>
                    <a:pt x="118" y="152"/>
                  </a:cubicBezTo>
                  <a:cubicBezTo>
                    <a:pt x="118" y="152"/>
                    <a:pt x="184" y="260"/>
                    <a:pt x="197" y="361"/>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8" name="Freeform: Shape 47">
              <a:extLst>
                <a:ext uri="{FF2B5EF4-FFF2-40B4-BE49-F238E27FC236}">
                  <a16:creationId xmlns:a16="http://schemas.microsoft.com/office/drawing/2014/main" id="{CB9A3142-2BFA-40B6-88DD-D42F2D9FCAD4}"/>
                </a:ext>
              </a:extLst>
            </p:cNvPr>
            <p:cNvSpPr/>
            <p:nvPr/>
          </p:nvSpPr>
          <p:spPr>
            <a:xfrm>
              <a:off x="12754417" y="8239583"/>
              <a:ext cx="48586" cy="102155"/>
            </a:xfrm>
            <a:custGeom>
              <a:avLst/>
              <a:gdLst/>
              <a:ahLst/>
              <a:cxnLst>
                <a:cxn ang="3cd4">
                  <a:pos x="hc" y="t"/>
                </a:cxn>
                <a:cxn ang="cd2">
                  <a:pos x="l" y="vc"/>
                </a:cxn>
                <a:cxn ang="cd4">
                  <a:pos x="hc" y="b"/>
                </a:cxn>
                <a:cxn ang="0">
                  <a:pos x="r" y="vc"/>
                </a:cxn>
              </a:cxnLst>
              <a:rect l="l" t="t" r="r" b="b"/>
              <a:pathLst>
                <a:path w="40" h="83">
                  <a:moveTo>
                    <a:pt x="13" y="39"/>
                  </a:moveTo>
                  <a:cubicBezTo>
                    <a:pt x="9" y="53"/>
                    <a:pt x="9" y="68"/>
                    <a:pt x="12" y="83"/>
                  </a:cubicBezTo>
                  <a:cubicBezTo>
                    <a:pt x="9" y="83"/>
                    <a:pt x="6" y="83"/>
                    <a:pt x="3" y="82"/>
                  </a:cubicBezTo>
                  <a:cubicBezTo>
                    <a:pt x="-1" y="66"/>
                    <a:pt x="0" y="51"/>
                    <a:pt x="4" y="37"/>
                  </a:cubicBezTo>
                  <a:cubicBezTo>
                    <a:pt x="9" y="21"/>
                    <a:pt x="18" y="9"/>
                    <a:pt x="27" y="0"/>
                  </a:cubicBezTo>
                  <a:lnTo>
                    <a:pt x="40" y="1"/>
                  </a:lnTo>
                  <a:cubicBezTo>
                    <a:pt x="30" y="10"/>
                    <a:pt x="19" y="22"/>
                    <a:pt x="13" y="39"/>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9" name="Freeform: Shape 48">
              <a:extLst>
                <a:ext uri="{FF2B5EF4-FFF2-40B4-BE49-F238E27FC236}">
                  <a16:creationId xmlns:a16="http://schemas.microsoft.com/office/drawing/2014/main" id="{9E0CDECC-DE1A-F055-27F6-ABB28BAAF292}"/>
                </a:ext>
              </a:extLst>
            </p:cNvPr>
            <p:cNvSpPr/>
            <p:nvPr/>
          </p:nvSpPr>
          <p:spPr>
            <a:xfrm>
              <a:off x="12593714" y="8218404"/>
              <a:ext cx="42357" cy="110875"/>
            </a:xfrm>
            <a:custGeom>
              <a:avLst/>
              <a:gdLst/>
              <a:ahLst/>
              <a:cxnLst>
                <a:cxn ang="3cd4">
                  <a:pos x="hc" y="t"/>
                </a:cxn>
                <a:cxn ang="cd2">
                  <a:pos x="l" y="vc"/>
                </a:cxn>
                <a:cxn ang="cd4">
                  <a:pos x="hc" y="b"/>
                </a:cxn>
                <a:cxn ang="0">
                  <a:pos x="r" y="vc"/>
                </a:cxn>
              </a:cxnLst>
              <a:rect l="l" t="t" r="r" b="b"/>
              <a:pathLst>
                <a:path w="35" h="90">
                  <a:moveTo>
                    <a:pt x="15" y="90"/>
                  </a:moveTo>
                  <a:cubicBezTo>
                    <a:pt x="11" y="90"/>
                    <a:pt x="8" y="89"/>
                    <a:pt x="4" y="89"/>
                  </a:cubicBezTo>
                  <a:cubicBezTo>
                    <a:pt x="-7" y="55"/>
                    <a:pt x="9" y="22"/>
                    <a:pt x="25" y="0"/>
                  </a:cubicBezTo>
                  <a:lnTo>
                    <a:pt x="35" y="2"/>
                  </a:lnTo>
                  <a:cubicBezTo>
                    <a:pt x="20" y="22"/>
                    <a:pt x="2" y="55"/>
                    <a:pt x="15" y="9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0" name="Freeform: Shape 49">
              <a:extLst>
                <a:ext uri="{FF2B5EF4-FFF2-40B4-BE49-F238E27FC236}">
                  <a16:creationId xmlns:a16="http://schemas.microsoft.com/office/drawing/2014/main" id="{F7AA230D-9EC0-B520-980A-912364443083}"/>
                </a:ext>
              </a:extLst>
            </p:cNvPr>
            <p:cNvSpPr/>
            <p:nvPr/>
          </p:nvSpPr>
          <p:spPr>
            <a:xfrm>
              <a:off x="12760646" y="7786115"/>
              <a:ext cx="62290" cy="85960"/>
            </a:xfrm>
            <a:custGeom>
              <a:avLst/>
              <a:gdLst/>
              <a:ahLst/>
              <a:cxnLst>
                <a:cxn ang="3cd4">
                  <a:pos x="hc" y="t"/>
                </a:cxn>
                <a:cxn ang="cd2">
                  <a:pos x="l" y="vc"/>
                </a:cxn>
                <a:cxn ang="cd4">
                  <a:pos x="hc" y="b"/>
                </a:cxn>
                <a:cxn ang="0">
                  <a:pos x="r" y="vc"/>
                </a:cxn>
              </a:cxnLst>
              <a:rect l="l" t="t" r="r" b="b"/>
              <a:pathLst>
                <a:path w="51" h="70">
                  <a:moveTo>
                    <a:pt x="8" y="0"/>
                  </a:moveTo>
                  <a:cubicBezTo>
                    <a:pt x="15" y="32"/>
                    <a:pt x="33" y="51"/>
                    <a:pt x="51" y="64"/>
                  </a:cubicBezTo>
                  <a:lnTo>
                    <a:pt x="43" y="70"/>
                  </a:lnTo>
                  <a:cubicBezTo>
                    <a:pt x="24" y="56"/>
                    <a:pt x="6" y="35"/>
                    <a:pt x="0" y="5"/>
                  </a:cubicBezTo>
                  <a:cubicBezTo>
                    <a:pt x="3" y="4"/>
                    <a:pt x="6" y="2"/>
                    <a:pt x="8"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1" name="Freeform: Shape 50">
              <a:extLst>
                <a:ext uri="{FF2B5EF4-FFF2-40B4-BE49-F238E27FC236}">
                  <a16:creationId xmlns:a16="http://schemas.microsoft.com/office/drawing/2014/main" id="{B5393D81-F33B-D871-CEAA-B460E8333F04}"/>
                </a:ext>
              </a:extLst>
            </p:cNvPr>
            <p:cNvSpPr/>
            <p:nvPr/>
          </p:nvSpPr>
          <p:spPr>
            <a:xfrm>
              <a:off x="12591218" y="7867091"/>
              <a:ext cx="72256" cy="105892"/>
            </a:xfrm>
            <a:custGeom>
              <a:avLst/>
              <a:gdLst/>
              <a:ahLst/>
              <a:cxnLst>
                <a:cxn ang="3cd4">
                  <a:pos x="hc" y="t"/>
                </a:cxn>
                <a:cxn ang="cd2">
                  <a:pos x="l" y="vc"/>
                </a:cxn>
                <a:cxn ang="cd4">
                  <a:pos x="hc" y="b"/>
                </a:cxn>
                <a:cxn ang="0">
                  <a:pos x="r" y="vc"/>
                </a:cxn>
              </a:cxnLst>
              <a:rect l="l" t="t" r="r" b="b"/>
              <a:pathLst>
                <a:path w="59" h="86">
                  <a:moveTo>
                    <a:pt x="10" y="0"/>
                  </a:moveTo>
                  <a:cubicBezTo>
                    <a:pt x="8" y="35"/>
                    <a:pt x="37" y="64"/>
                    <a:pt x="59" y="80"/>
                  </a:cubicBezTo>
                  <a:lnTo>
                    <a:pt x="50" y="86"/>
                  </a:lnTo>
                  <a:cubicBezTo>
                    <a:pt x="28" y="68"/>
                    <a:pt x="1" y="40"/>
                    <a:pt x="0" y="5"/>
                  </a:cubicBezTo>
                  <a:cubicBezTo>
                    <a:pt x="4" y="3"/>
                    <a:pt x="7" y="2"/>
                    <a:pt x="10"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2" name="Freeform: Shape 51">
              <a:extLst>
                <a:ext uri="{FF2B5EF4-FFF2-40B4-BE49-F238E27FC236}">
                  <a16:creationId xmlns:a16="http://schemas.microsoft.com/office/drawing/2014/main" id="{DD305A16-D5CD-9AB4-D6D6-D82F26C97AFE}"/>
                </a:ext>
              </a:extLst>
            </p:cNvPr>
            <p:cNvSpPr/>
            <p:nvPr/>
          </p:nvSpPr>
          <p:spPr>
            <a:xfrm>
              <a:off x="12327114" y="7548169"/>
              <a:ext cx="109630" cy="52323"/>
            </a:xfrm>
            <a:custGeom>
              <a:avLst/>
              <a:gdLst/>
              <a:ahLst/>
              <a:cxnLst>
                <a:cxn ang="3cd4">
                  <a:pos x="hc" y="t"/>
                </a:cxn>
                <a:cxn ang="cd2">
                  <a:pos x="l" y="vc"/>
                </a:cxn>
                <a:cxn ang="cd4">
                  <a:pos x="hc" y="b"/>
                </a:cxn>
                <a:cxn ang="0">
                  <a:pos x="r" y="vc"/>
                </a:cxn>
              </a:cxnLst>
              <a:rect l="l" t="t" r="r" b="b"/>
              <a:pathLst>
                <a:path w="89" h="43">
                  <a:moveTo>
                    <a:pt x="89" y="34"/>
                  </a:moveTo>
                  <a:lnTo>
                    <a:pt x="84" y="43"/>
                  </a:lnTo>
                  <a:cubicBezTo>
                    <a:pt x="71" y="44"/>
                    <a:pt x="57" y="43"/>
                    <a:pt x="43" y="38"/>
                  </a:cubicBezTo>
                  <a:cubicBezTo>
                    <a:pt x="28" y="33"/>
                    <a:pt x="13" y="24"/>
                    <a:pt x="0" y="9"/>
                  </a:cubicBezTo>
                  <a:cubicBezTo>
                    <a:pt x="1" y="6"/>
                    <a:pt x="3" y="3"/>
                    <a:pt x="4" y="0"/>
                  </a:cubicBezTo>
                  <a:cubicBezTo>
                    <a:pt x="30" y="31"/>
                    <a:pt x="63" y="36"/>
                    <a:pt x="89" y="34"/>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3" name="Freeform: Shape 52">
              <a:extLst>
                <a:ext uri="{FF2B5EF4-FFF2-40B4-BE49-F238E27FC236}">
                  <a16:creationId xmlns:a16="http://schemas.microsoft.com/office/drawing/2014/main" id="{57414F5C-EF17-A0AC-1AE0-E874DC11D5ED}"/>
                </a:ext>
              </a:extLst>
            </p:cNvPr>
            <p:cNvSpPr/>
            <p:nvPr/>
          </p:nvSpPr>
          <p:spPr>
            <a:xfrm>
              <a:off x="12266070" y="7675239"/>
              <a:ext cx="113367" cy="49832"/>
            </a:xfrm>
            <a:custGeom>
              <a:avLst/>
              <a:gdLst/>
              <a:ahLst/>
              <a:cxnLst>
                <a:cxn ang="3cd4">
                  <a:pos x="hc" y="t"/>
                </a:cxn>
                <a:cxn ang="cd2">
                  <a:pos x="l" y="vc"/>
                </a:cxn>
                <a:cxn ang="cd4">
                  <a:pos x="hc" y="b"/>
                </a:cxn>
                <a:cxn ang="0">
                  <a:pos x="r" y="vc"/>
                </a:cxn>
              </a:cxnLst>
              <a:rect l="l" t="t" r="r" b="b"/>
              <a:pathLst>
                <a:path w="92" h="41">
                  <a:moveTo>
                    <a:pt x="92" y="31"/>
                  </a:moveTo>
                  <a:lnTo>
                    <a:pt x="88" y="41"/>
                  </a:lnTo>
                  <a:cubicBezTo>
                    <a:pt x="74" y="41"/>
                    <a:pt x="57" y="40"/>
                    <a:pt x="41" y="35"/>
                  </a:cubicBezTo>
                  <a:cubicBezTo>
                    <a:pt x="26" y="30"/>
                    <a:pt x="12" y="22"/>
                    <a:pt x="0" y="9"/>
                  </a:cubicBezTo>
                  <a:cubicBezTo>
                    <a:pt x="2" y="6"/>
                    <a:pt x="3" y="3"/>
                    <a:pt x="4" y="0"/>
                  </a:cubicBezTo>
                  <a:cubicBezTo>
                    <a:pt x="29" y="29"/>
                    <a:pt x="66" y="33"/>
                    <a:pt x="92" y="31"/>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4" name="Freeform: Shape 53">
              <a:extLst>
                <a:ext uri="{FF2B5EF4-FFF2-40B4-BE49-F238E27FC236}">
                  <a16:creationId xmlns:a16="http://schemas.microsoft.com/office/drawing/2014/main" id="{D343B459-A004-455E-FA36-4224DE0247D4}"/>
                </a:ext>
              </a:extLst>
            </p:cNvPr>
            <p:cNvSpPr/>
            <p:nvPr/>
          </p:nvSpPr>
          <p:spPr>
            <a:xfrm>
              <a:off x="11795161" y="7697660"/>
              <a:ext cx="134546" cy="112121"/>
            </a:xfrm>
            <a:custGeom>
              <a:avLst/>
              <a:gdLst/>
              <a:ahLst/>
              <a:cxnLst>
                <a:cxn ang="3cd4">
                  <a:pos x="hc" y="t"/>
                </a:cxn>
                <a:cxn ang="cd2">
                  <a:pos x="l" y="vc"/>
                </a:cxn>
                <a:cxn ang="cd4">
                  <a:pos x="hc" y="b"/>
                </a:cxn>
                <a:cxn ang="0">
                  <a:pos x="r" y="vc"/>
                </a:cxn>
              </a:cxnLst>
              <a:rect l="l" t="t" r="r" b="b"/>
              <a:pathLst>
                <a:path w="109" h="91">
                  <a:moveTo>
                    <a:pt x="108" y="0"/>
                  </a:moveTo>
                  <a:cubicBezTo>
                    <a:pt x="106" y="6"/>
                    <a:pt x="105" y="9"/>
                    <a:pt x="105" y="9"/>
                  </a:cubicBezTo>
                  <a:cubicBezTo>
                    <a:pt x="105" y="9"/>
                    <a:pt x="107" y="11"/>
                    <a:pt x="109" y="15"/>
                  </a:cubicBezTo>
                  <a:cubicBezTo>
                    <a:pt x="90" y="45"/>
                    <a:pt x="57" y="78"/>
                    <a:pt x="2" y="91"/>
                  </a:cubicBezTo>
                  <a:cubicBezTo>
                    <a:pt x="1" y="88"/>
                    <a:pt x="0" y="85"/>
                    <a:pt x="0" y="82"/>
                  </a:cubicBezTo>
                  <a:cubicBezTo>
                    <a:pt x="60" y="69"/>
                    <a:pt x="92" y="30"/>
                    <a:pt x="108"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5" name="Freeform: Shape 54">
              <a:extLst>
                <a:ext uri="{FF2B5EF4-FFF2-40B4-BE49-F238E27FC236}">
                  <a16:creationId xmlns:a16="http://schemas.microsoft.com/office/drawing/2014/main" id="{1C3D6F29-F963-5FB2-0349-A073F0138D76}"/>
                </a:ext>
              </a:extLst>
            </p:cNvPr>
            <p:cNvSpPr/>
            <p:nvPr/>
          </p:nvSpPr>
          <p:spPr>
            <a:xfrm>
              <a:off x="7904553" y="6607596"/>
              <a:ext cx="2131550" cy="2937573"/>
            </a:xfrm>
            <a:custGeom>
              <a:avLst/>
              <a:gdLst/>
              <a:ahLst/>
              <a:cxnLst>
                <a:cxn ang="3cd4">
                  <a:pos x="hc" y="t"/>
                </a:cxn>
                <a:cxn ang="cd2">
                  <a:pos x="l" y="vc"/>
                </a:cxn>
                <a:cxn ang="cd4">
                  <a:pos x="hc" y="b"/>
                </a:cxn>
                <a:cxn ang="0">
                  <a:pos x="r" y="vc"/>
                </a:cxn>
              </a:cxnLst>
              <a:rect l="l" t="t" r="r" b="b"/>
              <a:pathLst>
                <a:path w="1712" h="2359">
                  <a:moveTo>
                    <a:pt x="1652" y="2359"/>
                  </a:moveTo>
                  <a:lnTo>
                    <a:pt x="60" y="2359"/>
                  </a:lnTo>
                  <a:cubicBezTo>
                    <a:pt x="26" y="2359"/>
                    <a:pt x="0" y="2331"/>
                    <a:pt x="0" y="2298"/>
                  </a:cubicBezTo>
                  <a:lnTo>
                    <a:pt x="0" y="61"/>
                  </a:lnTo>
                  <a:cubicBezTo>
                    <a:pt x="0" y="28"/>
                    <a:pt x="26" y="0"/>
                    <a:pt x="60" y="0"/>
                  </a:cubicBezTo>
                  <a:lnTo>
                    <a:pt x="1652" y="0"/>
                  </a:lnTo>
                  <a:cubicBezTo>
                    <a:pt x="1685" y="0"/>
                    <a:pt x="1712" y="28"/>
                    <a:pt x="1712" y="61"/>
                  </a:cubicBezTo>
                  <a:lnTo>
                    <a:pt x="1712" y="2298"/>
                  </a:lnTo>
                  <a:cubicBezTo>
                    <a:pt x="1712" y="2331"/>
                    <a:pt x="1685" y="2359"/>
                    <a:pt x="1652" y="2359"/>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6" name="Freeform: Shape 55">
              <a:extLst>
                <a:ext uri="{FF2B5EF4-FFF2-40B4-BE49-F238E27FC236}">
                  <a16:creationId xmlns:a16="http://schemas.microsoft.com/office/drawing/2014/main" id="{55EA606A-5383-DC6A-5C12-BACEB45469DB}"/>
                </a:ext>
              </a:extLst>
            </p:cNvPr>
            <p:cNvSpPr/>
            <p:nvPr/>
          </p:nvSpPr>
          <p:spPr>
            <a:xfrm>
              <a:off x="8284520" y="6607596"/>
              <a:ext cx="735017" cy="1384074"/>
            </a:xfrm>
            <a:custGeom>
              <a:avLst/>
              <a:gdLst/>
              <a:ahLst/>
              <a:cxnLst>
                <a:cxn ang="3cd4">
                  <a:pos x="hc" y="t"/>
                </a:cxn>
                <a:cxn ang="cd2">
                  <a:pos x="l" y="vc"/>
                </a:cxn>
                <a:cxn ang="cd4">
                  <a:pos x="hc" y="b"/>
                </a:cxn>
                <a:cxn ang="0">
                  <a:pos x="r" y="vc"/>
                </a:cxn>
              </a:cxnLst>
              <a:rect l="l" t="t" r="r" b="b"/>
              <a:pathLst>
                <a:path w="591" h="1112">
                  <a:moveTo>
                    <a:pt x="0" y="0"/>
                  </a:moveTo>
                  <a:lnTo>
                    <a:pt x="0" y="808"/>
                  </a:lnTo>
                  <a:cubicBezTo>
                    <a:pt x="0" y="849"/>
                    <a:pt x="33" y="883"/>
                    <a:pt x="75" y="883"/>
                  </a:cubicBezTo>
                  <a:lnTo>
                    <a:pt x="515" y="883"/>
                  </a:lnTo>
                  <a:cubicBezTo>
                    <a:pt x="541" y="883"/>
                    <a:pt x="562" y="904"/>
                    <a:pt x="562" y="930"/>
                  </a:cubicBezTo>
                  <a:lnTo>
                    <a:pt x="562" y="1097"/>
                  </a:lnTo>
                  <a:cubicBezTo>
                    <a:pt x="562" y="1105"/>
                    <a:pt x="568" y="1112"/>
                    <a:pt x="576" y="1112"/>
                  </a:cubicBezTo>
                  <a:cubicBezTo>
                    <a:pt x="584" y="1112"/>
                    <a:pt x="591" y="1105"/>
                    <a:pt x="591" y="1097"/>
                  </a:cubicBezTo>
                  <a:lnTo>
                    <a:pt x="591" y="930"/>
                  </a:lnTo>
                  <a:cubicBezTo>
                    <a:pt x="591" y="888"/>
                    <a:pt x="556" y="854"/>
                    <a:pt x="515" y="854"/>
                  </a:cubicBezTo>
                  <a:lnTo>
                    <a:pt x="75" y="854"/>
                  </a:lnTo>
                  <a:cubicBezTo>
                    <a:pt x="49" y="854"/>
                    <a:pt x="28" y="833"/>
                    <a:pt x="28" y="808"/>
                  </a:cubicBezTo>
                  <a:lnTo>
                    <a:pt x="28" y="0"/>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7" name="Freeform: Shape 56">
              <a:extLst>
                <a:ext uri="{FF2B5EF4-FFF2-40B4-BE49-F238E27FC236}">
                  <a16:creationId xmlns:a16="http://schemas.microsoft.com/office/drawing/2014/main" id="{37E66B1E-81EC-FBD9-F2AA-AA7933B2D623}"/>
                </a:ext>
              </a:extLst>
            </p:cNvPr>
            <p:cNvSpPr/>
            <p:nvPr/>
          </p:nvSpPr>
          <p:spPr>
            <a:xfrm>
              <a:off x="8954756" y="9200088"/>
              <a:ext cx="34882" cy="343838"/>
            </a:xfrm>
            <a:custGeom>
              <a:avLst/>
              <a:gdLst/>
              <a:ahLst/>
              <a:cxnLst>
                <a:cxn ang="3cd4">
                  <a:pos x="hc" y="t"/>
                </a:cxn>
                <a:cxn ang="cd2">
                  <a:pos x="l" y="vc"/>
                </a:cxn>
                <a:cxn ang="cd4">
                  <a:pos x="hc" y="b"/>
                </a:cxn>
                <a:cxn ang="0">
                  <a:pos x="r" y="vc"/>
                </a:cxn>
              </a:cxnLst>
              <a:rect l="l" t="t" r="r" b="b"/>
              <a:pathLst>
                <a:path w="29" h="277">
                  <a:moveTo>
                    <a:pt x="14" y="0"/>
                  </a:moveTo>
                  <a:cubicBezTo>
                    <a:pt x="6" y="0"/>
                    <a:pt x="0" y="6"/>
                    <a:pt x="0" y="14"/>
                  </a:cubicBezTo>
                  <a:lnTo>
                    <a:pt x="0" y="277"/>
                  </a:lnTo>
                  <a:lnTo>
                    <a:pt x="29" y="277"/>
                  </a:lnTo>
                  <a:lnTo>
                    <a:pt x="29" y="14"/>
                  </a:lnTo>
                  <a:cubicBezTo>
                    <a:pt x="29" y="6"/>
                    <a:pt x="22" y="0"/>
                    <a:pt x="14"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8" name="Freeform: Shape 57">
              <a:extLst>
                <a:ext uri="{FF2B5EF4-FFF2-40B4-BE49-F238E27FC236}">
                  <a16:creationId xmlns:a16="http://schemas.microsoft.com/office/drawing/2014/main" id="{4D247733-5DE3-64D0-D0CA-69CDB8AFC2ED}"/>
                </a:ext>
              </a:extLst>
            </p:cNvPr>
            <p:cNvSpPr/>
            <p:nvPr/>
          </p:nvSpPr>
          <p:spPr>
            <a:xfrm>
              <a:off x="9479234" y="6831838"/>
              <a:ext cx="477138" cy="601717"/>
            </a:xfrm>
            <a:custGeom>
              <a:avLst/>
              <a:gdLst/>
              <a:ahLst/>
              <a:cxnLst>
                <a:cxn ang="3cd4">
                  <a:pos x="hc" y="t"/>
                </a:cxn>
                <a:cxn ang="cd2">
                  <a:pos x="l" y="vc"/>
                </a:cxn>
                <a:cxn ang="cd4">
                  <a:pos x="hc" y="b"/>
                </a:cxn>
                <a:cxn ang="0">
                  <a:pos x="r" y="vc"/>
                </a:cxn>
              </a:cxnLst>
              <a:rect l="l" t="t" r="r" b="b"/>
              <a:pathLst>
                <a:path w="384" h="484">
                  <a:moveTo>
                    <a:pt x="357" y="484"/>
                  </a:moveTo>
                  <a:lnTo>
                    <a:pt x="26" y="484"/>
                  </a:lnTo>
                  <a:cubicBezTo>
                    <a:pt x="12" y="484"/>
                    <a:pt x="0" y="472"/>
                    <a:pt x="0" y="457"/>
                  </a:cubicBezTo>
                  <a:lnTo>
                    <a:pt x="0" y="27"/>
                  </a:lnTo>
                  <a:cubicBezTo>
                    <a:pt x="0" y="12"/>
                    <a:pt x="12" y="0"/>
                    <a:pt x="26" y="0"/>
                  </a:cubicBezTo>
                  <a:lnTo>
                    <a:pt x="357" y="0"/>
                  </a:lnTo>
                  <a:cubicBezTo>
                    <a:pt x="371" y="0"/>
                    <a:pt x="384" y="12"/>
                    <a:pt x="384" y="27"/>
                  </a:cubicBezTo>
                  <a:lnTo>
                    <a:pt x="384" y="457"/>
                  </a:lnTo>
                  <a:cubicBezTo>
                    <a:pt x="384" y="472"/>
                    <a:pt x="371" y="484"/>
                    <a:pt x="357" y="484"/>
                  </a:cubicBezTo>
                  <a:close/>
                </a:path>
              </a:pathLst>
            </a:custGeom>
            <a:solidFill>
              <a:srgbClr val="EBF7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59" name="Freeform: Shape 58">
              <a:extLst>
                <a:ext uri="{FF2B5EF4-FFF2-40B4-BE49-F238E27FC236}">
                  <a16:creationId xmlns:a16="http://schemas.microsoft.com/office/drawing/2014/main" id="{D88502A2-D54F-DA7F-4579-CF14B2C79349}"/>
                </a:ext>
              </a:extLst>
            </p:cNvPr>
            <p:cNvSpPr/>
            <p:nvPr/>
          </p:nvSpPr>
          <p:spPr>
            <a:xfrm>
              <a:off x="9514113" y="6869212"/>
              <a:ext cx="407374" cy="524478"/>
            </a:xfrm>
            <a:custGeom>
              <a:avLst/>
              <a:gdLst/>
              <a:ahLst/>
              <a:cxnLst>
                <a:cxn ang="3cd4">
                  <a:pos x="hc" y="t"/>
                </a:cxn>
                <a:cxn ang="cd2">
                  <a:pos x="l" y="vc"/>
                </a:cxn>
                <a:cxn ang="cd4">
                  <a:pos x="hc" y="b"/>
                </a:cxn>
                <a:cxn ang="0">
                  <a:pos x="r" y="vc"/>
                </a:cxn>
              </a:cxnLst>
              <a:rect l="l" t="t" r="r" b="b"/>
              <a:pathLst>
                <a:path w="328" h="422">
                  <a:moveTo>
                    <a:pt x="298" y="413"/>
                  </a:moveTo>
                  <a:lnTo>
                    <a:pt x="254" y="413"/>
                  </a:lnTo>
                  <a:lnTo>
                    <a:pt x="254" y="308"/>
                  </a:lnTo>
                  <a:lnTo>
                    <a:pt x="318" y="308"/>
                  </a:lnTo>
                  <a:lnTo>
                    <a:pt x="318" y="393"/>
                  </a:lnTo>
                  <a:cubicBezTo>
                    <a:pt x="318" y="404"/>
                    <a:pt x="309" y="413"/>
                    <a:pt x="298" y="413"/>
                  </a:cubicBezTo>
                  <a:close/>
                  <a:moveTo>
                    <a:pt x="9" y="393"/>
                  </a:moveTo>
                  <a:lnTo>
                    <a:pt x="9" y="308"/>
                  </a:lnTo>
                  <a:lnTo>
                    <a:pt x="76" y="308"/>
                  </a:lnTo>
                  <a:lnTo>
                    <a:pt x="76" y="413"/>
                  </a:lnTo>
                  <a:lnTo>
                    <a:pt x="30" y="413"/>
                  </a:lnTo>
                  <a:cubicBezTo>
                    <a:pt x="19" y="413"/>
                    <a:pt x="9" y="404"/>
                    <a:pt x="9" y="393"/>
                  </a:cubicBezTo>
                  <a:close/>
                  <a:moveTo>
                    <a:pt x="30" y="9"/>
                  </a:moveTo>
                  <a:lnTo>
                    <a:pt x="76" y="9"/>
                  </a:lnTo>
                  <a:lnTo>
                    <a:pt x="76" y="115"/>
                  </a:lnTo>
                  <a:lnTo>
                    <a:pt x="9" y="115"/>
                  </a:lnTo>
                  <a:lnTo>
                    <a:pt x="9" y="29"/>
                  </a:lnTo>
                  <a:cubicBezTo>
                    <a:pt x="9" y="18"/>
                    <a:pt x="19" y="9"/>
                    <a:pt x="30" y="9"/>
                  </a:cubicBezTo>
                  <a:close/>
                  <a:moveTo>
                    <a:pt x="254" y="124"/>
                  </a:moveTo>
                  <a:lnTo>
                    <a:pt x="318" y="124"/>
                  </a:lnTo>
                  <a:lnTo>
                    <a:pt x="318" y="206"/>
                  </a:lnTo>
                  <a:lnTo>
                    <a:pt x="254" y="206"/>
                  </a:lnTo>
                  <a:close/>
                  <a:moveTo>
                    <a:pt x="254" y="216"/>
                  </a:moveTo>
                  <a:lnTo>
                    <a:pt x="318" y="216"/>
                  </a:lnTo>
                  <a:lnTo>
                    <a:pt x="318" y="298"/>
                  </a:lnTo>
                  <a:lnTo>
                    <a:pt x="254" y="298"/>
                  </a:lnTo>
                  <a:close/>
                  <a:moveTo>
                    <a:pt x="168" y="216"/>
                  </a:moveTo>
                  <a:lnTo>
                    <a:pt x="245" y="216"/>
                  </a:lnTo>
                  <a:lnTo>
                    <a:pt x="245" y="298"/>
                  </a:lnTo>
                  <a:lnTo>
                    <a:pt x="168" y="298"/>
                  </a:lnTo>
                  <a:close/>
                  <a:moveTo>
                    <a:pt x="168" y="308"/>
                  </a:moveTo>
                  <a:lnTo>
                    <a:pt x="245" y="308"/>
                  </a:lnTo>
                  <a:lnTo>
                    <a:pt x="245" y="413"/>
                  </a:lnTo>
                  <a:lnTo>
                    <a:pt x="168" y="413"/>
                  </a:lnTo>
                  <a:close/>
                  <a:moveTo>
                    <a:pt x="159" y="413"/>
                  </a:moveTo>
                  <a:lnTo>
                    <a:pt x="85" y="413"/>
                  </a:lnTo>
                  <a:lnTo>
                    <a:pt x="85" y="308"/>
                  </a:lnTo>
                  <a:lnTo>
                    <a:pt x="159" y="308"/>
                  </a:lnTo>
                  <a:close/>
                  <a:moveTo>
                    <a:pt x="85" y="216"/>
                  </a:moveTo>
                  <a:lnTo>
                    <a:pt x="159" y="216"/>
                  </a:lnTo>
                  <a:lnTo>
                    <a:pt x="159" y="298"/>
                  </a:lnTo>
                  <a:lnTo>
                    <a:pt x="85" y="298"/>
                  </a:lnTo>
                  <a:close/>
                  <a:moveTo>
                    <a:pt x="76" y="298"/>
                  </a:moveTo>
                  <a:lnTo>
                    <a:pt x="9" y="298"/>
                  </a:lnTo>
                  <a:lnTo>
                    <a:pt x="9" y="216"/>
                  </a:lnTo>
                  <a:lnTo>
                    <a:pt x="76" y="216"/>
                  </a:lnTo>
                  <a:close/>
                  <a:moveTo>
                    <a:pt x="76" y="206"/>
                  </a:moveTo>
                  <a:lnTo>
                    <a:pt x="9" y="206"/>
                  </a:lnTo>
                  <a:lnTo>
                    <a:pt x="9" y="124"/>
                  </a:lnTo>
                  <a:lnTo>
                    <a:pt x="76" y="124"/>
                  </a:lnTo>
                  <a:close/>
                  <a:moveTo>
                    <a:pt x="159" y="206"/>
                  </a:moveTo>
                  <a:lnTo>
                    <a:pt x="85" y="206"/>
                  </a:lnTo>
                  <a:lnTo>
                    <a:pt x="85" y="124"/>
                  </a:lnTo>
                  <a:lnTo>
                    <a:pt x="159" y="124"/>
                  </a:lnTo>
                  <a:close/>
                  <a:moveTo>
                    <a:pt x="159" y="115"/>
                  </a:moveTo>
                  <a:lnTo>
                    <a:pt x="85" y="115"/>
                  </a:lnTo>
                  <a:lnTo>
                    <a:pt x="85" y="9"/>
                  </a:lnTo>
                  <a:lnTo>
                    <a:pt x="159" y="9"/>
                  </a:lnTo>
                  <a:close/>
                  <a:moveTo>
                    <a:pt x="245" y="206"/>
                  </a:moveTo>
                  <a:lnTo>
                    <a:pt x="168" y="206"/>
                  </a:lnTo>
                  <a:lnTo>
                    <a:pt x="168" y="124"/>
                  </a:lnTo>
                  <a:lnTo>
                    <a:pt x="245" y="124"/>
                  </a:lnTo>
                  <a:close/>
                  <a:moveTo>
                    <a:pt x="168" y="9"/>
                  </a:moveTo>
                  <a:lnTo>
                    <a:pt x="245" y="9"/>
                  </a:lnTo>
                  <a:lnTo>
                    <a:pt x="245" y="115"/>
                  </a:lnTo>
                  <a:lnTo>
                    <a:pt x="168" y="115"/>
                  </a:lnTo>
                  <a:close/>
                  <a:moveTo>
                    <a:pt x="318" y="29"/>
                  </a:moveTo>
                  <a:lnTo>
                    <a:pt x="318" y="115"/>
                  </a:lnTo>
                  <a:lnTo>
                    <a:pt x="254" y="115"/>
                  </a:lnTo>
                  <a:lnTo>
                    <a:pt x="254" y="9"/>
                  </a:lnTo>
                  <a:lnTo>
                    <a:pt x="298" y="9"/>
                  </a:lnTo>
                  <a:cubicBezTo>
                    <a:pt x="309" y="9"/>
                    <a:pt x="318" y="18"/>
                    <a:pt x="318" y="29"/>
                  </a:cubicBezTo>
                  <a:close/>
                  <a:moveTo>
                    <a:pt x="298" y="0"/>
                  </a:moveTo>
                  <a:lnTo>
                    <a:pt x="30" y="0"/>
                  </a:lnTo>
                  <a:cubicBezTo>
                    <a:pt x="13" y="0"/>
                    <a:pt x="0" y="13"/>
                    <a:pt x="0" y="29"/>
                  </a:cubicBezTo>
                  <a:lnTo>
                    <a:pt x="0" y="393"/>
                  </a:lnTo>
                  <a:cubicBezTo>
                    <a:pt x="0" y="409"/>
                    <a:pt x="13" y="422"/>
                    <a:pt x="30" y="422"/>
                  </a:cubicBezTo>
                  <a:lnTo>
                    <a:pt x="298" y="422"/>
                  </a:lnTo>
                  <a:cubicBezTo>
                    <a:pt x="314" y="422"/>
                    <a:pt x="328" y="409"/>
                    <a:pt x="328" y="393"/>
                  </a:cubicBezTo>
                  <a:lnTo>
                    <a:pt x="328" y="29"/>
                  </a:lnTo>
                  <a:cubicBezTo>
                    <a:pt x="328" y="13"/>
                    <a:pt x="314" y="0"/>
                    <a:pt x="298" y="0"/>
                  </a:cubicBezTo>
                  <a:close/>
                </a:path>
              </a:pathLst>
            </a:custGeom>
            <a:solidFill>
              <a:srgbClr val="B6D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0" name="Freeform: Shape 59">
              <a:extLst>
                <a:ext uri="{FF2B5EF4-FFF2-40B4-BE49-F238E27FC236}">
                  <a16:creationId xmlns:a16="http://schemas.microsoft.com/office/drawing/2014/main" id="{B54F27AF-CFAA-F18D-5E2F-7EA34510FC49}"/>
                </a:ext>
              </a:extLst>
            </p:cNvPr>
            <p:cNvSpPr/>
            <p:nvPr/>
          </p:nvSpPr>
          <p:spPr>
            <a:xfrm>
              <a:off x="8159941" y="6947697"/>
              <a:ext cx="1198452" cy="174411"/>
            </a:xfrm>
            <a:custGeom>
              <a:avLst/>
              <a:gdLst/>
              <a:ahLst/>
              <a:cxnLst>
                <a:cxn ang="3cd4">
                  <a:pos x="hc" y="t"/>
                </a:cxn>
                <a:cxn ang="cd2">
                  <a:pos x="l" y="vc"/>
                </a:cxn>
                <a:cxn ang="cd4">
                  <a:pos x="hc" y="b"/>
                </a:cxn>
                <a:cxn ang="0">
                  <a:pos x="r" y="vc"/>
                </a:cxn>
              </a:cxnLst>
              <a:rect l="l" t="t" r="r" b="b"/>
              <a:pathLst>
                <a:path w="963" h="141">
                  <a:moveTo>
                    <a:pt x="893" y="141"/>
                  </a:moveTo>
                  <a:lnTo>
                    <a:pt x="70" y="141"/>
                  </a:lnTo>
                  <a:cubicBezTo>
                    <a:pt x="32" y="141"/>
                    <a:pt x="0" y="109"/>
                    <a:pt x="0" y="70"/>
                  </a:cubicBezTo>
                  <a:cubicBezTo>
                    <a:pt x="0" y="31"/>
                    <a:pt x="32" y="0"/>
                    <a:pt x="70" y="0"/>
                  </a:cubicBezTo>
                  <a:lnTo>
                    <a:pt x="893" y="0"/>
                  </a:lnTo>
                  <a:cubicBezTo>
                    <a:pt x="931" y="0"/>
                    <a:pt x="963" y="31"/>
                    <a:pt x="963" y="70"/>
                  </a:cubicBezTo>
                  <a:cubicBezTo>
                    <a:pt x="963" y="109"/>
                    <a:pt x="931" y="141"/>
                    <a:pt x="893" y="141"/>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1" name="Freeform: Shape 60">
              <a:extLst>
                <a:ext uri="{FF2B5EF4-FFF2-40B4-BE49-F238E27FC236}">
                  <a16:creationId xmlns:a16="http://schemas.microsoft.com/office/drawing/2014/main" id="{40BE8039-E89C-A9C7-9C31-73C59D7071E9}"/>
                </a:ext>
              </a:extLst>
            </p:cNvPr>
            <p:cNvSpPr/>
            <p:nvPr/>
          </p:nvSpPr>
          <p:spPr>
            <a:xfrm>
              <a:off x="8305695" y="6948943"/>
              <a:ext cx="171919" cy="171919"/>
            </a:xfrm>
            <a:custGeom>
              <a:avLst/>
              <a:gdLst/>
              <a:ahLst/>
              <a:cxnLst>
                <a:cxn ang="3cd4">
                  <a:pos x="hc" y="t"/>
                </a:cxn>
                <a:cxn ang="cd2">
                  <a:pos x="l" y="vc"/>
                </a:cxn>
                <a:cxn ang="cd4">
                  <a:pos x="hc" y="b"/>
                </a:cxn>
                <a:cxn ang="0">
                  <a:pos x="r" y="vc"/>
                </a:cxn>
              </a:cxnLst>
              <a:rect l="l" t="t" r="r" b="b"/>
              <a:pathLst>
                <a:path w="139" h="139">
                  <a:moveTo>
                    <a:pt x="139" y="69"/>
                  </a:moveTo>
                  <a:cubicBezTo>
                    <a:pt x="139" y="31"/>
                    <a:pt x="107" y="0"/>
                    <a:pt x="69" y="0"/>
                  </a:cubicBezTo>
                  <a:cubicBezTo>
                    <a:pt x="31" y="0"/>
                    <a:pt x="0" y="31"/>
                    <a:pt x="0" y="69"/>
                  </a:cubicBezTo>
                  <a:cubicBezTo>
                    <a:pt x="0" y="108"/>
                    <a:pt x="31" y="139"/>
                    <a:pt x="69" y="139"/>
                  </a:cubicBezTo>
                  <a:cubicBezTo>
                    <a:pt x="107" y="139"/>
                    <a:pt x="139" y="108"/>
                    <a:pt x="139" y="69"/>
                  </a:cubicBezTo>
                  <a:close/>
                </a:path>
              </a:pathLst>
            </a:custGeom>
            <a:solidFill>
              <a:srgbClr val="20ECD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2" name="Freeform: Shape 61">
              <a:extLst>
                <a:ext uri="{FF2B5EF4-FFF2-40B4-BE49-F238E27FC236}">
                  <a16:creationId xmlns:a16="http://schemas.microsoft.com/office/drawing/2014/main" id="{E2C1E7C4-7D69-2598-87D5-F4AA46958F46}"/>
                </a:ext>
              </a:extLst>
            </p:cNvPr>
            <p:cNvSpPr/>
            <p:nvPr/>
          </p:nvSpPr>
          <p:spPr>
            <a:xfrm>
              <a:off x="8353038" y="7066044"/>
              <a:ext cx="27407" cy="27407"/>
            </a:xfrm>
            <a:custGeom>
              <a:avLst/>
              <a:gdLst/>
              <a:ahLst/>
              <a:cxnLst>
                <a:cxn ang="3cd4">
                  <a:pos x="hc" y="t"/>
                </a:cxn>
                <a:cxn ang="cd2">
                  <a:pos x="l" y="vc"/>
                </a:cxn>
                <a:cxn ang="cd4">
                  <a:pos x="hc" y="b"/>
                </a:cxn>
                <a:cxn ang="0">
                  <a:pos x="r" y="vc"/>
                </a:cxn>
              </a:cxnLst>
              <a:rect l="l" t="t" r="r" b="b"/>
              <a:pathLst>
                <a:path w="23" h="23">
                  <a:moveTo>
                    <a:pt x="23" y="12"/>
                  </a:moveTo>
                  <a:cubicBezTo>
                    <a:pt x="23" y="5"/>
                    <a:pt x="17" y="0"/>
                    <a:pt x="11" y="0"/>
                  </a:cubicBezTo>
                  <a:cubicBezTo>
                    <a:pt x="5" y="0"/>
                    <a:pt x="0" y="5"/>
                    <a:pt x="0" y="12"/>
                  </a:cubicBezTo>
                  <a:cubicBezTo>
                    <a:pt x="0" y="18"/>
                    <a:pt x="5" y="23"/>
                    <a:pt x="11" y="23"/>
                  </a:cubicBezTo>
                  <a:cubicBezTo>
                    <a:pt x="17" y="23"/>
                    <a:pt x="23" y="18"/>
                    <a:pt x="23" y="12"/>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3" name="Freeform: Shape 62">
              <a:extLst>
                <a:ext uri="{FF2B5EF4-FFF2-40B4-BE49-F238E27FC236}">
                  <a16:creationId xmlns:a16="http://schemas.microsoft.com/office/drawing/2014/main" id="{B1CA6E38-AC30-95D2-6209-A5984451FB28}"/>
                </a:ext>
              </a:extLst>
            </p:cNvPr>
            <p:cNvSpPr/>
            <p:nvPr/>
          </p:nvSpPr>
          <p:spPr>
            <a:xfrm>
              <a:off x="8159941" y="7220525"/>
              <a:ext cx="1198452" cy="173165"/>
            </a:xfrm>
            <a:custGeom>
              <a:avLst/>
              <a:gdLst/>
              <a:ahLst/>
              <a:cxnLst>
                <a:cxn ang="3cd4">
                  <a:pos x="hc" y="t"/>
                </a:cxn>
                <a:cxn ang="cd2">
                  <a:pos x="l" y="vc"/>
                </a:cxn>
                <a:cxn ang="cd4">
                  <a:pos x="hc" y="b"/>
                </a:cxn>
                <a:cxn ang="0">
                  <a:pos x="r" y="vc"/>
                </a:cxn>
              </a:cxnLst>
              <a:rect l="l" t="t" r="r" b="b"/>
              <a:pathLst>
                <a:path w="963" h="140">
                  <a:moveTo>
                    <a:pt x="893" y="140"/>
                  </a:moveTo>
                  <a:lnTo>
                    <a:pt x="70" y="140"/>
                  </a:lnTo>
                  <a:cubicBezTo>
                    <a:pt x="32" y="140"/>
                    <a:pt x="0" y="109"/>
                    <a:pt x="0" y="70"/>
                  </a:cubicBezTo>
                  <a:cubicBezTo>
                    <a:pt x="0" y="31"/>
                    <a:pt x="32" y="0"/>
                    <a:pt x="70" y="0"/>
                  </a:cubicBezTo>
                  <a:lnTo>
                    <a:pt x="893" y="0"/>
                  </a:lnTo>
                  <a:cubicBezTo>
                    <a:pt x="931" y="0"/>
                    <a:pt x="963" y="31"/>
                    <a:pt x="963" y="70"/>
                  </a:cubicBezTo>
                  <a:cubicBezTo>
                    <a:pt x="963" y="109"/>
                    <a:pt x="931" y="140"/>
                    <a:pt x="893" y="14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4" name="Freeform: Shape 63">
              <a:extLst>
                <a:ext uri="{FF2B5EF4-FFF2-40B4-BE49-F238E27FC236}">
                  <a16:creationId xmlns:a16="http://schemas.microsoft.com/office/drawing/2014/main" id="{AC575E45-DF5F-0177-17A4-EC130485F91E}"/>
                </a:ext>
              </a:extLst>
            </p:cNvPr>
            <p:cNvSpPr/>
            <p:nvPr/>
          </p:nvSpPr>
          <p:spPr>
            <a:xfrm>
              <a:off x="8558594" y="7221771"/>
              <a:ext cx="170673" cy="170673"/>
            </a:xfrm>
            <a:custGeom>
              <a:avLst/>
              <a:gdLst/>
              <a:ahLst/>
              <a:cxnLst>
                <a:cxn ang="3cd4">
                  <a:pos x="hc" y="t"/>
                </a:cxn>
                <a:cxn ang="cd2">
                  <a:pos x="l" y="vc"/>
                </a:cxn>
                <a:cxn ang="cd4">
                  <a:pos x="hc" y="b"/>
                </a:cxn>
                <a:cxn ang="0">
                  <a:pos x="r" y="vc"/>
                </a:cxn>
              </a:cxnLst>
              <a:rect l="l" t="t" r="r" b="b"/>
              <a:pathLst>
                <a:path w="138" h="138">
                  <a:moveTo>
                    <a:pt x="0" y="69"/>
                  </a:moveTo>
                  <a:cubicBezTo>
                    <a:pt x="0" y="107"/>
                    <a:pt x="30" y="138"/>
                    <a:pt x="69" y="138"/>
                  </a:cubicBezTo>
                  <a:cubicBezTo>
                    <a:pt x="107" y="138"/>
                    <a:pt x="138" y="107"/>
                    <a:pt x="138" y="69"/>
                  </a:cubicBezTo>
                  <a:cubicBezTo>
                    <a:pt x="138" y="30"/>
                    <a:pt x="107" y="0"/>
                    <a:pt x="69" y="0"/>
                  </a:cubicBezTo>
                  <a:cubicBezTo>
                    <a:pt x="30" y="0"/>
                    <a:pt x="0" y="30"/>
                    <a:pt x="0" y="69"/>
                  </a:cubicBezTo>
                  <a:close/>
                </a:path>
              </a:pathLst>
            </a:custGeom>
            <a:solidFill>
              <a:srgbClr val="20ECD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5" name="Freeform: Shape 64">
              <a:extLst>
                <a:ext uri="{FF2B5EF4-FFF2-40B4-BE49-F238E27FC236}">
                  <a16:creationId xmlns:a16="http://schemas.microsoft.com/office/drawing/2014/main" id="{60C73A91-2A33-E6B3-308C-8467AF59DCC8}"/>
                </a:ext>
              </a:extLst>
            </p:cNvPr>
            <p:cNvSpPr/>
            <p:nvPr/>
          </p:nvSpPr>
          <p:spPr>
            <a:xfrm>
              <a:off x="8655766" y="7249179"/>
              <a:ext cx="26162" cy="26162"/>
            </a:xfrm>
            <a:custGeom>
              <a:avLst/>
              <a:gdLst/>
              <a:ahLst/>
              <a:cxnLst>
                <a:cxn ang="3cd4">
                  <a:pos x="hc" y="t"/>
                </a:cxn>
                <a:cxn ang="cd2">
                  <a:pos x="l" y="vc"/>
                </a:cxn>
                <a:cxn ang="cd4">
                  <a:pos x="hc" y="b"/>
                </a:cxn>
                <a:cxn ang="0">
                  <a:pos x="r" y="vc"/>
                </a:cxn>
              </a:cxnLst>
              <a:rect l="l" t="t" r="r" b="b"/>
              <a:pathLst>
                <a:path w="22" h="22">
                  <a:moveTo>
                    <a:pt x="0" y="11"/>
                  </a:moveTo>
                  <a:cubicBezTo>
                    <a:pt x="0" y="17"/>
                    <a:pt x="4" y="22"/>
                    <a:pt x="10" y="22"/>
                  </a:cubicBezTo>
                  <a:cubicBezTo>
                    <a:pt x="17" y="22"/>
                    <a:pt x="22" y="17"/>
                    <a:pt x="22" y="11"/>
                  </a:cubicBezTo>
                  <a:cubicBezTo>
                    <a:pt x="22" y="5"/>
                    <a:pt x="17" y="0"/>
                    <a:pt x="10" y="0"/>
                  </a:cubicBezTo>
                  <a:cubicBezTo>
                    <a:pt x="4" y="0"/>
                    <a:pt x="0" y="5"/>
                    <a:pt x="0" y="11"/>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6" name="Freeform: Shape 65">
              <a:extLst>
                <a:ext uri="{FF2B5EF4-FFF2-40B4-BE49-F238E27FC236}">
                  <a16:creationId xmlns:a16="http://schemas.microsoft.com/office/drawing/2014/main" id="{DBF286E7-28A4-A259-904E-55990FFBE645}"/>
                </a:ext>
              </a:extLst>
            </p:cNvPr>
            <p:cNvSpPr/>
            <p:nvPr/>
          </p:nvSpPr>
          <p:spPr>
            <a:xfrm>
              <a:off x="8177382" y="7934364"/>
              <a:ext cx="1588381" cy="1339226"/>
            </a:xfrm>
            <a:custGeom>
              <a:avLst/>
              <a:gdLst/>
              <a:ahLst/>
              <a:cxnLst>
                <a:cxn ang="3cd4">
                  <a:pos x="hc" y="t"/>
                </a:cxn>
                <a:cxn ang="cd2">
                  <a:pos x="l" y="vc"/>
                </a:cxn>
                <a:cxn ang="cd4">
                  <a:pos x="hc" y="b"/>
                </a:cxn>
                <a:cxn ang="0">
                  <a:pos x="r" y="vc"/>
                </a:cxn>
              </a:cxnLst>
              <a:rect l="l" t="t" r="r" b="b"/>
              <a:pathLst>
                <a:path w="1276" h="1076">
                  <a:moveTo>
                    <a:pt x="1245" y="1076"/>
                  </a:moveTo>
                  <a:lnTo>
                    <a:pt x="30" y="1076"/>
                  </a:lnTo>
                  <a:cubicBezTo>
                    <a:pt x="13" y="1076"/>
                    <a:pt x="0" y="1063"/>
                    <a:pt x="0" y="1045"/>
                  </a:cubicBezTo>
                  <a:lnTo>
                    <a:pt x="0" y="31"/>
                  </a:lnTo>
                  <a:cubicBezTo>
                    <a:pt x="0" y="14"/>
                    <a:pt x="13" y="0"/>
                    <a:pt x="30" y="0"/>
                  </a:cubicBezTo>
                  <a:lnTo>
                    <a:pt x="1245" y="0"/>
                  </a:lnTo>
                  <a:cubicBezTo>
                    <a:pt x="1262" y="0"/>
                    <a:pt x="1276" y="14"/>
                    <a:pt x="1276" y="31"/>
                  </a:cubicBezTo>
                  <a:lnTo>
                    <a:pt x="1276" y="1045"/>
                  </a:lnTo>
                  <a:cubicBezTo>
                    <a:pt x="1276" y="1063"/>
                    <a:pt x="1262" y="1076"/>
                    <a:pt x="1245" y="1076"/>
                  </a:cubicBezTo>
                  <a:close/>
                </a:path>
              </a:pathLst>
            </a:custGeom>
            <a:solidFill>
              <a:srgbClr val="EBF7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7" name="Freeform: Shape 66">
              <a:extLst>
                <a:ext uri="{FF2B5EF4-FFF2-40B4-BE49-F238E27FC236}">
                  <a16:creationId xmlns:a16="http://schemas.microsoft.com/office/drawing/2014/main" id="{FD1D214B-A22E-4857-468A-3AA6F91E8DBF}"/>
                </a:ext>
              </a:extLst>
            </p:cNvPr>
            <p:cNvSpPr/>
            <p:nvPr/>
          </p:nvSpPr>
          <p:spPr>
            <a:xfrm>
              <a:off x="8237180" y="8047731"/>
              <a:ext cx="1468789" cy="1112492"/>
            </a:xfrm>
            <a:custGeom>
              <a:avLst/>
              <a:gdLst/>
              <a:ahLst/>
              <a:cxnLst>
                <a:cxn ang="3cd4">
                  <a:pos x="hc" y="t"/>
                </a:cxn>
                <a:cxn ang="cd2">
                  <a:pos x="l" y="vc"/>
                </a:cxn>
                <a:cxn ang="cd4">
                  <a:pos x="hc" y="b"/>
                </a:cxn>
                <a:cxn ang="0">
                  <a:pos x="r" y="vc"/>
                </a:cxn>
              </a:cxnLst>
              <a:rect l="l" t="t" r="r" b="b"/>
              <a:pathLst>
                <a:path w="1180" h="894">
                  <a:moveTo>
                    <a:pt x="1137" y="885"/>
                  </a:moveTo>
                  <a:lnTo>
                    <a:pt x="1083" y="885"/>
                  </a:lnTo>
                  <a:lnTo>
                    <a:pt x="1083" y="811"/>
                  </a:lnTo>
                  <a:lnTo>
                    <a:pt x="1171" y="811"/>
                  </a:lnTo>
                  <a:lnTo>
                    <a:pt x="1171" y="852"/>
                  </a:lnTo>
                  <a:cubicBezTo>
                    <a:pt x="1171" y="870"/>
                    <a:pt x="1156" y="885"/>
                    <a:pt x="1137" y="885"/>
                  </a:cubicBezTo>
                  <a:close/>
                  <a:moveTo>
                    <a:pt x="10" y="852"/>
                  </a:moveTo>
                  <a:lnTo>
                    <a:pt x="10" y="811"/>
                  </a:lnTo>
                  <a:lnTo>
                    <a:pt x="97" y="811"/>
                  </a:lnTo>
                  <a:lnTo>
                    <a:pt x="97" y="885"/>
                  </a:lnTo>
                  <a:lnTo>
                    <a:pt x="43" y="885"/>
                  </a:lnTo>
                  <a:cubicBezTo>
                    <a:pt x="24" y="885"/>
                    <a:pt x="10" y="870"/>
                    <a:pt x="10" y="852"/>
                  </a:cubicBezTo>
                  <a:close/>
                  <a:moveTo>
                    <a:pt x="43" y="9"/>
                  </a:moveTo>
                  <a:lnTo>
                    <a:pt x="97" y="9"/>
                  </a:lnTo>
                  <a:lnTo>
                    <a:pt x="97" y="83"/>
                  </a:lnTo>
                  <a:lnTo>
                    <a:pt x="10" y="83"/>
                  </a:lnTo>
                  <a:lnTo>
                    <a:pt x="10" y="42"/>
                  </a:lnTo>
                  <a:cubicBezTo>
                    <a:pt x="10" y="24"/>
                    <a:pt x="24" y="9"/>
                    <a:pt x="43" y="9"/>
                  </a:cubicBezTo>
                  <a:close/>
                  <a:moveTo>
                    <a:pt x="1083" y="92"/>
                  </a:moveTo>
                  <a:lnTo>
                    <a:pt x="1171" y="92"/>
                  </a:lnTo>
                  <a:lnTo>
                    <a:pt x="1171" y="186"/>
                  </a:lnTo>
                  <a:lnTo>
                    <a:pt x="1083" y="186"/>
                  </a:lnTo>
                  <a:close/>
                  <a:moveTo>
                    <a:pt x="1083" y="195"/>
                  </a:moveTo>
                  <a:lnTo>
                    <a:pt x="1171" y="195"/>
                  </a:lnTo>
                  <a:lnTo>
                    <a:pt x="1171" y="288"/>
                  </a:lnTo>
                  <a:lnTo>
                    <a:pt x="1083" y="288"/>
                  </a:lnTo>
                  <a:close/>
                  <a:moveTo>
                    <a:pt x="1083" y="297"/>
                  </a:moveTo>
                  <a:lnTo>
                    <a:pt x="1171" y="297"/>
                  </a:lnTo>
                  <a:lnTo>
                    <a:pt x="1171" y="391"/>
                  </a:lnTo>
                  <a:lnTo>
                    <a:pt x="1083" y="391"/>
                  </a:lnTo>
                  <a:close/>
                  <a:moveTo>
                    <a:pt x="1083" y="400"/>
                  </a:moveTo>
                  <a:lnTo>
                    <a:pt x="1171" y="400"/>
                  </a:lnTo>
                  <a:lnTo>
                    <a:pt x="1171" y="494"/>
                  </a:lnTo>
                  <a:lnTo>
                    <a:pt x="1083" y="494"/>
                  </a:lnTo>
                  <a:close/>
                  <a:moveTo>
                    <a:pt x="1083" y="503"/>
                  </a:moveTo>
                  <a:lnTo>
                    <a:pt x="1171" y="503"/>
                  </a:lnTo>
                  <a:lnTo>
                    <a:pt x="1171" y="597"/>
                  </a:lnTo>
                  <a:lnTo>
                    <a:pt x="1083" y="597"/>
                  </a:lnTo>
                  <a:close/>
                  <a:moveTo>
                    <a:pt x="1083" y="606"/>
                  </a:moveTo>
                  <a:lnTo>
                    <a:pt x="1171" y="606"/>
                  </a:lnTo>
                  <a:lnTo>
                    <a:pt x="1171" y="699"/>
                  </a:lnTo>
                  <a:lnTo>
                    <a:pt x="1083" y="699"/>
                  </a:lnTo>
                  <a:close/>
                  <a:moveTo>
                    <a:pt x="1083" y="709"/>
                  </a:moveTo>
                  <a:lnTo>
                    <a:pt x="1171" y="709"/>
                  </a:lnTo>
                  <a:lnTo>
                    <a:pt x="1171" y="802"/>
                  </a:lnTo>
                  <a:lnTo>
                    <a:pt x="1083" y="802"/>
                  </a:lnTo>
                  <a:close/>
                  <a:moveTo>
                    <a:pt x="985" y="709"/>
                  </a:moveTo>
                  <a:lnTo>
                    <a:pt x="1073" y="709"/>
                  </a:lnTo>
                  <a:lnTo>
                    <a:pt x="1073" y="802"/>
                  </a:lnTo>
                  <a:lnTo>
                    <a:pt x="985" y="802"/>
                  </a:lnTo>
                  <a:close/>
                  <a:moveTo>
                    <a:pt x="985" y="811"/>
                  </a:moveTo>
                  <a:lnTo>
                    <a:pt x="1073" y="811"/>
                  </a:lnTo>
                  <a:lnTo>
                    <a:pt x="1073" y="885"/>
                  </a:lnTo>
                  <a:lnTo>
                    <a:pt x="985" y="885"/>
                  </a:lnTo>
                  <a:close/>
                  <a:moveTo>
                    <a:pt x="888" y="811"/>
                  </a:moveTo>
                  <a:lnTo>
                    <a:pt x="976" y="811"/>
                  </a:lnTo>
                  <a:lnTo>
                    <a:pt x="976" y="885"/>
                  </a:lnTo>
                  <a:lnTo>
                    <a:pt x="888" y="885"/>
                  </a:lnTo>
                  <a:close/>
                  <a:moveTo>
                    <a:pt x="790" y="811"/>
                  </a:moveTo>
                  <a:lnTo>
                    <a:pt x="878" y="811"/>
                  </a:lnTo>
                  <a:lnTo>
                    <a:pt x="878" y="885"/>
                  </a:lnTo>
                  <a:lnTo>
                    <a:pt x="790" y="885"/>
                  </a:lnTo>
                  <a:close/>
                  <a:moveTo>
                    <a:pt x="693" y="811"/>
                  </a:moveTo>
                  <a:lnTo>
                    <a:pt x="781" y="811"/>
                  </a:lnTo>
                  <a:lnTo>
                    <a:pt x="781" y="885"/>
                  </a:lnTo>
                  <a:lnTo>
                    <a:pt x="693" y="885"/>
                  </a:lnTo>
                  <a:close/>
                  <a:moveTo>
                    <a:pt x="595" y="811"/>
                  </a:moveTo>
                  <a:lnTo>
                    <a:pt x="683" y="811"/>
                  </a:lnTo>
                  <a:lnTo>
                    <a:pt x="683" y="885"/>
                  </a:lnTo>
                  <a:lnTo>
                    <a:pt x="595" y="885"/>
                  </a:lnTo>
                  <a:close/>
                  <a:moveTo>
                    <a:pt x="497" y="811"/>
                  </a:moveTo>
                  <a:lnTo>
                    <a:pt x="585" y="811"/>
                  </a:lnTo>
                  <a:lnTo>
                    <a:pt x="585" y="885"/>
                  </a:lnTo>
                  <a:lnTo>
                    <a:pt x="497" y="885"/>
                  </a:lnTo>
                  <a:close/>
                  <a:moveTo>
                    <a:pt x="400" y="811"/>
                  </a:moveTo>
                  <a:lnTo>
                    <a:pt x="488" y="811"/>
                  </a:lnTo>
                  <a:lnTo>
                    <a:pt x="488" y="885"/>
                  </a:lnTo>
                  <a:lnTo>
                    <a:pt x="400" y="885"/>
                  </a:lnTo>
                  <a:close/>
                  <a:moveTo>
                    <a:pt x="302" y="811"/>
                  </a:moveTo>
                  <a:lnTo>
                    <a:pt x="390" y="811"/>
                  </a:lnTo>
                  <a:lnTo>
                    <a:pt x="390" y="885"/>
                  </a:lnTo>
                  <a:lnTo>
                    <a:pt x="302" y="885"/>
                  </a:lnTo>
                  <a:close/>
                  <a:moveTo>
                    <a:pt x="205" y="811"/>
                  </a:moveTo>
                  <a:lnTo>
                    <a:pt x="293" y="811"/>
                  </a:lnTo>
                  <a:lnTo>
                    <a:pt x="293" y="885"/>
                  </a:lnTo>
                  <a:lnTo>
                    <a:pt x="205" y="885"/>
                  </a:lnTo>
                  <a:close/>
                  <a:moveTo>
                    <a:pt x="195" y="885"/>
                  </a:moveTo>
                  <a:lnTo>
                    <a:pt x="107" y="885"/>
                  </a:lnTo>
                  <a:lnTo>
                    <a:pt x="107" y="811"/>
                  </a:lnTo>
                  <a:lnTo>
                    <a:pt x="195" y="811"/>
                  </a:lnTo>
                  <a:close/>
                  <a:moveTo>
                    <a:pt x="107" y="709"/>
                  </a:moveTo>
                  <a:lnTo>
                    <a:pt x="195" y="709"/>
                  </a:lnTo>
                  <a:lnTo>
                    <a:pt x="195" y="802"/>
                  </a:lnTo>
                  <a:lnTo>
                    <a:pt x="107" y="802"/>
                  </a:lnTo>
                  <a:close/>
                  <a:moveTo>
                    <a:pt x="97" y="802"/>
                  </a:moveTo>
                  <a:lnTo>
                    <a:pt x="10" y="802"/>
                  </a:lnTo>
                  <a:lnTo>
                    <a:pt x="10" y="709"/>
                  </a:lnTo>
                  <a:lnTo>
                    <a:pt x="97" y="709"/>
                  </a:lnTo>
                  <a:close/>
                  <a:moveTo>
                    <a:pt x="97" y="699"/>
                  </a:moveTo>
                  <a:lnTo>
                    <a:pt x="10" y="699"/>
                  </a:lnTo>
                  <a:lnTo>
                    <a:pt x="10" y="606"/>
                  </a:lnTo>
                  <a:lnTo>
                    <a:pt x="97" y="606"/>
                  </a:lnTo>
                  <a:close/>
                  <a:moveTo>
                    <a:pt x="97" y="597"/>
                  </a:moveTo>
                  <a:lnTo>
                    <a:pt x="10" y="597"/>
                  </a:lnTo>
                  <a:lnTo>
                    <a:pt x="10" y="503"/>
                  </a:lnTo>
                  <a:lnTo>
                    <a:pt x="97" y="503"/>
                  </a:lnTo>
                  <a:close/>
                  <a:moveTo>
                    <a:pt x="97" y="494"/>
                  </a:moveTo>
                  <a:lnTo>
                    <a:pt x="10" y="494"/>
                  </a:lnTo>
                  <a:lnTo>
                    <a:pt x="10" y="400"/>
                  </a:lnTo>
                  <a:lnTo>
                    <a:pt x="97" y="400"/>
                  </a:lnTo>
                  <a:close/>
                  <a:moveTo>
                    <a:pt x="97" y="391"/>
                  </a:moveTo>
                  <a:lnTo>
                    <a:pt x="10" y="391"/>
                  </a:lnTo>
                  <a:lnTo>
                    <a:pt x="10" y="297"/>
                  </a:lnTo>
                  <a:lnTo>
                    <a:pt x="97" y="297"/>
                  </a:lnTo>
                  <a:close/>
                  <a:moveTo>
                    <a:pt x="97" y="288"/>
                  </a:moveTo>
                  <a:lnTo>
                    <a:pt x="10" y="288"/>
                  </a:lnTo>
                  <a:lnTo>
                    <a:pt x="10" y="195"/>
                  </a:lnTo>
                  <a:lnTo>
                    <a:pt x="97" y="195"/>
                  </a:lnTo>
                  <a:close/>
                  <a:moveTo>
                    <a:pt x="97" y="186"/>
                  </a:moveTo>
                  <a:lnTo>
                    <a:pt x="10" y="186"/>
                  </a:lnTo>
                  <a:lnTo>
                    <a:pt x="10" y="92"/>
                  </a:lnTo>
                  <a:lnTo>
                    <a:pt x="97" y="92"/>
                  </a:lnTo>
                  <a:close/>
                  <a:moveTo>
                    <a:pt x="195" y="186"/>
                  </a:moveTo>
                  <a:lnTo>
                    <a:pt x="107" y="186"/>
                  </a:lnTo>
                  <a:lnTo>
                    <a:pt x="107" y="92"/>
                  </a:lnTo>
                  <a:lnTo>
                    <a:pt x="195" y="92"/>
                  </a:lnTo>
                  <a:close/>
                  <a:moveTo>
                    <a:pt x="195" y="83"/>
                  </a:moveTo>
                  <a:lnTo>
                    <a:pt x="107" y="83"/>
                  </a:lnTo>
                  <a:lnTo>
                    <a:pt x="107" y="9"/>
                  </a:lnTo>
                  <a:lnTo>
                    <a:pt x="195" y="9"/>
                  </a:lnTo>
                  <a:close/>
                  <a:moveTo>
                    <a:pt x="293" y="83"/>
                  </a:moveTo>
                  <a:lnTo>
                    <a:pt x="205" y="83"/>
                  </a:lnTo>
                  <a:lnTo>
                    <a:pt x="205" y="9"/>
                  </a:lnTo>
                  <a:lnTo>
                    <a:pt x="293" y="9"/>
                  </a:lnTo>
                  <a:close/>
                  <a:moveTo>
                    <a:pt x="390" y="83"/>
                  </a:moveTo>
                  <a:lnTo>
                    <a:pt x="302" y="83"/>
                  </a:lnTo>
                  <a:lnTo>
                    <a:pt x="302" y="9"/>
                  </a:lnTo>
                  <a:lnTo>
                    <a:pt x="390" y="9"/>
                  </a:lnTo>
                  <a:close/>
                  <a:moveTo>
                    <a:pt x="488" y="83"/>
                  </a:moveTo>
                  <a:lnTo>
                    <a:pt x="400" y="83"/>
                  </a:lnTo>
                  <a:lnTo>
                    <a:pt x="400" y="9"/>
                  </a:lnTo>
                  <a:lnTo>
                    <a:pt x="488" y="9"/>
                  </a:lnTo>
                  <a:close/>
                  <a:moveTo>
                    <a:pt x="585" y="83"/>
                  </a:moveTo>
                  <a:lnTo>
                    <a:pt x="497" y="83"/>
                  </a:lnTo>
                  <a:lnTo>
                    <a:pt x="497" y="9"/>
                  </a:lnTo>
                  <a:lnTo>
                    <a:pt x="585" y="9"/>
                  </a:lnTo>
                  <a:close/>
                  <a:moveTo>
                    <a:pt x="683" y="83"/>
                  </a:moveTo>
                  <a:lnTo>
                    <a:pt x="595" y="83"/>
                  </a:lnTo>
                  <a:lnTo>
                    <a:pt x="595" y="9"/>
                  </a:lnTo>
                  <a:lnTo>
                    <a:pt x="683" y="9"/>
                  </a:lnTo>
                  <a:close/>
                  <a:moveTo>
                    <a:pt x="781" y="83"/>
                  </a:moveTo>
                  <a:lnTo>
                    <a:pt x="693" y="83"/>
                  </a:lnTo>
                  <a:lnTo>
                    <a:pt x="693" y="9"/>
                  </a:lnTo>
                  <a:lnTo>
                    <a:pt x="781" y="9"/>
                  </a:lnTo>
                  <a:close/>
                  <a:moveTo>
                    <a:pt x="878" y="83"/>
                  </a:moveTo>
                  <a:lnTo>
                    <a:pt x="790" y="83"/>
                  </a:lnTo>
                  <a:lnTo>
                    <a:pt x="790" y="9"/>
                  </a:lnTo>
                  <a:lnTo>
                    <a:pt x="878" y="9"/>
                  </a:lnTo>
                  <a:close/>
                  <a:moveTo>
                    <a:pt x="976" y="83"/>
                  </a:moveTo>
                  <a:lnTo>
                    <a:pt x="888" y="83"/>
                  </a:lnTo>
                  <a:lnTo>
                    <a:pt x="888" y="9"/>
                  </a:lnTo>
                  <a:lnTo>
                    <a:pt x="976" y="9"/>
                  </a:lnTo>
                  <a:close/>
                  <a:moveTo>
                    <a:pt x="985" y="9"/>
                  </a:moveTo>
                  <a:lnTo>
                    <a:pt x="1073" y="9"/>
                  </a:lnTo>
                  <a:lnTo>
                    <a:pt x="1073" y="83"/>
                  </a:lnTo>
                  <a:lnTo>
                    <a:pt x="985" y="83"/>
                  </a:lnTo>
                  <a:close/>
                  <a:moveTo>
                    <a:pt x="985" y="92"/>
                  </a:moveTo>
                  <a:lnTo>
                    <a:pt x="1073" y="92"/>
                  </a:lnTo>
                  <a:lnTo>
                    <a:pt x="1073" y="186"/>
                  </a:lnTo>
                  <a:lnTo>
                    <a:pt x="985" y="186"/>
                  </a:lnTo>
                  <a:close/>
                  <a:moveTo>
                    <a:pt x="985" y="195"/>
                  </a:moveTo>
                  <a:lnTo>
                    <a:pt x="1073" y="195"/>
                  </a:lnTo>
                  <a:lnTo>
                    <a:pt x="1073" y="288"/>
                  </a:lnTo>
                  <a:lnTo>
                    <a:pt x="985" y="288"/>
                  </a:lnTo>
                  <a:close/>
                  <a:moveTo>
                    <a:pt x="985" y="297"/>
                  </a:moveTo>
                  <a:lnTo>
                    <a:pt x="1073" y="297"/>
                  </a:lnTo>
                  <a:lnTo>
                    <a:pt x="1073" y="391"/>
                  </a:lnTo>
                  <a:lnTo>
                    <a:pt x="985" y="391"/>
                  </a:lnTo>
                  <a:close/>
                  <a:moveTo>
                    <a:pt x="985" y="400"/>
                  </a:moveTo>
                  <a:lnTo>
                    <a:pt x="1073" y="400"/>
                  </a:lnTo>
                  <a:lnTo>
                    <a:pt x="1073" y="494"/>
                  </a:lnTo>
                  <a:lnTo>
                    <a:pt x="985" y="494"/>
                  </a:lnTo>
                  <a:close/>
                  <a:moveTo>
                    <a:pt x="985" y="503"/>
                  </a:moveTo>
                  <a:lnTo>
                    <a:pt x="1073" y="503"/>
                  </a:lnTo>
                  <a:lnTo>
                    <a:pt x="1073" y="597"/>
                  </a:lnTo>
                  <a:lnTo>
                    <a:pt x="985" y="597"/>
                  </a:lnTo>
                  <a:close/>
                  <a:moveTo>
                    <a:pt x="985" y="606"/>
                  </a:moveTo>
                  <a:lnTo>
                    <a:pt x="1073" y="606"/>
                  </a:lnTo>
                  <a:lnTo>
                    <a:pt x="1073" y="699"/>
                  </a:lnTo>
                  <a:lnTo>
                    <a:pt x="985" y="699"/>
                  </a:lnTo>
                  <a:close/>
                  <a:moveTo>
                    <a:pt x="888" y="606"/>
                  </a:moveTo>
                  <a:lnTo>
                    <a:pt x="976" y="606"/>
                  </a:lnTo>
                  <a:lnTo>
                    <a:pt x="976" y="699"/>
                  </a:lnTo>
                  <a:lnTo>
                    <a:pt x="888" y="699"/>
                  </a:lnTo>
                  <a:close/>
                  <a:moveTo>
                    <a:pt x="888" y="709"/>
                  </a:moveTo>
                  <a:lnTo>
                    <a:pt x="976" y="709"/>
                  </a:lnTo>
                  <a:lnTo>
                    <a:pt x="976" y="802"/>
                  </a:lnTo>
                  <a:lnTo>
                    <a:pt x="888" y="802"/>
                  </a:lnTo>
                  <a:close/>
                  <a:moveTo>
                    <a:pt x="790" y="709"/>
                  </a:moveTo>
                  <a:lnTo>
                    <a:pt x="878" y="709"/>
                  </a:lnTo>
                  <a:lnTo>
                    <a:pt x="878" y="802"/>
                  </a:lnTo>
                  <a:lnTo>
                    <a:pt x="790" y="802"/>
                  </a:lnTo>
                  <a:close/>
                  <a:moveTo>
                    <a:pt x="693" y="709"/>
                  </a:moveTo>
                  <a:lnTo>
                    <a:pt x="781" y="709"/>
                  </a:lnTo>
                  <a:lnTo>
                    <a:pt x="781" y="802"/>
                  </a:lnTo>
                  <a:lnTo>
                    <a:pt x="693" y="802"/>
                  </a:lnTo>
                  <a:close/>
                  <a:moveTo>
                    <a:pt x="595" y="709"/>
                  </a:moveTo>
                  <a:lnTo>
                    <a:pt x="683" y="709"/>
                  </a:lnTo>
                  <a:lnTo>
                    <a:pt x="683" y="802"/>
                  </a:lnTo>
                  <a:lnTo>
                    <a:pt x="595" y="802"/>
                  </a:lnTo>
                  <a:close/>
                  <a:moveTo>
                    <a:pt x="497" y="709"/>
                  </a:moveTo>
                  <a:lnTo>
                    <a:pt x="585" y="709"/>
                  </a:lnTo>
                  <a:lnTo>
                    <a:pt x="585" y="802"/>
                  </a:lnTo>
                  <a:lnTo>
                    <a:pt x="497" y="802"/>
                  </a:lnTo>
                  <a:close/>
                  <a:moveTo>
                    <a:pt x="400" y="709"/>
                  </a:moveTo>
                  <a:lnTo>
                    <a:pt x="488" y="709"/>
                  </a:lnTo>
                  <a:lnTo>
                    <a:pt x="488" y="802"/>
                  </a:lnTo>
                  <a:lnTo>
                    <a:pt x="400" y="802"/>
                  </a:lnTo>
                  <a:close/>
                  <a:moveTo>
                    <a:pt x="302" y="709"/>
                  </a:moveTo>
                  <a:lnTo>
                    <a:pt x="390" y="709"/>
                  </a:lnTo>
                  <a:lnTo>
                    <a:pt x="390" y="802"/>
                  </a:lnTo>
                  <a:lnTo>
                    <a:pt x="302" y="802"/>
                  </a:lnTo>
                  <a:close/>
                  <a:moveTo>
                    <a:pt x="293" y="802"/>
                  </a:moveTo>
                  <a:lnTo>
                    <a:pt x="205" y="802"/>
                  </a:lnTo>
                  <a:lnTo>
                    <a:pt x="205" y="709"/>
                  </a:lnTo>
                  <a:lnTo>
                    <a:pt x="293" y="709"/>
                  </a:lnTo>
                  <a:close/>
                  <a:moveTo>
                    <a:pt x="205" y="606"/>
                  </a:moveTo>
                  <a:lnTo>
                    <a:pt x="293" y="606"/>
                  </a:lnTo>
                  <a:lnTo>
                    <a:pt x="293" y="699"/>
                  </a:lnTo>
                  <a:lnTo>
                    <a:pt x="205" y="699"/>
                  </a:lnTo>
                  <a:close/>
                  <a:moveTo>
                    <a:pt x="195" y="699"/>
                  </a:moveTo>
                  <a:lnTo>
                    <a:pt x="107" y="699"/>
                  </a:lnTo>
                  <a:lnTo>
                    <a:pt x="107" y="606"/>
                  </a:lnTo>
                  <a:lnTo>
                    <a:pt x="195" y="606"/>
                  </a:lnTo>
                  <a:close/>
                  <a:moveTo>
                    <a:pt x="195" y="597"/>
                  </a:moveTo>
                  <a:lnTo>
                    <a:pt x="107" y="597"/>
                  </a:lnTo>
                  <a:lnTo>
                    <a:pt x="107" y="503"/>
                  </a:lnTo>
                  <a:lnTo>
                    <a:pt x="195" y="503"/>
                  </a:lnTo>
                  <a:close/>
                  <a:moveTo>
                    <a:pt x="195" y="494"/>
                  </a:moveTo>
                  <a:lnTo>
                    <a:pt x="107" y="494"/>
                  </a:lnTo>
                  <a:lnTo>
                    <a:pt x="107" y="400"/>
                  </a:lnTo>
                  <a:lnTo>
                    <a:pt x="195" y="400"/>
                  </a:lnTo>
                  <a:close/>
                  <a:moveTo>
                    <a:pt x="195" y="391"/>
                  </a:moveTo>
                  <a:lnTo>
                    <a:pt x="107" y="391"/>
                  </a:lnTo>
                  <a:lnTo>
                    <a:pt x="107" y="297"/>
                  </a:lnTo>
                  <a:lnTo>
                    <a:pt x="195" y="297"/>
                  </a:lnTo>
                  <a:close/>
                  <a:moveTo>
                    <a:pt x="195" y="288"/>
                  </a:moveTo>
                  <a:lnTo>
                    <a:pt x="107" y="288"/>
                  </a:lnTo>
                  <a:lnTo>
                    <a:pt x="107" y="195"/>
                  </a:lnTo>
                  <a:lnTo>
                    <a:pt x="195" y="195"/>
                  </a:lnTo>
                  <a:close/>
                  <a:moveTo>
                    <a:pt x="293" y="288"/>
                  </a:moveTo>
                  <a:lnTo>
                    <a:pt x="205" y="288"/>
                  </a:lnTo>
                  <a:lnTo>
                    <a:pt x="205" y="195"/>
                  </a:lnTo>
                  <a:lnTo>
                    <a:pt x="293" y="195"/>
                  </a:lnTo>
                  <a:close/>
                  <a:moveTo>
                    <a:pt x="293" y="186"/>
                  </a:moveTo>
                  <a:lnTo>
                    <a:pt x="205" y="186"/>
                  </a:lnTo>
                  <a:lnTo>
                    <a:pt x="205" y="92"/>
                  </a:lnTo>
                  <a:lnTo>
                    <a:pt x="293" y="92"/>
                  </a:lnTo>
                  <a:close/>
                  <a:moveTo>
                    <a:pt x="390" y="186"/>
                  </a:moveTo>
                  <a:lnTo>
                    <a:pt x="302" y="186"/>
                  </a:lnTo>
                  <a:lnTo>
                    <a:pt x="302" y="92"/>
                  </a:lnTo>
                  <a:lnTo>
                    <a:pt x="390" y="92"/>
                  </a:lnTo>
                  <a:close/>
                  <a:moveTo>
                    <a:pt x="488" y="186"/>
                  </a:moveTo>
                  <a:lnTo>
                    <a:pt x="400" y="186"/>
                  </a:lnTo>
                  <a:lnTo>
                    <a:pt x="400" y="92"/>
                  </a:lnTo>
                  <a:lnTo>
                    <a:pt x="488" y="92"/>
                  </a:lnTo>
                  <a:close/>
                  <a:moveTo>
                    <a:pt x="585" y="186"/>
                  </a:moveTo>
                  <a:lnTo>
                    <a:pt x="497" y="186"/>
                  </a:lnTo>
                  <a:lnTo>
                    <a:pt x="497" y="92"/>
                  </a:lnTo>
                  <a:lnTo>
                    <a:pt x="585" y="92"/>
                  </a:lnTo>
                  <a:close/>
                  <a:moveTo>
                    <a:pt x="683" y="186"/>
                  </a:moveTo>
                  <a:lnTo>
                    <a:pt x="595" y="186"/>
                  </a:lnTo>
                  <a:lnTo>
                    <a:pt x="595" y="92"/>
                  </a:lnTo>
                  <a:lnTo>
                    <a:pt x="683" y="92"/>
                  </a:lnTo>
                  <a:close/>
                  <a:moveTo>
                    <a:pt x="781" y="186"/>
                  </a:moveTo>
                  <a:lnTo>
                    <a:pt x="693" y="186"/>
                  </a:lnTo>
                  <a:lnTo>
                    <a:pt x="693" y="92"/>
                  </a:lnTo>
                  <a:lnTo>
                    <a:pt x="781" y="92"/>
                  </a:lnTo>
                  <a:close/>
                  <a:moveTo>
                    <a:pt x="878" y="186"/>
                  </a:moveTo>
                  <a:lnTo>
                    <a:pt x="790" y="186"/>
                  </a:lnTo>
                  <a:lnTo>
                    <a:pt x="790" y="92"/>
                  </a:lnTo>
                  <a:lnTo>
                    <a:pt x="878" y="92"/>
                  </a:lnTo>
                  <a:close/>
                  <a:moveTo>
                    <a:pt x="888" y="92"/>
                  </a:moveTo>
                  <a:lnTo>
                    <a:pt x="976" y="92"/>
                  </a:lnTo>
                  <a:lnTo>
                    <a:pt x="976" y="186"/>
                  </a:lnTo>
                  <a:lnTo>
                    <a:pt x="888" y="186"/>
                  </a:lnTo>
                  <a:close/>
                  <a:moveTo>
                    <a:pt x="888" y="195"/>
                  </a:moveTo>
                  <a:lnTo>
                    <a:pt x="976" y="195"/>
                  </a:lnTo>
                  <a:lnTo>
                    <a:pt x="976" y="288"/>
                  </a:lnTo>
                  <a:lnTo>
                    <a:pt x="888" y="288"/>
                  </a:lnTo>
                  <a:close/>
                  <a:moveTo>
                    <a:pt x="888" y="297"/>
                  </a:moveTo>
                  <a:lnTo>
                    <a:pt x="976" y="297"/>
                  </a:lnTo>
                  <a:lnTo>
                    <a:pt x="976" y="391"/>
                  </a:lnTo>
                  <a:lnTo>
                    <a:pt x="888" y="391"/>
                  </a:lnTo>
                  <a:close/>
                  <a:moveTo>
                    <a:pt x="888" y="400"/>
                  </a:moveTo>
                  <a:lnTo>
                    <a:pt x="976" y="400"/>
                  </a:lnTo>
                  <a:lnTo>
                    <a:pt x="976" y="494"/>
                  </a:lnTo>
                  <a:lnTo>
                    <a:pt x="888" y="494"/>
                  </a:lnTo>
                  <a:close/>
                  <a:moveTo>
                    <a:pt x="888" y="503"/>
                  </a:moveTo>
                  <a:lnTo>
                    <a:pt x="976" y="503"/>
                  </a:lnTo>
                  <a:lnTo>
                    <a:pt x="976" y="597"/>
                  </a:lnTo>
                  <a:lnTo>
                    <a:pt x="888" y="597"/>
                  </a:lnTo>
                  <a:close/>
                  <a:moveTo>
                    <a:pt x="790" y="503"/>
                  </a:moveTo>
                  <a:lnTo>
                    <a:pt x="878" y="503"/>
                  </a:lnTo>
                  <a:lnTo>
                    <a:pt x="878" y="597"/>
                  </a:lnTo>
                  <a:lnTo>
                    <a:pt x="790" y="597"/>
                  </a:lnTo>
                  <a:close/>
                  <a:moveTo>
                    <a:pt x="790" y="606"/>
                  </a:moveTo>
                  <a:lnTo>
                    <a:pt x="878" y="606"/>
                  </a:lnTo>
                  <a:lnTo>
                    <a:pt x="878" y="699"/>
                  </a:lnTo>
                  <a:lnTo>
                    <a:pt x="790" y="699"/>
                  </a:lnTo>
                  <a:close/>
                  <a:moveTo>
                    <a:pt x="693" y="606"/>
                  </a:moveTo>
                  <a:lnTo>
                    <a:pt x="781" y="606"/>
                  </a:lnTo>
                  <a:lnTo>
                    <a:pt x="781" y="699"/>
                  </a:lnTo>
                  <a:lnTo>
                    <a:pt x="693" y="699"/>
                  </a:lnTo>
                  <a:close/>
                  <a:moveTo>
                    <a:pt x="595" y="606"/>
                  </a:moveTo>
                  <a:lnTo>
                    <a:pt x="683" y="606"/>
                  </a:lnTo>
                  <a:lnTo>
                    <a:pt x="683" y="699"/>
                  </a:lnTo>
                  <a:lnTo>
                    <a:pt x="595" y="699"/>
                  </a:lnTo>
                  <a:close/>
                  <a:moveTo>
                    <a:pt x="497" y="606"/>
                  </a:moveTo>
                  <a:lnTo>
                    <a:pt x="585" y="606"/>
                  </a:lnTo>
                  <a:lnTo>
                    <a:pt x="585" y="699"/>
                  </a:lnTo>
                  <a:lnTo>
                    <a:pt x="497" y="699"/>
                  </a:lnTo>
                  <a:close/>
                  <a:moveTo>
                    <a:pt x="400" y="606"/>
                  </a:moveTo>
                  <a:lnTo>
                    <a:pt x="488" y="606"/>
                  </a:lnTo>
                  <a:lnTo>
                    <a:pt x="488" y="699"/>
                  </a:lnTo>
                  <a:lnTo>
                    <a:pt x="400" y="699"/>
                  </a:lnTo>
                  <a:close/>
                  <a:moveTo>
                    <a:pt x="390" y="699"/>
                  </a:moveTo>
                  <a:lnTo>
                    <a:pt x="302" y="699"/>
                  </a:lnTo>
                  <a:lnTo>
                    <a:pt x="302" y="606"/>
                  </a:lnTo>
                  <a:lnTo>
                    <a:pt x="390" y="606"/>
                  </a:lnTo>
                  <a:close/>
                  <a:moveTo>
                    <a:pt x="302" y="503"/>
                  </a:moveTo>
                  <a:lnTo>
                    <a:pt x="390" y="503"/>
                  </a:lnTo>
                  <a:lnTo>
                    <a:pt x="390" y="597"/>
                  </a:lnTo>
                  <a:lnTo>
                    <a:pt x="302" y="597"/>
                  </a:lnTo>
                  <a:close/>
                  <a:moveTo>
                    <a:pt x="293" y="597"/>
                  </a:moveTo>
                  <a:lnTo>
                    <a:pt x="205" y="597"/>
                  </a:lnTo>
                  <a:lnTo>
                    <a:pt x="205" y="503"/>
                  </a:lnTo>
                  <a:lnTo>
                    <a:pt x="293" y="503"/>
                  </a:lnTo>
                  <a:close/>
                  <a:moveTo>
                    <a:pt x="293" y="494"/>
                  </a:moveTo>
                  <a:lnTo>
                    <a:pt x="205" y="494"/>
                  </a:lnTo>
                  <a:lnTo>
                    <a:pt x="205" y="400"/>
                  </a:lnTo>
                  <a:lnTo>
                    <a:pt x="293" y="400"/>
                  </a:lnTo>
                  <a:close/>
                  <a:moveTo>
                    <a:pt x="293" y="391"/>
                  </a:moveTo>
                  <a:lnTo>
                    <a:pt x="205" y="391"/>
                  </a:lnTo>
                  <a:lnTo>
                    <a:pt x="205" y="297"/>
                  </a:lnTo>
                  <a:lnTo>
                    <a:pt x="293" y="297"/>
                  </a:lnTo>
                  <a:close/>
                  <a:moveTo>
                    <a:pt x="390" y="391"/>
                  </a:moveTo>
                  <a:lnTo>
                    <a:pt x="302" y="391"/>
                  </a:lnTo>
                  <a:lnTo>
                    <a:pt x="302" y="297"/>
                  </a:lnTo>
                  <a:lnTo>
                    <a:pt x="390" y="297"/>
                  </a:lnTo>
                  <a:close/>
                  <a:moveTo>
                    <a:pt x="390" y="288"/>
                  </a:moveTo>
                  <a:lnTo>
                    <a:pt x="302" y="288"/>
                  </a:lnTo>
                  <a:lnTo>
                    <a:pt x="302" y="195"/>
                  </a:lnTo>
                  <a:lnTo>
                    <a:pt x="390" y="195"/>
                  </a:lnTo>
                  <a:close/>
                  <a:moveTo>
                    <a:pt x="488" y="288"/>
                  </a:moveTo>
                  <a:lnTo>
                    <a:pt x="400" y="288"/>
                  </a:lnTo>
                  <a:lnTo>
                    <a:pt x="400" y="195"/>
                  </a:lnTo>
                  <a:lnTo>
                    <a:pt x="488" y="195"/>
                  </a:lnTo>
                  <a:close/>
                  <a:moveTo>
                    <a:pt x="585" y="288"/>
                  </a:moveTo>
                  <a:lnTo>
                    <a:pt x="497" y="288"/>
                  </a:lnTo>
                  <a:lnTo>
                    <a:pt x="497" y="195"/>
                  </a:lnTo>
                  <a:lnTo>
                    <a:pt x="585" y="195"/>
                  </a:lnTo>
                  <a:close/>
                  <a:moveTo>
                    <a:pt x="683" y="288"/>
                  </a:moveTo>
                  <a:lnTo>
                    <a:pt x="595" y="288"/>
                  </a:lnTo>
                  <a:lnTo>
                    <a:pt x="595" y="195"/>
                  </a:lnTo>
                  <a:lnTo>
                    <a:pt x="683" y="195"/>
                  </a:lnTo>
                  <a:close/>
                  <a:moveTo>
                    <a:pt x="781" y="288"/>
                  </a:moveTo>
                  <a:lnTo>
                    <a:pt x="693" y="288"/>
                  </a:lnTo>
                  <a:lnTo>
                    <a:pt x="693" y="195"/>
                  </a:lnTo>
                  <a:lnTo>
                    <a:pt x="781" y="195"/>
                  </a:lnTo>
                  <a:close/>
                  <a:moveTo>
                    <a:pt x="790" y="195"/>
                  </a:moveTo>
                  <a:lnTo>
                    <a:pt x="878" y="195"/>
                  </a:lnTo>
                  <a:lnTo>
                    <a:pt x="878" y="288"/>
                  </a:lnTo>
                  <a:lnTo>
                    <a:pt x="790" y="288"/>
                  </a:lnTo>
                  <a:close/>
                  <a:moveTo>
                    <a:pt x="790" y="297"/>
                  </a:moveTo>
                  <a:lnTo>
                    <a:pt x="878" y="297"/>
                  </a:lnTo>
                  <a:lnTo>
                    <a:pt x="878" y="391"/>
                  </a:lnTo>
                  <a:lnTo>
                    <a:pt x="790" y="391"/>
                  </a:lnTo>
                  <a:close/>
                  <a:moveTo>
                    <a:pt x="790" y="400"/>
                  </a:moveTo>
                  <a:lnTo>
                    <a:pt x="878" y="400"/>
                  </a:lnTo>
                  <a:lnTo>
                    <a:pt x="878" y="494"/>
                  </a:lnTo>
                  <a:lnTo>
                    <a:pt x="790" y="494"/>
                  </a:lnTo>
                  <a:close/>
                  <a:moveTo>
                    <a:pt x="693" y="400"/>
                  </a:moveTo>
                  <a:lnTo>
                    <a:pt x="781" y="400"/>
                  </a:lnTo>
                  <a:lnTo>
                    <a:pt x="781" y="494"/>
                  </a:lnTo>
                  <a:lnTo>
                    <a:pt x="693" y="494"/>
                  </a:lnTo>
                  <a:close/>
                  <a:moveTo>
                    <a:pt x="693" y="503"/>
                  </a:moveTo>
                  <a:lnTo>
                    <a:pt x="781" y="503"/>
                  </a:lnTo>
                  <a:lnTo>
                    <a:pt x="781" y="597"/>
                  </a:lnTo>
                  <a:lnTo>
                    <a:pt x="693" y="597"/>
                  </a:lnTo>
                  <a:close/>
                  <a:moveTo>
                    <a:pt x="595" y="503"/>
                  </a:moveTo>
                  <a:lnTo>
                    <a:pt x="683" y="503"/>
                  </a:lnTo>
                  <a:lnTo>
                    <a:pt x="683" y="597"/>
                  </a:lnTo>
                  <a:lnTo>
                    <a:pt x="595" y="597"/>
                  </a:lnTo>
                  <a:close/>
                  <a:moveTo>
                    <a:pt x="497" y="503"/>
                  </a:moveTo>
                  <a:lnTo>
                    <a:pt x="585" y="503"/>
                  </a:lnTo>
                  <a:lnTo>
                    <a:pt x="585" y="597"/>
                  </a:lnTo>
                  <a:lnTo>
                    <a:pt x="497" y="597"/>
                  </a:lnTo>
                  <a:close/>
                  <a:moveTo>
                    <a:pt x="488" y="597"/>
                  </a:moveTo>
                  <a:lnTo>
                    <a:pt x="400" y="597"/>
                  </a:lnTo>
                  <a:lnTo>
                    <a:pt x="400" y="503"/>
                  </a:lnTo>
                  <a:lnTo>
                    <a:pt x="488" y="503"/>
                  </a:lnTo>
                  <a:close/>
                  <a:moveTo>
                    <a:pt x="488" y="391"/>
                  </a:moveTo>
                  <a:lnTo>
                    <a:pt x="400" y="391"/>
                  </a:lnTo>
                  <a:lnTo>
                    <a:pt x="400" y="297"/>
                  </a:lnTo>
                  <a:lnTo>
                    <a:pt x="488" y="297"/>
                  </a:lnTo>
                  <a:close/>
                  <a:moveTo>
                    <a:pt x="585" y="391"/>
                  </a:moveTo>
                  <a:lnTo>
                    <a:pt x="497" y="391"/>
                  </a:lnTo>
                  <a:lnTo>
                    <a:pt x="497" y="297"/>
                  </a:lnTo>
                  <a:lnTo>
                    <a:pt x="585" y="297"/>
                  </a:lnTo>
                  <a:close/>
                  <a:moveTo>
                    <a:pt x="585" y="494"/>
                  </a:moveTo>
                  <a:lnTo>
                    <a:pt x="497" y="494"/>
                  </a:lnTo>
                  <a:lnTo>
                    <a:pt x="497" y="400"/>
                  </a:lnTo>
                  <a:lnTo>
                    <a:pt x="585" y="400"/>
                  </a:lnTo>
                  <a:close/>
                  <a:moveTo>
                    <a:pt x="595" y="400"/>
                  </a:moveTo>
                  <a:lnTo>
                    <a:pt x="683" y="400"/>
                  </a:lnTo>
                  <a:lnTo>
                    <a:pt x="683" y="494"/>
                  </a:lnTo>
                  <a:lnTo>
                    <a:pt x="595" y="494"/>
                  </a:lnTo>
                  <a:close/>
                  <a:moveTo>
                    <a:pt x="693" y="297"/>
                  </a:moveTo>
                  <a:lnTo>
                    <a:pt x="781" y="297"/>
                  </a:lnTo>
                  <a:lnTo>
                    <a:pt x="781" y="391"/>
                  </a:lnTo>
                  <a:lnTo>
                    <a:pt x="693" y="391"/>
                  </a:lnTo>
                  <a:close/>
                  <a:moveTo>
                    <a:pt x="683" y="391"/>
                  </a:moveTo>
                  <a:lnTo>
                    <a:pt x="595" y="391"/>
                  </a:lnTo>
                  <a:lnTo>
                    <a:pt x="595" y="297"/>
                  </a:lnTo>
                  <a:lnTo>
                    <a:pt x="683" y="297"/>
                  </a:lnTo>
                  <a:close/>
                  <a:moveTo>
                    <a:pt x="390" y="494"/>
                  </a:moveTo>
                  <a:lnTo>
                    <a:pt x="302" y="494"/>
                  </a:lnTo>
                  <a:lnTo>
                    <a:pt x="302" y="400"/>
                  </a:lnTo>
                  <a:lnTo>
                    <a:pt x="390" y="400"/>
                  </a:lnTo>
                  <a:close/>
                  <a:moveTo>
                    <a:pt x="400" y="400"/>
                  </a:moveTo>
                  <a:lnTo>
                    <a:pt x="488" y="400"/>
                  </a:lnTo>
                  <a:lnTo>
                    <a:pt x="488" y="494"/>
                  </a:lnTo>
                  <a:lnTo>
                    <a:pt x="400" y="494"/>
                  </a:lnTo>
                  <a:close/>
                  <a:moveTo>
                    <a:pt x="1171" y="42"/>
                  </a:moveTo>
                  <a:lnTo>
                    <a:pt x="1171" y="83"/>
                  </a:lnTo>
                  <a:lnTo>
                    <a:pt x="1083" y="83"/>
                  </a:lnTo>
                  <a:lnTo>
                    <a:pt x="1083" y="9"/>
                  </a:lnTo>
                  <a:lnTo>
                    <a:pt x="1137" y="9"/>
                  </a:lnTo>
                  <a:cubicBezTo>
                    <a:pt x="1156" y="9"/>
                    <a:pt x="1171" y="24"/>
                    <a:pt x="1171" y="42"/>
                  </a:cubicBezTo>
                  <a:close/>
                  <a:moveTo>
                    <a:pt x="1137" y="0"/>
                  </a:moveTo>
                  <a:lnTo>
                    <a:pt x="43" y="0"/>
                  </a:lnTo>
                  <a:cubicBezTo>
                    <a:pt x="19" y="0"/>
                    <a:pt x="0" y="19"/>
                    <a:pt x="0" y="42"/>
                  </a:cubicBezTo>
                  <a:lnTo>
                    <a:pt x="0" y="852"/>
                  </a:lnTo>
                  <a:cubicBezTo>
                    <a:pt x="0" y="875"/>
                    <a:pt x="19" y="894"/>
                    <a:pt x="43" y="894"/>
                  </a:cubicBezTo>
                  <a:lnTo>
                    <a:pt x="1137" y="894"/>
                  </a:lnTo>
                  <a:cubicBezTo>
                    <a:pt x="1161" y="894"/>
                    <a:pt x="1180" y="875"/>
                    <a:pt x="1180" y="852"/>
                  </a:cubicBezTo>
                  <a:lnTo>
                    <a:pt x="1180" y="42"/>
                  </a:lnTo>
                  <a:cubicBezTo>
                    <a:pt x="1180" y="19"/>
                    <a:pt x="1161" y="0"/>
                    <a:pt x="1137" y="0"/>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8" name="Freeform: Shape 67">
              <a:extLst>
                <a:ext uri="{FF2B5EF4-FFF2-40B4-BE49-F238E27FC236}">
                  <a16:creationId xmlns:a16="http://schemas.microsoft.com/office/drawing/2014/main" id="{1457224A-4E56-6B57-93FD-8CDA538815F3}"/>
                </a:ext>
              </a:extLst>
            </p:cNvPr>
            <p:cNvSpPr/>
            <p:nvPr/>
          </p:nvSpPr>
          <p:spPr>
            <a:xfrm>
              <a:off x="9302332" y="7732546"/>
              <a:ext cx="139529" cy="140774"/>
            </a:xfrm>
            <a:custGeom>
              <a:avLst/>
              <a:gdLst/>
              <a:ahLst/>
              <a:cxnLst>
                <a:cxn ang="3cd4">
                  <a:pos x="hc" y="t"/>
                </a:cxn>
                <a:cxn ang="cd2">
                  <a:pos x="l" y="vc"/>
                </a:cxn>
                <a:cxn ang="cd4">
                  <a:pos x="hc" y="b"/>
                </a:cxn>
                <a:cxn ang="0">
                  <a:pos x="r" y="vc"/>
                </a:cxn>
              </a:cxnLst>
              <a:rect l="l" t="t" r="r" b="b"/>
              <a:pathLst>
                <a:path w="113" h="114">
                  <a:moveTo>
                    <a:pt x="113" y="57"/>
                  </a:moveTo>
                  <a:cubicBezTo>
                    <a:pt x="113" y="26"/>
                    <a:pt x="88" y="0"/>
                    <a:pt x="57" y="0"/>
                  </a:cubicBezTo>
                  <a:cubicBezTo>
                    <a:pt x="25" y="0"/>
                    <a:pt x="0" y="26"/>
                    <a:pt x="0" y="57"/>
                  </a:cubicBezTo>
                  <a:cubicBezTo>
                    <a:pt x="0" y="88"/>
                    <a:pt x="25" y="114"/>
                    <a:pt x="57" y="114"/>
                  </a:cubicBezTo>
                  <a:cubicBezTo>
                    <a:pt x="88" y="114"/>
                    <a:pt x="113" y="88"/>
                    <a:pt x="113" y="57"/>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69" name="Freeform: Shape 68">
              <a:extLst>
                <a:ext uri="{FF2B5EF4-FFF2-40B4-BE49-F238E27FC236}">
                  <a16:creationId xmlns:a16="http://schemas.microsoft.com/office/drawing/2014/main" id="{31645AC9-F3E0-77C9-E8A0-518B325C3E94}"/>
                </a:ext>
              </a:extLst>
            </p:cNvPr>
            <p:cNvSpPr/>
            <p:nvPr/>
          </p:nvSpPr>
          <p:spPr>
            <a:xfrm>
              <a:off x="9560211" y="7732546"/>
              <a:ext cx="140774" cy="140774"/>
            </a:xfrm>
            <a:custGeom>
              <a:avLst/>
              <a:gdLst/>
              <a:ahLst/>
              <a:cxnLst>
                <a:cxn ang="3cd4">
                  <a:pos x="hc" y="t"/>
                </a:cxn>
                <a:cxn ang="cd2">
                  <a:pos x="l" y="vc"/>
                </a:cxn>
                <a:cxn ang="cd4">
                  <a:pos x="hc" y="b"/>
                </a:cxn>
                <a:cxn ang="0">
                  <a:pos x="r" y="vc"/>
                </a:cxn>
              </a:cxnLst>
              <a:rect l="l" t="t" r="r" b="b"/>
              <a:pathLst>
                <a:path w="114" h="114">
                  <a:moveTo>
                    <a:pt x="114" y="57"/>
                  </a:moveTo>
                  <a:cubicBezTo>
                    <a:pt x="114" y="26"/>
                    <a:pt x="88" y="0"/>
                    <a:pt x="57" y="0"/>
                  </a:cubicBezTo>
                  <a:cubicBezTo>
                    <a:pt x="26" y="0"/>
                    <a:pt x="0" y="26"/>
                    <a:pt x="0" y="57"/>
                  </a:cubicBezTo>
                  <a:cubicBezTo>
                    <a:pt x="0" y="88"/>
                    <a:pt x="26" y="114"/>
                    <a:pt x="57" y="114"/>
                  </a:cubicBezTo>
                  <a:cubicBezTo>
                    <a:pt x="88" y="114"/>
                    <a:pt x="114" y="88"/>
                    <a:pt x="114" y="57"/>
                  </a:cubicBezTo>
                  <a:close/>
                </a:path>
              </a:pathLst>
            </a:custGeom>
            <a:solidFill>
              <a:srgbClr val="CEE6F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0" name="Freeform: Shape 69">
              <a:extLst>
                <a:ext uri="{FF2B5EF4-FFF2-40B4-BE49-F238E27FC236}">
                  <a16:creationId xmlns:a16="http://schemas.microsoft.com/office/drawing/2014/main" id="{FB1DD50F-38C0-008A-12CD-0BD683264C0C}"/>
                </a:ext>
              </a:extLst>
            </p:cNvPr>
            <p:cNvSpPr/>
            <p:nvPr/>
          </p:nvSpPr>
          <p:spPr>
            <a:xfrm>
              <a:off x="8287011" y="8262007"/>
              <a:ext cx="1330506" cy="753704"/>
            </a:xfrm>
            <a:custGeom>
              <a:avLst/>
              <a:gdLst/>
              <a:ahLst/>
              <a:cxnLst>
                <a:cxn ang="3cd4">
                  <a:pos x="hc" y="t"/>
                </a:cxn>
                <a:cxn ang="cd2">
                  <a:pos x="l" y="vc"/>
                </a:cxn>
                <a:cxn ang="cd4">
                  <a:pos x="hc" y="b"/>
                </a:cxn>
                <a:cxn ang="0">
                  <a:pos x="r" y="vc"/>
                </a:cxn>
              </a:cxnLst>
              <a:rect l="l" t="t" r="r" b="b"/>
              <a:pathLst>
                <a:path w="1069" h="606">
                  <a:moveTo>
                    <a:pt x="61" y="606"/>
                  </a:moveTo>
                  <a:cubicBezTo>
                    <a:pt x="37" y="606"/>
                    <a:pt x="14" y="588"/>
                    <a:pt x="3" y="574"/>
                  </a:cubicBezTo>
                  <a:cubicBezTo>
                    <a:pt x="-1" y="570"/>
                    <a:pt x="0" y="564"/>
                    <a:pt x="4" y="561"/>
                  </a:cubicBezTo>
                  <a:cubicBezTo>
                    <a:pt x="8" y="557"/>
                    <a:pt x="14" y="558"/>
                    <a:pt x="17" y="562"/>
                  </a:cubicBezTo>
                  <a:cubicBezTo>
                    <a:pt x="19" y="564"/>
                    <a:pt x="53" y="603"/>
                    <a:pt x="82" y="579"/>
                  </a:cubicBezTo>
                  <a:cubicBezTo>
                    <a:pt x="113" y="554"/>
                    <a:pt x="139" y="443"/>
                    <a:pt x="174" y="303"/>
                  </a:cubicBezTo>
                  <a:cubicBezTo>
                    <a:pt x="178" y="283"/>
                    <a:pt x="183" y="262"/>
                    <a:pt x="189" y="241"/>
                  </a:cubicBezTo>
                  <a:cubicBezTo>
                    <a:pt x="244" y="17"/>
                    <a:pt x="324" y="0"/>
                    <a:pt x="347" y="0"/>
                  </a:cubicBezTo>
                  <a:cubicBezTo>
                    <a:pt x="386" y="0"/>
                    <a:pt x="422" y="35"/>
                    <a:pt x="482" y="209"/>
                  </a:cubicBezTo>
                  <a:cubicBezTo>
                    <a:pt x="492" y="240"/>
                    <a:pt x="502" y="269"/>
                    <a:pt x="511" y="297"/>
                  </a:cubicBezTo>
                  <a:cubicBezTo>
                    <a:pt x="553" y="428"/>
                    <a:pt x="584" y="523"/>
                    <a:pt x="653" y="523"/>
                  </a:cubicBezTo>
                  <a:cubicBezTo>
                    <a:pt x="692" y="523"/>
                    <a:pt x="718" y="417"/>
                    <a:pt x="741" y="323"/>
                  </a:cubicBezTo>
                  <a:cubicBezTo>
                    <a:pt x="768" y="213"/>
                    <a:pt x="793" y="109"/>
                    <a:pt x="847" y="102"/>
                  </a:cubicBezTo>
                  <a:cubicBezTo>
                    <a:pt x="895" y="97"/>
                    <a:pt x="915" y="177"/>
                    <a:pt x="937" y="263"/>
                  </a:cubicBezTo>
                  <a:cubicBezTo>
                    <a:pt x="955" y="334"/>
                    <a:pt x="975" y="412"/>
                    <a:pt x="1009" y="423"/>
                  </a:cubicBezTo>
                  <a:cubicBezTo>
                    <a:pt x="1021" y="427"/>
                    <a:pt x="1036" y="422"/>
                    <a:pt x="1053" y="407"/>
                  </a:cubicBezTo>
                  <a:cubicBezTo>
                    <a:pt x="1058" y="403"/>
                    <a:pt x="1064" y="404"/>
                    <a:pt x="1067" y="407"/>
                  </a:cubicBezTo>
                  <a:cubicBezTo>
                    <a:pt x="1071" y="412"/>
                    <a:pt x="1070" y="418"/>
                    <a:pt x="1066" y="421"/>
                  </a:cubicBezTo>
                  <a:cubicBezTo>
                    <a:pt x="1043" y="440"/>
                    <a:pt x="1022" y="447"/>
                    <a:pt x="1003" y="442"/>
                  </a:cubicBezTo>
                  <a:cubicBezTo>
                    <a:pt x="959" y="428"/>
                    <a:pt x="940" y="350"/>
                    <a:pt x="919" y="268"/>
                  </a:cubicBezTo>
                  <a:cubicBezTo>
                    <a:pt x="902" y="199"/>
                    <a:pt x="883" y="121"/>
                    <a:pt x="851" y="121"/>
                  </a:cubicBezTo>
                  <a:lnTo>
                    <a:pt x="849" y="121"/>
                  </a:lnTo>
                  <a:cubicBezTo>
                    <a:pt x="809" y="126"/>
                    <a:pt x="782" y="233"/>
                    <a:pt x="760" y="328"/>
                  </a:cubicBezTo>
                  <a:cubicBezTo>
                    <a:pt x="733" y="438"/>
                    <a:pt x="707" y="542"/>
                    <a:pt x="653" y="542"/>
                  </a:cubicBezTo>
                  <a:cubicBezTo>
                    <a:pt x="569" y="542"/>
                    <a:pt x="537" y="442"/>
                    <a:pt x="492" y="303"/>
                  </a:cubicBezTo>
                  <a:cubicBezTo>
                    <a:pt x="484" y="275"/>
                    <a:pt x="474" y="246"/>
                    <a:pt x="464" y="215"/>
                  </a:cubicBezTo>
                  <a:cubicBezTo>
                    <a:pt x="405" y="42"/>
                    <a:pt x="371" y="19"/>
                    <a:pt x="347" y="19"/>
                  </a:cubicBezTo>
                  <a:cubicBezTo>
                    <a:pt x="308" y="19"/>
                    <a:pt x="249" y="78"/>
                    <a:pt x="207" y="246"/>
                  </a:cubicBezTo>
                  <a:cubicBezTo>
                    <a:pt x="202" y="267"/>
                    <a:pt x="197" y="288"/>
                    <a:pt x="192" y="307"/>
                  </a:cubicBezTo>
                  <a:cubicBezTo>
                    <a:pt x="156" y="456"/>
                    <a:pt x="130" y="564"/>
                    <a:pt x="94" y="593"/>
                  </a:cubicBezTo>
                  <a:cubicBezTo>
                    <a:pt x="83" y="602"/>
                    <a:pt x="72" y="606"/>
                    <a:pt x="61" y="606"/>
                  </a:cubicBezTo>
                  <a:close/>
                </a:path>
              </a:pathLst>
            </a:custGeom>
            <a:solidFill>
              <a:srgbClr val="8AB4E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1" name="Freeform: Shape 70">
              <a:extLst>
                <a:ext uri="{FF2B5EF4-FFF2-40B4-BE49-F238E27FC236}">
                  <a16:creationId xmlns:a16="http://schemas.microsoft.com/office/drawing/2014/main" id="{91424B97-B79C-3B2D-C30A-42AAB2FACC29}"/>
                </a:ext>
              </a:extLst>
            </p:cNvPr>
            <p:cNvSpPr/>
            <p:nvPr/>
          </p:nvSpPr>
          <p:spPr>
            <a:xfrm>
              <a:off x="7560715" y="8351704"/>
              <a:ext cx="403637" cy="869563"/>
            </a:xfrm>
            <a:custGeom>
              <a:avLst/>
              <a:gdLst/>
              <a:ahLst/>
              <a:cxnLst>
                <a:cxn ang="3cd4">
                  <a:pos x="hc" y="t"/>
                </a:cxn>
                <a:cxn ang="cd2">
                  <a:pos x="l" y="vc"/>
                </a:cxn>
                <a:cxn ang="cd4">
                  <a:pos x="hc" y="b"/>
                </a:cxn>
                <a:cxn ang="0">
                  <a:pos x="r" y="vc"/>
                </a:cxn>
              </a:cxnLst>
              <a:rect l="l" t="t" r="r" b="b"/>
              <a:pathLst>
                <a:path w="325" h="699">
                  <a:moveTo>
                    <a:pt x="100" y="184"/>
                  </a:moveTo>
                  <a:cubicBezTo>
                    <a:pt x="121" y="192"/>
                    <a:pt x="144" y="195"/>
                    <a:pt x="165" y="196"/>
                  </a:cubicBezTo>
                  <a:cubicBezTo>
                    <a:pt x="215" y="197"/>
                    <a:pt x="260" y="181"/>
                    <a:pt x="266" y="159"/>
                  </a:cubicBezTo>
                  <a:cubicBezTo>
                    <a:pt x="267" y="155"/>
                    <a:pt x="266" y="153"/>
                    <a:pt x="264" y="151"/>
                  </a:cubicBezTo>
                  <a:cubicBezTo>
                    <a:pt x="247" y="137"/>
                    <a:pt x="184" y="142"/>
                    <a:pt x="126" y="169"/>
                  </a:cubicBezTo>
                  <a:cubicBezTo>
                    <a:pt x="118" y="173"/>
                    <a:pt x="109" y="178"/>
                    <a:pt x="100" y="184"/>
                  </a:cubicBezTo>
                  <a:close/>
                  <a:moveTo>
                    <a:pt x="121" y="384"/>
                  </a:moveTo>
                  <a:cubicBezTo>
                    <a:pt x="130" y="385"/>
                    <a:pt x="139" y="387"/>
                    <a:pt x="145" y="388"/>
                  </a:cubicBezTo>
                  <a:cubicBezTo>
                    <a:pt x="204" y="395"/>
                    <a:pt x="266" y="378"/>
                    <a:pt x="273" y="351"/>
                  </a:cubicBezTo>
                  <a:cubicBezTo>
                    <a:pt x="276" y="344"/>
                    <a:pt x="273" y="341"/>
                    <a:pt x="272" y="339"/>
                  </a:cubicBezTo>
                  <a:cubicBezTo>
                    <a:pt x="265" y="332"/>
                    <a:pt x="242" y="329"/>
                    <a:pt x="209" y="337"/>
                  </a:cubicBezTo>
                  <a:cubicBezTo>
                    <a:pt x="182" y="345"/>
                    <a:pt x="150" y="360"/>
                    <a:pt x="121" y="384"/>
                  </a:cubicBezTo>
                  <a:close/>
                  <a:moveTo>
                    <a:pt x="172" y="687"/>
                  </a:moveTo>
                  <a:close/>
                  <a:moveTo>
                    <a:pt x="172" y="687"/>
                  </a:moveTo>
                  <a:close/>
                  <a:moveTo>
                    <a:pt x="172" y="689"/>
                  </a:moveTo>
                  <a:close/>
                  <a:moveTo>
                    <a:pt x="163" y="699"/>
                  </a:moveTo>
                  <a:cubicBezTo>
                    <a:pt x="158" y="699"/>
                    <a:pt x="154" y="696"/>
                    <a:pt x="154" y="691"/>
                  </a:cubicBezTo>
                  <a:cubicBezTo>
                    <a:pt x="151" y="680"/>
                    <a:pt x="167" y="650"/>
                    <a:pt x="201" y="606"/>
                  </a:cubicBezTo>
                  <a:cubicBezTo>
                    <a:pt x="213" y="589"/>
                    <a:pt x="229" y="571"/>
                    <a:pt x="244" y="553"/>
                  </a:cubicBezTo>
                  <a:cubicBezTo>
                    <a:pt x="267" y="527"/>
                    <a:pt x="310" y="478"/>
                    <a:pt x="305" y="467"/>
                  </a:cubicBezTo>
                  <a:cubicBezTo>
                    <a:pt x="305" y="467"/>
                    <a:pt x="302" y="465"/>
                    <a:pt x="288" y="467"/>
                  </a:cubicBezTo>
                  <a:cubicBezTo>
                    <a:pt x="262" y="470"/>
                    <a:pt x="222" y="492"/>
                    <a:pt x="184" y="513"/>
                  </a:cubicBezTo>
                  <a:cubicBezTo>
                    <a:pt x="121" y="548"/>
                    <a:pt x="67" y="577"/>
                    <a:pt x="41" y="557"/>
                  </a:cubicBezTo>
                  <a:cubicBezTo>
                    <a:pt x="26" y="545"/>
                    <a:pt x="25" y="522"/>
                    <a:pt x="35" y="484"/>
                  </a:cubicBezTo>
                  <a:cubicBezTo>
                    <a:pt x="45" y="447"/>
                    <a:pt x="63" y="416"/>
                    <a:pt x="86" y="392"/>
                  </a:cubicBezTo>
                  <a:cubicBezTo>
                    <a:pt x="41" y="371"/>
                    <a:pt x="15" y="334"/>
                    <a:pt x="15" y="287"/>
                  </a:cubicBezTo>
                  <a:cubicBezTo>
                    <a:pt x="15" y="243"/>
                    <a:pt x="37" y="211"/>
                    <a:pt x="63" y="188"/>
                  </a:cubicBezTo>
                  <a:cubicBezTo>
                    <a:pt x="33" y="170"/>
                    <a:pt x="10" y="143"/>
                    <a:pt x="3" y="105"/>
                  </a:cubicBezTo>
                  <a:cubicBezTo>
                    <a:pt x="-6" y="63"/>
                    <a:pt x="9" y="31"/>
                    <a:pt x="45" y="13"/>
                  </a:cubicBezTo>
                  <a:cubicBezTo>
                    <a:pt x="113" y="-19"/>
                    <a:pt x="233" y="10"/>
                    <a:pt x="283" y="69"/>
                  </a:cubicBezTo>
                  <a:cubicBezTo>
                    <a:pt x="286" y="74"/>
                    <a:pt x="286" y="80"/>
                    <a:pt x="282" y="83"/>
                  </a:cubicBezTo>
                  <a:cubicBezTo>
                    <a:pt x="278" y="86"/>
                    <a:pt x="272" y="86"/>
                    <a:pt x="268" y="82"/>
                  </a:cubicBezTo>
                  <a:cubicBezTo>
                    <a:pt x="224" y="29"/>
                    <a:pt x="112" y="2"/>
                    <a:pt x="53" y="30"/>
                  </a:cubicBezTo>
                  <a:cubicBezTo>
                    <a:pt x="25" y="44"/>
                    <a:pt x="14" y="68"/>
                    <a:pt x="21" y="101"/>
                  </a:cubicBezTo>
                  <a:cubicBezTo>
                    <a:pt x="28" y="136"/>
                    <a:pt x="51" y="159"/>
                    <a:pt x="79" y="175"/>
                  </a:cubicBezTo>
                  <a:cubicBezTo>
                    <a:pt x="93" y="165"/>
                    <a:pt x="107" y="157"/>
                    <a:pt x="118" y="151"/>
                  </a:cubicBezTo>
                  <a:cubicBezTo>
                    <a:pt x="179" y="123"/>
                    <a:pt x="252" y="115"/>
                    <a:pt x="276" y="136"/>
                  </a:cubicBezTo>
                  <a:cubicBezTo>
                    <a:pt x="284" y="143"/>
                    <a:pt x="288" y="153"/>
                    <a:pt x="284" y="164"/>
                  </a:cubicBezTo>
                  <a:cubicBezTo>
                    <a:pt x="275" y="201"/>
                    <a:pt x="215" y="217"/>
                    <a:pt x="165" y="215"/>
                  </a:cubicBezTo>
                  <a:cubicBezTo>
                    <a:pt x="138" y="214"/>
                    <a:pt x="108" y="209"/>
                    <a:pt x="82" y="197"/>
                  </a:cubicBezTo>
                  <a:cubicBezTo>
                    <a:pt x="56" y="217"/>
                    <a:pt x="34" y="247"/>
                    <a:pt x="35" y="287"/>
                  </a:cubicBezTo>
                  <a:cubicBezTo>
                    <a:pt x="35" y="338"/>
                    <a:pt x="68" y="364"/>
                    <a:pt x="100" y="377"/>
                  </a:cubicBezTo>
                  <a:cubicBezTo>
                    <a:pt x="133" y="346"/>
                    <a:pt x="171" y="327"/>
                    <a:pt x="204" y="319"/>
                  </a:cubicBezTo>
                  <a:cubicBezTo>
                    <a:pt x="241" y="309"/>
                    <a:pt x="271" y="311"/>
                    <a:pt x="285" y="326"/>
                  </a:cubicBezTo>
                  <a:cubicBezTo>
                    <a:pt x="293" y="334"/>
                    <a:pt x="296" y="344"/>
                    <a:pt x="292" y="356"/>
                  </a:cubicBezTo>
                  <a:cubicBezTo>
                    <a:pt x="281" y="397"/>
                    <a:pt x="206" y="415"/>
                    <a:pt x="143" y="407"/>
                  </a:cubicBezTo>
                  <a:cubicBezTo>
                    <a:pt x="129" y="405"/>
                    <a:pt x="116" y="403"/>
                    <a:pt x="105" y="399"/>
                  </a:cubicBezTo>
                  <a:cubicBezTo>
                    <a:pt x="82" y="422"/>
                    <a:pt x="63" y="452"/>
                    <a:pt x="53" y="489"/>
                  </a:cubicBezTo>
                  <a:cubicBezTo>
                    <a:pt x="43" y="527"/>
                    <a:pt x="48" y="539"/>
                    <a:pt x="53" y="541"/>
                  </a:cubicBezTo>
                  <a:cubicBezTo>
                    <a:pt x="69" y="554"/>
                    <a:pt x="128" y="523"/>
                    <a:pt x="174" y="497"/>
                  </a:cubicBezTo>
                  <a:cubicBezTo>
                    <a:pt x="217" y="474"/>
                    <a:pt x="256" y="452"/>
                    <a:pt x="284" y="448"/>
                  </a:cubicBezTo>
                  <a:cubicBezTo>
                    <a:pt x="292" y="447"/>
                    <a:pt x="315" y="444"/>
                    <a:pt x="323" y="458"/>
                  </a:cubicBezTo>
                  <a:cubicBezTo>
                    <a:pt x="333" y="478"/>
                    <a:pt x="307" y="510"/>
                    <a:pt x="258" y="566"/>
                  </a:cubicBezTo>
                  <a:cubicBezTo>
                    <a:pt x="243" y="583"/>
                    <a:pt x="228" y="602"/>
                    <a:pt x="216" y="617"/>
                  </a:cubicBezTo>
                  <a:cubicBezTo>
                    <a:pt x="176" y="670"/>
                    <a:pt x="173" y="687"/>
                    <a:pt x="172" y="689"/>
                  </a:cubicBezTo>
                  <a:cubicBezTo>
                    <a:pt x="173" y="693"/>
                    <a:pt x="170" y="697"/>
                    <a:pt x="165" y="699"/>
                  </a:cubicBezTo>
                  <a:cubicBezTo>
                    <a:pt x="164" y="699"/>
                    <a:pt x="163" y="699"/>
                    <a:pt x="163" y="699"/>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2" name="Freeform: Shape 71">
              <a:extLst>
                <a:ext uri="{FF2B5EF4-FFF2-40B4-BE49-F238E27FC236}">
                  <a16:creationId xmlns:a16="http://schemas.microsoft.com/office/drawing/2014/main" id="{2B0718A3-1B02-E660-88AF-34239074B99B}"/>
                </a:ext>
              </a:extLst>
            </p:cNvPr>
            <p:cNvSpPr/>
            <p:nvPr/>
          </p:nvSpPr>
          <p:spPr>
            <a:xfrm>
              <a:off x="7975563" y="7236721"/>
              <a:ext cx="2187610" cy="1725421"/>
            </a:xfrm>
            <a:custGeom>
              <a:avLst/>
              <a:gdLst/>
              <a:ahLst/>
              <a:cxnLst>
                <a:cxn ang="3cd4">
                  <a:pos x="hc" y="t"/>
                </a:cxn>
                <a:cxn ang="cd2">
                  <a:pos x="l" y="vc"/>
                </a:cxn>
                <a:cxn ang="cd4">
                  <a:pos x="hc" y="b"/>
                </a:cxn>
                <a:cxn ang="0">
                  <a:pos x="r" y="vc"/>
                </a:cxn>
              </a:cxnLst>
              <a:rect l="l" t="t" r="r" b="b"/>
              <a:pathLst>
                <a:path w="1757" h="1386">
                  <a:moveTo>
                    <a:pt x="1547" y="1386"/>
                  </a:moveTo>
                  <a:cubicBezTo>
                    <a:pt x="1543" y="1386"/>
                    <a:pt x="1539" y="1383"/>
                    <a:pt x="1538" y="1380"/>
                  </a:cubicBezTo>
                  <a:cubicBezTo>
                    <a:pt x="1439" y="1101"/>
                    <a:pt x="1652" y="884"/>
                    <a:pt x="1721" y="823"/>
                  </a:cubicBezTo>
                  <a:cubicBezTo>
                    <a:pt x="1652" y="823"/>
                    <a:pt x="1474" y="808"/>
                    <a:pt x="1420" y="686"/>
                  </a:cubicBezTo>
                  <a:cubicBezTo>
                    <a:pt x="1365" y="562"/>
                    <a:pt x="1453" y="356"/>
                    <a:pt x="1488" y="284"/>
                  </a:cubicBezTo>
                  <a:cubicBezTo>
                    <a:pt x="1424" y="314"/>
                    <a:pt x="1247" y="385"/>
                    <a:pt x="1028" y="369"/>
                  </a:cubicBezTo>
                  <a:cubicBezTo>
                    <a:pt x="812" y="354"/>
                    <a:pt x="773" y="153"/>
                    <a:pt x="766" y="58"/>
                  </a:cubicBezTo>
                  <a:cubicBezTo>
                    <a:pt x="724" y="161"/>
                    <a:pt x="605" y="404"/>
                    <a:pt x="423" y="480"/>
                  </a:cubicBezTo>
                  <a:cubicBezTo>
                    <a:pt x="246" y="552"/>
                    <a:pt x="96" y="488"/>
                    <a:pt x="34" y="453"/>
                  </a:cubicBezTo>
                  <a:cubicBezTo>
                    <a:pt x="57" y="502"/>
                    <a:pt x="101" y="606"/>
                    <a:pt x="127" y="736"/>
                  </a:cubicBezTo>
                  <a:cubicBezTo>
                    <a:pt x="163" y="927"/>
                    <a:pt x="35" y="988"/>
                    <a:pt x="34" y="989"/>
                  </a:cubicBezTo>
                  <a:cubicBezTo>
                    <a:pt x="29" y="991"/>
                    <a:pt x="23" y="989"/>
                    <a:pt x="21" y="985"/>
                  </a:cubicBezTo>
                  <a:cubicBezTo>
                    <a:pt x="19" y="980"/>
                    <a:pt x="21" y="974"/>
                    <a:pt x="26" y="972"/>
                  </a:cubicBezTo>
                  <a:cubicBezTo>
                    <a:pt x="30" y="969"/>
                    <a:pt x="142" y="915"/>
                    <a:pt x="107" y="740"/>
                  </a:cubicBezTo>
                  <a:cubicBezTo>
                    <a:pt x="73" y="559"/>
                    <a:pt x="2" y="433"/>
                    <a:pt x="2" y="432"/>
                  </a:cubicBezTo>
                  <a:cubicBezTo>
                    <a:pt x="-1" y="428"/>
                    <a:pt x="1" y="423"/>
                    <a:pt x="3" y="419"/>
                  </a:cubicBezTo>
                  <a:cubicBezTo>
                    <a:pt x="7" y="417"/>
                    <a:pt x="12" y="417"/>
                    <a:pt x="16" y="419"/>
                  </a:cubicBezTo>
                  <a:cubicBezTo>
                    <a:pt x="18" y="421"/>
                    <a:pt x="194" y="552"/>
                    <a:pt x="416" y="462"/>
                  </a:cubicBezTo>
                  <a:cubicBezTo>
                    <a:pt x="637" y="371"/>
                    <a:pt x="765" y="10"/>
                    <a:pt x="766" y="7"/>
                  </a:cubicBezTo>
                  <a:cubicBezTo>
                    <a:pt x="768" y="2"/>
                    <a:pt x="772" y="-1"/>
                    <a:pt x="777" y="0"/>
                  </a:cubicBezTo>
                  <a:cubicBezTo>
                    <a:pt x="782" y="1"/>
                    <a:pt x="785" y="5"/>
                    <a:pt x="785" y="10"/>
                  </a:cubicBezTo>
                  <a:cubicBezTo>
                    <a:pt x="784" y="23"/>
                    <a:pt x="766" y="332"/>
                    <a:pt x="1029" y="350"/>
                  </a:cubicBezTo>
                  <a:cubicBezTo>
                    <a:pt x="1300" y="369"/>
                    <a:pt x="1503" y="256"/>
                    <a:pt x="1505" y="254"/>
                  </a:cubicBezTo>
                  <a:cubicBezTo>
                    <a:pt x="1508" y="252"/>
                    <a:pt x="1513" y="252"/>
                    <a:pt x="1516" y="256"/>
                  </a:cubicBezTo>
                  <a:cubicBezTo>
                    <a:pt x="1519" y="259"/>
                    <a:pt x="1520" y="263"/>
                    <a:pt x="1518" y="267"/>
                  </a:cubicBezTo>
                  <a:cubicBezTo>
                    <a:pt x="1516" y="270"/>
                    <a:pt x="1375" y="538"/>
                    <a:pt x="1437" y="677"/>
                  </a:cubicBezTo>
                  <a:cubicBezTo>
                    <a:pt x="1499" y="816"/>
                    <a:pt x="1745" y="803"/>
                    <a:pt x="1747" y="803"/>
                  </a:cubicBezTo>
                  <a:cubicBezTo>
                    <a:pt x="1752" y="803"/>
                    <a:pt x="1756" y="806"/>
                    <a:pt x="1757" y="810"/>
                  </a:cubicBezTo>
                  <a:cubicBezTo>
                    <a:pt x="1758" y="814"/>
                    <a:pt x="1757" y="818"/>
                    <a:pt x="1754" y="821"/>
                  </a:cubicBezTo>
                  <a:cubicBezTo>
                    <a:pt x="1751" y="823"/>
                    <a:pt x="1444" y="1057"/>
                    <a:pt x="1556" y="1373"/>
                  </a:cubicBezTo>
                  <a:cubicBezTo>
                    <a:pt x="1558" y="1378"/>
                    <a:pt x="1555" y="1384"/>
                    <a:pt x="1550" y="1386"/>
                  </a:cubicBezTo>
                  <a:cubicBezTo>
                    <a:pt x="1549" y="1386"/>
                    <a:pt x="1548" y="1386"/>
                    <a:pt x="1547" y="1386"/>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3" name="Freeform: Shape 72">
              <a:extLst>
                <a:ext uri="{FF2B5EF4-FFF2-40B4-BE49-F238E27FC236}">
                  <a16:creationId xmlns:a16="http://schemas.microsoft.com/office/drawing/2014/main" id="{F776E150-4B94-BFE1-8931-3DC0F4FD2BBB}"/>
                </a:ext>
              </a:extLst>
            </p:cNvPr>
            <p:cNvSpPr/>
            <p:nvPr/>
          </p:nvSpPr>
          <p:spPr>
            <a:xfrm>
              <a:off x="8369234" y="7251670"/>
              <a:ext cx="119596" cy="220505"/>
            </a:xfrm>
            <a:custGeom>
              <a:avLst/>
              <a:gdLst/>
              <a:ahLst/>
              <a:cxnLst>
                <a:cxn ang="3cd4">
                  <a:pos x="hc" y="t"/>
                </a:cxn>
                <a:cxn ang="cd2">
                  <a:pos x="l" y="vc"/>
                </a:cxn>
                <a:cxn ang="cd4">
                  <a:pos x="hc" y="b"/>
                </a:cxn>
                <a:cxn ang="0">
                  <a:pos x="r" y="vc"/>
                </a:cxn>
              </a:cxnLst>
              <a:rect l="l" t="t" r="r" b="b"/>
              <a:pathLst>
                <a:path w="97" h="178">
                  <a:moveTo>
                    <a:pt x="88" y="178"/>
                  </a:moveTo>
                  <a:cubicBezTo>
                    <a:pt x="84" y="178"/>
                    <a:pt x="80" y="176"/>
                    <a:pt x="79" y="172"/>
                  </a:cubicBezTo>
                  <a:cubicBezTo>
                    <a:pt x="78" y="171"/>
                    <a:pt x="32" y="57"/>
                    <a:pt x="2" y="16"/>
                  </a:cubicBezTo>
                  <a:cubicBezTo>
                    <a:pt x="-1" y="11"/>
                    <a:pt x="0" y="5"/>
                    <a:pt x="4" y="3"/>
                  </a:cubicBezTo>
                  <a:cubicBezTo>
                    <a:pt x="8" y="-1"/>
                    <a:pt x="14" y="0"/>
                    <a:pt x="17" y="4"/>
                  </a:cubicBezTo>
                  <a:cubicBezTo>
                    <a:pt x="50" y="47"/>
                    <a:pt x="94" y="160"/>
                    <a:pt x="97" y="165"/>
                  </a:cubicBezTo>
                  <a:cubicBezTo>
                    <a:pt x="99" y="170"/>
                    <a:pt x="96" y="176"/>
                    <a:pt x="91" y="177"/>
                  </a:cubicBezTo>
                  <a:cubicBezTo>
                    <a:pt x="90" y="178"/>
                    <a:pt x="89" y="178"/>
                    <a:pt x="88" y="178"/>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4" name="Freeform: Shape 73">
              <a:extLst>
                <a:ext uri="{FF2B5EF4-FFF2-40B4-BE49-F238E27FC236}">
                  <a16:creationId xmlns:a16="http://schemas.microsoft.com/office/drawing/2014/main" id="{24434BBD-E41A-2B42-4832-D4007F20ADA4}"/>
                </a:ext>
              </a:extLst>
            </p:cNvPr>
            <p:cNvSpPr/>
            <p:nvPr/>
          </p:nvSpPr>
          <p:spPr>
            <a:xfrm>
              <a:off x="9373342" y="7144532"/>
              <a:ext cx="127071" cy="261616"/>
            </a:xfrm>
            <a:custGeom>
              <a:avLst/>
              <a:gdLst/>
              <a:ahLst/>
              <a:cxnLst>
                <a:cxn ang="3cd4">
                  <a:pos x="hc" y="t"/>
                </a:cxn>
                <a:cxn ang="cd2">
                  <a:pos x="l" y="vc"/>
                </a:cxn>
                <a:cxn ang="cd4">
                  <a:pos x="hc" y="b"/>
                </a:cxn>
                <a:cxn ang="0">
                  <a:pos x="r" y="vc"/>
                </a:cxn>
              </a:cxnLst>
              <a:rect l="l" t="t" r="r" b="b"/>
              <a:pathLst>
                <a:path w="103" h="211">
                  <a:moveTo>
                    <a:pt x="9" y="211"/>
                  </a:moveTo>
                  <a:cubicBezTo>
                    <a:pt x="8" y="211"/>
                    <a:pt x="6" y="211"/>
                    <a:pt x="5" y="210"/>
                  </a:cubicBezTo>
                  <a:cubicBezTo>
                    <a:pt x="0" y="208"/>
                    <a:pt x="-1" y="202"/>
                    <a:pt x="0" y="197"/>
                  </a:cubicBezTo>
                  <a:lnTo>
                    <a:pt x="85" y="6"/>
                  </a:lnTo>
                  <a:cubicBezTo>
                    <a:pt x="87" y="1"/>
                    <a:pt x="93" y="-1"/>
                    <a:pt x="97" y="1"/>
                  </a:cubicBezTo>
                  <a:cubicBezTo>
                    <a:pt x="102" y="3"/>
                    <a:pt x="104" y="8"/>
                    <a:pt x="102" y="13"/>
                  </a:cubicBezTo>
                  <a:lnTo>
                    <a:pt x="18" y="205"/>
                  </a:lnTo>
                  <a:cubicBezTo>
                    <a:pt x="16" y="209"/>
                    <a:pt x="13" y="211"/>
                    <a:pt x="9" y="211"/>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6" name="Freeform: Shape 75">
              <a:extLst>
                <a:ext uri="{FF2B5EF4-FFF2-40B4-BE49-F238E27FC236}">
                  <a16:creationId xmlns:a16="http://schemas.microsoft.com/office/drawing/2014/main" id="{AF3C567A-F5F8-4A71-02BA-5E6E09CE7ACC}"/>
                </a:ext>
              </a:extLst>
            </p:cNvPr>
            <p:cNvSpPr/>
            <p:nvPr/>
          </p:nvSpPr>
          <p:spPr>
            <a:xfrm>
              <a:off x="9894083" y="7155744"/>
              <a:ext cx="193098" cy="216768"/>
            </a:xfrm>
            <a:custGeom>
              <a:avLst/>
              <a:gdLst/>
              <a:ahLst/>
              <a:cxnLst>
                <a:cxn ang="3cd4">
                  <a:pos x="hc" y="t"/>
                </a:cxn>
                <a:cxn ang="cd2">
                  <a:pos x="l" y="vc"/>
                </a:cxn>
                <a:cxn ang="cd4">
                  <a:pos x="hc" y="b"/>
                </a:cxn>
                <a:cxn ang="0">
                  <a:pos x="r" y="vc"/>
                </a:cxn>
              </a:cxnLst>
              <a:rect l="l" t="t" r="r" b="b"/>
              <a:pathLst>
                <a:path w="156" h="175">
                  <a:moveTo>
                    <a:pt x="37" y="175"/>
                  </a:moveTo>
                  <a:cubicBezTo>
                    <a:pt x="34" y="175"/>
                    <a:pt x="30" y="173"/>
                    <a:pt x="29" y="170"/>
                  </a:cubicBezTo>
                  <a:cubicBezTo>
                    <a:pt x="13" y="137"/>
                    <a:pt x="-5" y="96"/>
                    <a:pt x="2" y="81"/>
                  </a:cubicBezTo>
                  <a:cubicBezTo>
                    <a:pt x="4" y="78"/>
                    <a:pt x="8" y="75"/>
                    <a:pt x="12" y="75"/>
                  </a:cubicBezTo>
                  <a:cubicBezTo>
                    <a:pt x="23" y="72"/>
                    <a:pt x="44" y="82"/>
                    <a:pt x="63" y="93"/>
                  </a:cubicBezTo>
                  <a:cubicBezTo>
                    <a:pt x="52" y="55"/>
                    <a:pt x="44" y="16"/>
                    <a:pt x="54" y="5"/>
                  </a:cubicBezTo>
                  <a:cubicBezTo>
                    <a:pt x="58" y="0"/>
                    <a:pt x="63" y="-1"/>
                    <a:pt x="68" y="0"/>
                  </a:cubicBezTo>
                  <a:cubicBezTo>
                    <a:pt x="77" y="2"/>
                    <a:pt x="87" y="7"/>
                    <a:pt x="97" y="12"/>
                  </a:cubicBezTo>
                  <a:cubicBezTo>
                    <a:pt x="113" y="20"/>
                    <a:pt x="131" y="30"/>
                    <a:pt x="142" y="23"/>
                  </a:cubicBezTo>
                  <a:cubicBezTo>
                    <a:pt x="146" y="20"/>
                    <a:pt x="152" y="20"/>
                    <a:pt x="155" y="24"/>
                  </a:cubicBezTo>
                  <a:cubicBezTo>
                    <a:pt x="158" y="29"/>
                    <a:pt x="157" y="35"/>
                    <a:pt x="153" y="38"/>
                  </a:cubicBezTo>
                  <a:cubicBezTo>
                    <a:pt x="133" y="52"/>
                    <a:pt x="108" y="39"/>
                    <a:pt x="88" y="29"/>
                  </a:cubicBezTo>
                  <a:cubicBezTo>
                    <a:pt x="81" y="25"/>
                    <a:pt x="74" y="22"/>
                    <a:pt x="68" y="20"/>
                  </a:cubicBezTo>
                  <a:cubicBezTo>
                    <a:pt x="67" y="34"/>
                    <a:pt x="77" y="77"/>
                    <a:pt x="88" y="112"/>
                  </a:cubicBezTo>
                  <a:cubicBezTo>
                    <a:pt x="90" y="116"/>
                    <a:pt x="88" y="120"/>
                    <a:pt x="85" y="122"/>
                  </a:cubicBezTo>
                  <a:cubicBezTo>
                    <a:pt x="82" y="125"/>
                    <a:pt x="77" y="126"/>
                    <a:pt x="74" y="123"/>
                  </a:cubicBezTo>
                  <a:cubicBezTo>
                    <a:pt x="52" y="108"/>
                    <a:pt x="29" y="96"/>
                    <a:pt x="19" y="94"/>
                  </a:cubicBezTo>
                  <a:cubicBezTo>
                    <a:pt x="21" y="105"/>
                    <a:pt x="34" y="136"/>
                    <a:pt x="46" y="161"/>
                  </a:cubicBezTo>
                  <a:cubicBezTo>
                    <a:pt x="48" y="166"/>
                    <a:pt x="46" y="171"/>
                    <a:pt x="41" y="174"/>
                  </a:cubicBezTo>
                  <a:cubicBezTo>
                    <a:pt x="40" y="174"/>
                    <a:pt x="38" y="175"/>
                    <a:pt x="37" y="175"/>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7" name="Freeform: Shape 76">
              <a:extLst>
                <a:ext uri="{FF2B5EF4-FFF2-40B4-BE49-F238E27FC236}">
                  <a16:creationId xmlns:a16="http://schemas.microsoft.com/office/drawing/2014/main" id="{AE8B1FCE-A208-4EF6-5FA3-5FA40BD8C989}"/>
                </a:ext>
              </a:extLst>
            </p:cNvPr>
            <p:cNvSpPr/>
            <p:nvPr/>
          </p:nvSpPr>
          <p:spPr>
            <a:xfrm>
              <a:off x="9980042" y="7738775"/>
              <a:ext cx="328889" cy="184377"/>
            </a:xfrm>
            <a:custGeom>
              <a:avLst/>
              <a:gdLst/>
              <a:ahLst/>
              <a:cxnLst>
                <a:cxn ang="3cd4">
                  <a:pos x="hc" y="t"/>
                </a:cxn>
                <a:cxn ang="cd2">
                  <a:pos x="l" y="vc"/>
                </a:cxn>
                <a:cxn ang="cd4">
                  <a:pos x="hc" y="b"/>
                </a:cxn>
                <a:cxn ang="0">
                  <a:pos x="r" y="vc"/>
                </a:cxn>
              </a:cxnLst>
              <a:rect l="l" t="t" r="r" b="b"/>
              <a:pathLst>
                <a:path w="265" h="149">
                  <a:moveTo>
                    <a:pt x="10" y="149"/>
                  </a:moveTo>
                  <a:cubicBezTo>
                    <a:pt x="7" y="149"/>
                    <a:pt x="3" y="147"/>
                    <a:pt x="1" y="143"/>
                  </a:cubicBezTo>
                  <a:cubicBezTo>
                    <a:pt x="-1" y="139"/>
                    <a:pt x="1" y="133"/>
                    <a:pt x="6" y="130"/>
                  </a:cubicBezTo>
                  <a:lnTo>
                    <a:pt x="251" y="1"/>
                  </a:lnTo>
                  <a:cubicBezTo>
                    <a:pt x="256" y="-2"/>
                    <a:pt x="262" y="0"/>
                    <a:pt x="264" y="4"/>
                  </a:cubicBezTo>
                  <a:cubicBezTo>
                    <a:pt x="266" y="9"/>
                    <a:pt x="265" y="15"/>
                    <a:pt x="260" y="17"/>
                  </a:cubicBezTo>
                  <a:lnTo>
                    <a:pt x="14" y="147"/>
                  </a:lnTo>
                  <a:cubicBezTo>
                    <a:pt x="13" y="148"/>
                    <a:pt x="12" y="149"/>
                    <a:pt x="10" y="149"/>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8" name="Freeform: Shape 77">
              <a:extLst>
                <a:ext uri="{FF2B5EF4-FFF2-40B4-BE49-F238E27FC236}">
                  <a16:creationId xmlns:a16="http://schemas.microsoft.com/office/drawing/2014/main" id="{DEEE3DE4-D182-E584-F154-1690057F2320}"/>
                </a:ext>
              </a:extLst>
            </p:cNvPr>
            <p:cNvSpPr/>
            <p:nvPr/>
          </p:nvSpPr>
          <p:spPr>
            <a:xfrm>
              <a:off x="10103372" y="8420219"/>
              <a:ext cx="328889" cy="206801"/>
            </a:xfrm>
            <a:custGeom>
              <a:avLst/>
              <a:gdLst/>
              <a:ahLst/>
              <a:cxnLst>
                <a:cxn ang="3cd4">
                  <a:pos x="hc" y="t"/>
                </a:cxn>
                <a:cxn ang="cd2">
                  <a:pos x="l" y="vc"/>
                </a:cxn>
                <a:cxn ang="cd4">
                  <a:pos x="hc" y="b"/>
                </a:cxn>
                <a:cxn ang="0">
                  <a:pos x="r" y="vc"/>
                </a:cxn>
              </a:cxnLst>
              <a:rect l="l" t="t" r="r" b="b"/>
              <a:pathLst>
                <a:path w="265" h="167">
                  <a:moveTo>
                    <a:pt x="39" y="167"/>
                  </a:moveTo>
                  <a:cubicBezTo>
                    <a:pt x="21" y="167"/>
                    <a:pt x="7" y="137"/>
                    <a:pt x="1" y="123"/>
                  </a:cubicBezTo>
                  <a:cubicBezTo>
                    <a:pt x="-1" y="118"/>
                    <a:pt x="2" y="113"/>
                    <a:pt x="7" y="111"/>
                  </a:cubicBezTo>
                  <a:cubicBezTo>
                    <a:pt x="12" y="109"/>
                    <a:pt x="17" y="111"/>
                    <a:pt x="19" y="116"/>
                  </a:cubicBezTo>
                  <a:cubicBezTo>
                    <a:pt x="24" y="130"/>
                    <a:pt x="33" y="144"/>
                    <a:pt x="38" y="147"/>
                  </a:cubicBezTo>
                  <a:cubicBezTo>
                    <a:pt x="43" y="139"/>
                    <a:pt x="49" y="115"/>
                    <a:pt x="53" y="98"/>
                  </a:cubicBezTo>
                  <a:cubicBezTo>
                    <a:pt x="65" y="51"/>
                    <a:pt x="72" y="29"/>
                    <a:pt x="87" y="29"/>
                  </a:cubicBezTo>
                  <a:cubicBezTo>
                    <a:pt x="103" y="29"/>
                    <a:pt x="105" y="51"/>
                    <a:pt x="108" y="79"/>
                  </a:cubicBezTo>
                  <a:cubicBezTo>
                    <a:pt x="108" y="89"/>
                    <a:pt x="109" y="104"/>
                    <a:pt x="112" y="112"/>
                  </a:cubicBezTo>
                  <a:cubicBezTo>
                    <a:pt x="118" y="101"/>
                    <a:pt x="126" y="74"/>
                    <a:pt x="132" y="57"/>
                  </a:cubicBezTo>
                  <a:cubicBezTo>
                    <a:pt x="146" y="14"/>
                    <a:pt x="150" y="0"/>
                    <a:pt x="163" y="0"/>
                  </a:cubicBezTo>
                  <a:cubicBezTo>
                    <a:pt x="176" y="0"/>
                    <a:pt x="182" y="16"/>
                    <a:pt x="193" y="47"/>
                  </a:cubicBezTo>
                  <a:cubicBezTo>
                    <a:pt x="194" y="52"/>
                    <a:pt x="197" y="60"/>
                    <a:pt x="199" y="65"/>
                  </a:cubicBezTo>
                  <a:cubicBezTo>
                    <a:pt x="201" y="60"/>
                    <a:pt x="203" y="53"/>
                    <a:pt x="205" y="47"/>
                  </a:cubicBezTo>
                  <a:cubicBezTo>
                    <a:pt x="213" y="19"/>
                    <a:pt x="221" y="-4"/>
                    <a:pt x="237" y="0"/>
                  </a:cubicBezTo>
                  <a:cubicBezTo>
                    <a:pt x="253" y="4"/>
                    <a:pt x="261" y="35"/>
                    <a:pt x="265" y="53"/>
                  </a:cubicBezTo>
                  <a:cubicBezTo>
                    <a:pt x="266" y="58"/>
                    <a:pt x="262" y="63"/>
                    <a:pt x="257" y="64"/>
                  </a:cubicBezTo>
                  <a:cubicBezTo>
                    <a:pt x="252" y="65"/>
                    <a:pt x="247" y="61"/>
                    <a:pt x="246" y="57"/>
                  </a:cubicBezTo>
                  <a:cubicBezTo>
                    <a:pt x="243" y="42"/>
                    <a:pt x="239" y="28"/>
                    <a:pt x="234" y="21"/>
                  </a:cubicBezTo>
                  <a:cubicBezTo>
                    <a:pt x="230" y="29"/>
                    <a:pt x="226" y="43"/>
                    <a:pt x="223" y="53"/>
                  </a:cubicBezTo>
                  <a:cubicBezTo>
                    <a:pt x="216" y="77"/>
                    <a:pt x="212" y="88"/>
                    <a:pt x="204" y="92"/>
                  </a:cubicBezTo>
                  <a:cubicBezTo>
                    <a:pt x="201" y="93"/>
                    <a:pt x="198" y="93"/>
                    <a:pt x="194" y="92"/>
                  </a:cubicBezTo>
                  <a:cubicBezTo>
                    <a:pt x="187" y="88"/>
                    <a:pt x="183" y="77"/>
                    <a:pt x="174" y="53"/>
                  </a:cubicBezTo>
                  <a:cubicBezTo>
                    <a:pt x="172" y="44"/>
                    <a:pt x="167" y="31"/>
                    <a:pt x="163" y="24"/>
                  </a:cubicBezTo>
                  <a:cubicBezTo>
                    <a:pt x="160" y="33"/>
                    <a:pt x="154" y="50"/>
                    <a:pt x="150" y="63"/>
                  </a:cubicBezTo>
                  <a:cubicBezTo>
                    <a:pt x="135" y="110"/>
                    <a:pt x="126" y="134"/>
                    <a:pt x="111" y="134"/>
                  </a:cubicBezTo>
                  <a:cubicBezTo>
                    <a:pt x="93" y="134"/>
                    <a:pt x="91" y="109"/>
                    <a:pt x="89" y="81"/>
                  </a:cubicBezTo>
                  <a:cubicBezTo>
                    <a:pt x="88" y="73"/>
                    <a:pt x="87" y="62"/>
                    <a:pt x="86" y="55"/>
                  </a:cubicBezTo>
                  <a:cubicBezTo>
                    <a:pt x="81" y="66"/>
                    <a:pt x="75" y="88"/>
                    <a:pt x="72" y="102"/>
                  </a:cubicBezTo>
                  <a:cubicBezTo>
                    <a:pt x="60" y="148"/>
                    <a:pt x="55" y="164"/>
                    <a:pt x="44" y="166"/>
                  </a:cubicBezTo>
                  <a:cubicBezTo>
                    <a:pt x="42" y="167"/>
                    <a:pt x="41" y="167"/>
                    <a:pt x="39" y="167"/>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79" name="Freeform: Shape 78">
              <a:extLst>
                <a:ext uri="{FF2B5EF4-FFF2-40B4-BE49-F238E27FC236}">
                  <a16:creationId xmlns:a16="http://schemas.microsoft.com/office/drawing/2014/main" id="{6E744689-ECFB-6FD7-1ED8-AC6DC8DDF94F}"/>
                </a:ext>
              </a:extLst>
            </p:cNvPr>
            <p:cNvSpPr/>
            <p:nvPr/>
          </p:nvSpPr>
          <p:spPr>
            <a:xfrm>
              <a:off x="8260850" y="4642983"/>
              <a:ext cx="1421448" cy="1635724"/>
            </a:xfrm>
            <a:custGeom>
              <a:avLst/>
              <a:gdLst/>
              <a:ahLst/>
              <a:cxnLst>
                <a:cxn ang="3cd4">
                  <a:pos x="hc" y="t"/>
                </a:cxn>
                <a:cxn ang="cd2">
                  <a:pos x="l" y="vc"/>
                </a:cxn>
                <a:cxn ang="cd4">
                  <a:pos x="hc" y="b"/>
                </a:cxn>
                <a:cxn ang="0">
                  <a:pos x="r" y="vc"/>
                </a:cxn>
              </a:cxnLst>
              <a:rect l="l" t="t" r="r" b="b"/>
              <a:pathLst>
                <a:path w="1142" h="1314">
                  <a:moveTo>
                    <a:pt x="1117" y="58"/>
                  </a:moveTo>
                  <a:cubicBezTo>
                    <a:pt x="757" y="-20"/>
                    <a:pt x="393" y="-18"/>
                    <a:pt x="25" y="58"/>
                  </a:cubicBezTo>
                  <a:cubicBezTo>
                    <a:pt x="11" y="61"/>
                    <a:pt x="0" y="74"/>
                    <a:pt x="0" y="89"/>
                  </a:cubicBezTo>
                  <a:lnTo>
                    <a:pt x="0" y="1218"/>
                  </a:lnTo>
                  <a:cubicBezTo>
                    <a:pt x="0" y="1233"/>
                    <a:pt x="10" y="1246"/>
                    <a:pt x="25" y="1250"/>
                  </a:cubicBezTo>
                  <a:cubicBezTo>
                    <a:pt x="387" y="1335"/>
                    <a:pt x="751" y="1335"/>
                    <a:pt x="1117" y="1250"/>
                  </a:cubicBezTo>
                  <a:cubicBezTo>
                    <a:pt x="1132" y="1246"/>
                    <a:pt x="1142" y="1233"/>
                    <a:pt x="1142" y="1218"/>
                  </a:cubicBezTo>
                  <a:lnTo>
                    <a:pt x="1142" y="88"/>
                  </a:lnTo>
                  <a:cubicBezTo>
                    <a:pt x="1142" y="74"/>
                    <a:pt x="1132" y="61"/>
                    <a:pt x="1117" y="58"/>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0" name="Freeform: Shape 79">
              <a:extLst>
                <a:ext uri="{FF2B5EF4-FFF2-40B4-BE49-F238E27FC236}">
                  <a16:creationId xmlns:a16="http://schemas.microsoft.com/office/drawing/2014/main" id="{FF675C6A-1A25-F3D6-F3FF-739431B9F3FE}"/>
                </a:ext>
              </a:extLst>
            </p:cNvPr>
            <p:cNvSpPr/>
            <p:nvPr/>
          </p:nvSpPr>
          <p:spPr>
            <a:xfrm>
              <a:off x="8448964" y="4644228"/>
              <a:ext cx="1233334" cy="1247034"/>
            </a:xfrm>
            <a:custGeom>
              <a:avLst/>
              <a:gdLst>
                <a:gd name="connsiteX0" fmla="*/ 536306 w 1233334"/>
                <a:gd name="connsiteY0" fmla="*/ 1177270 h 1247034"/>
                <a:gd name="connsiteX1" fmla="*/ 617910 w 1233334"/>
                <a:gd name="connsiteY1" fmla="*/ 1212764 h 1247034"/>
                <a:gd name="connsiteX2" fmla="*/ 536306 w 1233334"/>
                <a:gd name="connsiteY2" fmla="*/ 1247034 h 1247034"/>
                <a:gd name="connsiteX3" fmla="*/ 453465 w 1233334"/>
                <a:gd name="connsiteY3" fmla="*/ 1212764 h 1247034"/>
                <a:gd name="connsiteX4" fmla="*/ 536306 w 1233334"/>
                <a:gd name="connsiteY4" fmla="*/ 1177270 h 1247034"/>
                <a:gd name="connsiteX5" fmla="*/ 44795 w 1233334"/>
                <a:gd name="connsiteY5" fmla="*/ 695152 h 1247034"/>
                <a:gd name="connsiteX6" fmla="*/ 999180 w 1233334"/>
                <a:gd name="connsiteY6" fmla="*/ 695152 h 1247034"/>
                <a:gd name="connsiteX7" fmla="*/ 1045219 w 1233334"/>
                <a:gd name="connsiteY7" fmla="*/ 741025 h 1247034"/>
                <a:gd name="connsiteX8" fmla="*/ 1045219 w 1233334"/>
                <a:gd name="connsiteY8" fmla="*/ 908398 h 1247034"/>
                <a:gd name="connsiteX9" fmla="*/ 999180 w 1233334"/>
                <a:gd name="connsiteY9" fmla="*/ 953031 h 1247034"/>
                <a:gd name="connsiteX10" fmla="*/ 44795 w 1233334"/>
                <a:gd name="connsiteY10" fmla="*/ 953031 h 1247034"/>
                <a:gd name="connsiteX11" fmla="*/ 0 w 1233334"/>
                <a:gd name="connsiteY11" fmla="*/ 908398 h 1247034"/>
                <a:gd name="connsiteX12" fmla="*/ 0 w 1233334"/>
                <a:gd name="connsiteY12" fmla="*/ 741025 h 1247034"/>
                <a:gd name="connsiteX13" fmla="*/ 44795 w 1233334"/>
                <a:gd name="connsiteY13" fmla="*/ 695152 h 1247034"/>
                <a:gd name="connsiteX14" fmla="*/ 505597 w 1233334"/>
                <a:gd name="connsiteY14" fmla="*/ 0 h 1247034"/>
                <a:gd name="connsiteX15" fmla="*/ 515549 w 1233334"/>
                <a:gd name="connsiteY15" fmla="*/ 0 h 1247034"/>
                <a:gd name="connsiteX16" fmla="*/ 520525 w 1233334"/>
                <a:gd name="connsiteY16" fmla="*/ 0 h 1247034"/>
                <a:gd name="connsiteX17" fmla="*/ 541673 w 1233334"/>
                <a:gd name="connsiteY17" fmla="*/ 0 h 1247034"/>
                <a:gd name="connsiteX18" fmla="*/ 664829 w 1233334"/>
                <a:gd name="connsiteY18" fmla="*/ 2486 h 1247034"/>
                <a:gd name="connsiteX19" fmla="*/ 664829 w 1233334"/>
                <a:gd name="connsiteY19" fmla="*/ 14915 h 1247034"/>
                <a:gd name="connsiteX20" fmla="*/ 541673 w 1233334"/>
                <a:gd name="connsiteY20" fmla="*/ 116836 h 1247034"/>
                <a:gd name="connsiteX21" fmla="*/ 541673 w 1233334"/>
                <a:gd name="connsiteY21" fmla="*/ 481014 h 1247034"/>
                <a:gd name="connsiteX22" fmla="*/ 565309 w 1233334"/>
                <a:gd name="connsiteY22" fmla="*/ 504629 h 1247034"/>
                <a:gd name="connsiteX23" fmla="*/ 1233334 w 1233334"/>
                <a:gd name="connsiteY23" fmla="*/ 504629 h 1247034"/>
                <a:gd name="connsiteX24" fmla="*/ 1233334 w 1233334"/>
                <a:gd name="connsiteY24" fmla="*/ 540674 h 1247034"/>
                <a:gd name="connsiteX25" fmla="*/ 565309 w 1233334"/>
                <a:gd name="connsiteY25" fmla="*/ 540674 h 1247034"/>
                <a:gd name="connsiteX26" fmla="*/ 505597 w 1233334"/>
                <a:gd name="connsiteY26" fmla="*/ 481014 h 1247034"/>
                <a:gd name="connsiteX27" fmla="*/ 505597 w 1233334"/>
                <a:gd name="connsiteY27" fmla="*/ 118078 h 1247034"/>
                <a:gd name="connsiteX28" fmla="*/ 371246 w 1233334"/>
                <a:gd name="connsiteY28" fmla="*/ 14915 h 1247034"/>
                <a:gd name="connsiteX29" fmla="*/ 372490 w 1233334"/>
                <a:gd name="connsiteY29" fmla="*/ 3729 h 1247034"/>
                <a:gd name="connsiteX30" fmla="*/ 505597 w 1233334"/>
                <a:gd name="connsiteY30" fmla="*/ 0 h 124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3334" h="1247034">
                  <a:moveTo>
                    <a:pt x="536306" y="1177270"/>
                  </a:moveTo>
                  <a:cubicBezTo>
                    <a:pt x="580817" y="1177270"/>
                    <a:pt x="617910" y="1193181"/>
                    <a:pt x="617910" y="1212764"/>
                  </a:cubicBezTo>
                  <a:cubicBezTo>
                    <a:pt x="617910" y="1231123"/>
                    <a:pt x="580817" y="1247034"/>
                    <a:pt x="536306" y="1247034"/>
                  </a:cubicBezTo>
                  <a:cubicBezTo>
                    <a:pt x="489321" y="1247034"/>
                    <a:pt x="453465" y="1231123"/>
                    <a:pt x="453465" y="1212764"/>
                  </a:cubicBezTo>
                  <a:cubicBezTo>
                    <a:pt x="453465" y="1193181"/>
                    <a:pt x="489321" y="1177270"/>
                    <a:pt x="536306" y="1177270"/>
                  </a:cubicBezTo>
                  <a:close/>
                  <a:moveTo>
                    <a:pt x="44795" y="695152"/>
                  </a:moveTo>
                  <a:lnTo>
                    <a:pt x="999180" y="695152"/>
                  </a:lnTo>
                  <a:cubicBezTo>
                    <a:pt x="1024066" y="695152"/>
                    <a:pt x="1045219" y="716229"/>
                    <a:pt x="1045219" y="741025"/>
                  </a:cubicBezTo>
                  <a:lnTo>
                    <a:pt x="1045219" y="908398"/>
                  </a:lnTo>
                  <a:cubicBezTo>
                    <a:pt x="1045219" y="933194"/>
                    <a:pt x="1024066" y="953031"/>
                    <a:pt x="999180" y="953031"/>
                  </a:cubicBezTo>
                  <a:lnTo>
                    <a:pt x="44795" y="953031"/>
                  </a:lnTo>
                  <a:cubicBezTo>
                    <a:pt x="21153" y="953031"/>
                    <a:pt x="0" y="933194"/>
                    <a:pt x="0" y="908398"/>
                  </a:cubicBezTo>
                  <a:lnTo>
                    <a:pt x="0" y="741025"/>
                  </a:lnTo>
                  <a:cubicBezTo>
                    <a:pt x="0" y="716229"/>
                    <a:pt x="21153" y="695152"/>
                    <a:pt x="44795" y="695152"/>
                  </a:cubicBezTo>
                  <a:close/>
                  <a:moveTo>
                    <a:pt x="505597" y="0"/>
                  </a:moveTo>
                  <a:cubicBezTo>
                    <a:pt x="509329" y="0"/>
                    <a:pt x="511817" y="0"/>
                    <a:pt x="515549" y="0"/>
                  </a:cubicBezTo>
                  <a:cubicBezTo>
                    <a:pt x="516793" y="0"/>
                    <a:pt x="519281" y="0"/>
                    <a:pt x="520525" y="0"/>
                  </a:cubicBezTo>
                  <a:cubicBezTo>
                    <a:pt x="527989" y="0"/>
                    <a:pt x="534209" y="0"/>
                    <a:pt x="541673" y="0"/>
                  </a:cubicBezTo>
                  <a:cubicBezTo>
                    <a:pt x="581481" y="0"/>
                    <a:pt x="623777" y="1243"/>
                    <a:pt x="664829" y="2486"/>
                  </a:cubicBezTo>
                  <a:cubicBezTo>
                    <a:pt x="664829" y="7458"/>
                    <a:pt x="664829" y="11187"/>
                    <a:pt x="664829" y="14915"/>
                  </a:cubicBezTo>
                  <a:cubicBezTo>
                    <a:pt x="664829" y="65875"/>
                    <a:pt x="611337" y="109378"/>
                    <a:pt x="541673" y="116836"/>
                  </a:cubicBezTo>
                  <a:lnTo>
                    <a:pt x="541673" y="481014"/>
                  </a:lnTo>
                  <a:cubicBezTo>
                    <a:pt x="541673" y="493443"/>
                    <a:pt x="551625" y="504629"/>
                    <a:pt x="565309" y="504629"/>
                  </a:cubicBezTo>
                  <a:lnTo>
                    <a:pt x="1233334" y="504629"/>
                  </a:lnTo>
                  <a:lnTo>
                    <a:pt x="1233334" y="540674"/>
                  </a:lnTo>
                  <a:lnTo>
                    <a:pt x="565309" y="540674"/>
                  </a:lnTo>
                  <a:cubicBezTo>
                    <a:pt x="531721" y="540674"/>
                    <a:pt x="505597" y="513330"/>
                    <a:pt x="505597" y="481014"/>
                  </a:cubicBezTo>
                  <a:lnTo>
                    <a:pt x="505597" y="118078"/>
                  </a:lnTo>
                  <a:cubicBezTo>
                    <a:pt x="429714" y="113107"/>
                    <a:pt x="371246" y="68361"/>
                    <a:pt x="371246" y="14915"/>
                  </a:cubicBezTo>
                  <a:cubicBezTo>
                    <a:pt x="371246" y="11187"/>
                    <a:pt x="371246" y="7458"/>
                    <a:pt x="372490" y="3729"/>
                  </a:cubicBezTo>
                  <a:cubicBezTo>
                    <a:pt x="416030" y="1243"/>
                    <a:pt x="460814" y="0"/>
                    <a:pt x="505597" y="0"/>
                  </a:cubicBezTo>
                  <a:close/>
                </a:path>
              </a:pathLst>
            </a:custGeom>
            <a:solidFill>
              <a:srgbClr val="CEEAE5"/>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2" name="Freeform: Shape 81">
              <a:extLst>
                <a:ext uri="{FF2B5EF4-FFF2-40B4-BE49-F238E27FC236}">
                  <a16:creationId xmlns:a16="http://schemas.microsoft.com/office/drawing/2014/main" id="{5074C5F3-C695-601D-0718-42CED46F06CC}"/>
                </a:ext>
              </a:extLst>
            </p:cNvPr>
            <p:cNvSpPr/>
            <p:nvPr/>
          </p:nvSpPr>
          <p:spPr>
            <a:xfrm>
              <a:off x="8936069" y="4020087"/>
              <a:ext cx="176902" cy="178148"/>
            </a:xfrm>
            <a:custGeom>
              <a:avLst/>
              <a:gdLst/>
              <a:ahLst/>
              <a:cxnLst>
                <a:cxn ang="3cd4">
                  <a:pos x="hc" y="t"/>
                </a:cxn>
                <a:cxn ang="cd2">
                  <a:pos x="l" y="vc"/>
                </a:cxn>
                <a:cxn ang="cd4">
                  <a:pos x="hc" y="b"/>
                </a:cxn>
                <a:cxn ang="0">
                  <a:pos x="r" y="vc"/>
                </a:cxn>
              </a:cxnLst>
              <a:rect l="l" t="t" r="r" b="b"/>
              <a:pathLst>
                <a:path w="143" h="144">
                  <a:moveTo>
                    <a:pt x="143" y="72"/>
                  </a:moveTo>
                  <a:cubicBezTo>
                    <a:pt x="143" y="33"/>
                    <a:pt x="111" y="0"/>
                    <a:pt x="72" y="0"/>
                  </a:cubicBezTo>
                  <a:cubicBezTo>
                    <a:pt x="32" y="0"/>
                    <a:pt x="0" y="33"/>
                    <a:pt x="0" y="72"/>
                  </a:cubicBezTo>
                  <a:cubicBezTo>
                    <a:pt x="0" y="112"/>
                    <a:pt x="32" y="144"/>
                    <a:pt x="72" y="144"/>
                  </a:cubicBezTo>
                  <a:cubicBezTo>
                    <a:pt x="111" y="144"/>
                    <a:pt x="143" y="112"/>
                    <a:pt x="143" y="72"/>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3" name="Freeform: Shape 82">
              <a:extLst>
                <a:ext uri="{FF2B5EF4-FFF2-40B4-BE49-F238E27FC236}">
                  <a16:creationId xmlns:a16="http://schemas.microsoft.com/office/drawing/2014/main" id="{709606DB-BBCD-9BA4-766B-F62733B166AD}"/>
                </a:ext>
              </a:extLst>
            </p:cNvPr>
            <p:cNvSpPr/>
            <p:nvPr/>
          </p:nvSpPr>
          <p:spPr>
            <a:xfrm>
              <a:off x="10262834" y="11279314"/>
              <a:ext cx="373738" cy="109630"/>
            </a:xfrm>
            <a:custGeom>
              <a:avLst/>
              <a:gdLst/>
              <a:ahLst/>
              <a:cxnLst>
                <a:cxn ang="3cd4">
                  <a:pos x="hc" y="t"/>
                </a:cxn>
                <a:cxn ang="cd2">
                  <a:pos x="l" y="vc"/>
                </a:cxn>
                <a:cxn ang="cd4">
                  <a:pos x="hc" y="b"/>
                </a:cxn>
                <a:cxn ang="0">
                  <a:pos x="r" y="vc"/>
                </a:cxn>
              </a:cxnLst>
              <a:rect l="l" t="t" r="r" b="b"/>
              <a:pathLst>
                <a:path w="301" h="89">
                  <a:moveTo>
                    <a:pt x="152" y="89"/>
                  </a:moveTo>
                  <a:cubicBezTo>
                    <a:pt x="197" y="89"/>
                    <a:pt x="246" y="80"/>
                    <a:pt x="298" y="64"/>
                  </a:cubicBezTo>
                  <a:cubicBezTo>
                    <a:pt x="299" y="48"/>
                    <a:pt x="300" y="30"/>
                    <a:pt x="301" y="13"/>
                  </a:cubicBezTo>
                  <a:cubicBezTo>
                    <a:pt x="213" y="43"/>
                    <a:pt x="137" y="49"/>
                    <a:pt x="71" y="30"/>
                  </a:cubicBezTo>
                  <a:cubicBezTo>
                    <a:pt x="45" y="23"/>
                    <a:pt x="24" y="11"/>
                    <a:pt x="7" y="0"/>
                  </a:cubicBezTo>
                  <a:cubicBezTo>
                    <a:pt x="5" y="18"/>
                    <a:pt x="3" y="35"/>
                    <a:pt x="0" y="52"/>
                  </a:cubicBezTo>
                  <a:cubicBezTo>
                    <a:pt x="17" y="61"/>
                    <a:pt x="35" y="69"/>
                    <a:pt x="57" y="75"/>
                  </a:cubicBezTo>
                  <a:cubicBezTo>
                    <a:pt x="87" y="84"/>
                    <a:pt x="118" y="89"/>
                    <a:pt x="152" y="89"/>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5" name="Freeform: Shape 84">
              <a:extLst>
                <a:ext uri="{FF2B5EF4-FFF2-40B4-BE49-F238E27FC236}">
                  <a16:creationId xmlns:a16="http://schemas.microsoft.com/office/drawing/2014/main" id="{03FF6013-8200-0378-A7A5-93B5ABEB4841}"/>
                </a:ext>
              </a:extLst>
            </p:cNvPr>
            <p:cNvSpPr/>
            <p:nvPr/>
          </p:nvSpPr>
          <p:spPr>
            <a:xfrm>
              <a:off x="10597952" y="11220759"/>
              <a:ext cx="2342089" cy="1005354"/>
            </a:xfrm>
            <a:custGeom>
              <a:avLst/>
              <a:gdLst/>
              <a:ahLst/>
              <a:cxnLst>
                <a:cxn ang="3cd4">
                  <a:pos x="hc" y="t"/>
                </a:cxn>
                <a:cxn ang="cd2">
                  <a:pos x="l" y="vc"/>
                </a:cxn>
                <a:cxn ang="cd4">
                  <a:pos x="hc" y="b"/>
                </a:cxn>
                <a:cxn ang="0">
                  <a:pos x="r" y="vc"/>
                </a:cxn>
              </a:cxnLst>
              <a:rect l="l" t="t" r="r" b="b"/>
              <a:pathLst>
                <a:path w="1881" h="808">
                  <a:moveTo>
                    <a:pt x="1881" y="808"/>
                  </a:moveTo>
                  <a:lnTo>
                    <a:pt x="0" y="808"/>
                  </a:lnTo>
                  <a:lnTo>
                    <a:pt x="0" y="0"/>
                  </a:lnTo>
                  <a:lnTo>
                    <a:pt x="1881" y="0"/>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6" name="Freeform: Shape 85">
              <a:extLst>
                <a:ext uri="{FF2B5EF4-FFF2-40B4-BE49-F238E27FC236}">
                  <a16:creationId xmlns:a16="http://schemas.microsoft.com/office/drawing/2014/main" id="{0ED9BC1D-50BD-3E3B-5CBD-FDF4BA6DDDFD}"/>
                </a:ext>
              </a:extLst>
            </p:cNvPr>
            <p:cNvSpPr/>
            <p:nvPr/>
          </p:nvSpPr>
          <p:spPr>
            <a:xfrm>
              <a:off x="10597952" y="10528102"/>
              <a:ext cx="2350809" cy="884512"/>
            </a:xfrm>
            <a:custGeom>
              <a:avLst/>
              <a:gdLst/>
              <a:ahLst/>
              <a:cxnLst>
                <a:cxn ang="3cd4">
                  <a:pos x="hc" y="t"/>
                </a:cxn>
                <a:cxn ang="cd2">
                  <a:pos x="l" y="vc"/>
                </a:cxn>
                <a:cxn ang="cd4">
                  <a:pos x="hc" y="b"/>
                </a:cxn>
                <a:cxn ang="0">
                  <a:pos x="r" y="vc"/>
                </a:cxn>
              </a:cxnLst>
              <a:rect l="l" t="t" r="r" b="b"/>
              <a:pathLst>
                <a:path w="1888" h="711">
                  <a:moveTo>
                    <a:pt x="1018" y="590"/>
                  </a:moveTo>
                  <a:cubicBezTo>
                    <a:pt x="1018" y="602"/>
                    <a:pt x="1011" y="614"/>
                    <a:pt x="999" y="620"/>
                  </a:cubicBezTo>
                  <a:lnTo>
                    <a:pt x="972" y="634"/>
                  </a:lnTo>
                  <a:cubicBezTo>
                    <a:pt x="965" y="637"/>
                    <a:pt x="961" y="644"/>
                    <a:pt x="961" y="652"/>
                  </a:cubicBezTo>
                  <a:lnTo>
                    <a:pt x="961" y="690"/>
                  </a:lnTo>
                  <a:cubicBezTo>
                    <a:pt x="961" y="696"/>
                    <a:pt x="955" y="701"/>
                    <a:pt x="949" y="701"/>
                  </a:cubicBezTo>
                  <a:lnTo>
                    <a:pt x="930" y="701"/>
                  </a:lnTo>
                  <a:cubicBezTo>
                    <a:pt x="924" y="701"/>
                    <a:pt x="918" y="696"/>
                    <a:pt x="918" y="690"/>
                  </a:cubicBezTo>
                  <a:lnTo>
                    <a:pt x="918" y="651"/>
                  </a:lnTo>
                  <a:cubicBezTo>
                    <a:pt x="918" y="643"/>
                    <a:pt x="915" y="637"/>
                    <a:pt x="907" y="633"/>
                  </a:cubicBezTo>
                  <a:lnTo>
                    <a:pt x="881" y="619"/>
                  </a:lnTo>
                  <a:cubicBezTo>
                    <a:pt x="869" y="613"/>
                    <a:pt x="862" y="602"/>
                    <a:pt x="862" y="589"/>
                  </a:cubicBezTo>
                  <a:lnTo>
                    <a:pt x="862" y="556"/>
                  </a:lnTo>
                  <a:lnTo>
                    <a:pt x="1018" y="556"/>
                  </a:lnTo>
                  <a:close/>
                  <a:moveTo>
                    <a:pt x="1888" y="0"/>
                  </a:moveTo>
                  <a:lnTo>
                    <a:pt x="273" y="0"/>
                  </a:lnTo>
                  <a:lnTo>
                    <a:pt x="0" y="556"/>
                  </a:lnTo>
                  <a:lnTo>
                    <a:pt x="853" y="556"/>
                  </a:lnTo>
                  <a:lnTo>
                    <a:pt x="853" y="589"/>
                  </a:lnTo>
                  <a:cubicBezTo>
                    <a:pt x="853" y="605"/>
                    <a:pt x="862" y="620"/>
                    <a:pt x="876" y="628"/>
                  </a:cubicBezTo>
                  <a:lnTo>
                    <a:pt x="903" y="642"/>
                  </a:lnTo>
                  <a:cubicBezTo>
                    <a:pt x="907" y="643"/>
                    <a:pt x="909" y="647"/>
                    <a:pt x="909" y="651"/>
                  </a:cubicBezTo>
                  <a:lnTo>
                    <a:pt x="909" y="690"/>
                  </a:lnTo>
                  <a:cubicBezTo>
                    <a:pt x="909" y="701"/>
                    <a:pt x="918" y="711"/>
                    <a:pt x="930" y="711"/>
                  </a:cubicBezTo>
                  <a:lnTo>
                    <a:pt x="949" y="711"/>
                  </a:lnTo>
                  <a:cubicBezTo>
                    <a:pt x="961" y="711"/>
                    <a:pt x="970" y="701"/>
                    <a:pt x="970" y="690"/>
                  </a:cubicBezTo>
                  <a:lnTo>
                    <a:pt x="970" y="652"/>
                  </a:lnTo>
                  <a:cubicBezTo>
                    <a:pt x="970" y="648"/>
                    <a:pt x="972" y="644"/>
                    <a:pt x="976" y="643"/>
                  </a:cubicBezTo>
                  <a:lnTo>
                    <a:pt x="1003" y="629"/>
                  </a:lnTo>
                  <a:cubicBezTo>
                    <a:pt x="1018" y="621"/>
                    <a:pt x="1027" y="606"/>
                    <a:pt x="1027" y="590"/>
                  </a:cubicBezTo>
                  <a:lnTo>
                    <a:pt x="1027" y="556"/>
                  </a:lnTo>
                  <a:lnTo>
                    <a:pt x="1881" y="556"/>
                  </a:lnTo>
                  <a:lnTo>
                    <a:pt x="1659" y="448"/>
                  </a:ln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7" name="Freeform: Shape 86">
              <a:extLst>
                <a:ext uri="{FF2B5EF4-FFF2-40B4-BE49-F238E27FC236}">
                  <a16:creationId xmlns:a16="http://schemas.microsoft.com/office/drawing/2014/main" id="{5746A50C-3C7D-7D98-A681-A3CEA79C5EDD}"/>
                </a:ext>
              </a:extLst>
            </p:cNvPr>
            <p:cNvSpPr/>
            <p:nvPr/>
          </p:nvSpPr>
          <p:spPr>
            <a:xfrm>
              <a:off x="10916874" y="11220759"/>
              <a:ext cx="1793944" cy="1005354"/>
            </a:xfrm>
            <a:custGeom>
              <a:avLst/>
              <a:gdLst>
                <a:gd name="connsiteX0" fmla="*/ 1782732 w 1793944"/>
                <a:gd name="connsiteY0" fmla="*/ 0 h 1005354"/>
                <a:gd name="connsiteX1" fmla="*/ 1793944 w 1793944"/>
                <a:gd name="connsiteY1" fmla="*/ 0 h 1005354"/>
                <a:gd name="connsiteX2" fmla="*/ 1793944 w 1793944"/>
                <a:gd name="connsiteY2" fmla="*/ 1005354 h 1005354"/>
                <a:gd name="connsiteX3" fmla="*/ 1782732 w 1793944"/>
                <a:gd name="connsiteY3" fmla="*/ 1005354 h 1005354"/>
                <a:gd name="connsiteX4" fmla="*/ 1400274 w 1793944"/>
                <a:gd name="connsiteY4" fmla="*/ 0 h 1005354"/>
                <a:gd name="connsiteX5" fmla="*/ 1411328 w 1793944"/>
                <a:gd name="connsiteY5" fmla="*/ 0 h 1005354"/>
                <a:gd name="connsiteX6" fmla="*/ 1411328 w 1793944"/>
                <a:gd name="connsiteY6" fmla="*/ 148066 h 1005354"/>
                <a:gd name="connsiteX7" fmla="*/ 1476425 w 1793944"/>
                <a:gd name="connsiteY7" fmla="*/ 148066 h 1005354"/>
                <a:gd name="connsiteX8" fmla="*/ 1476425 w 1793944"/>
                <a:gd name="connsiteY8" fmla="*/ 0 h 1005354"/>
                <a:gd name="connsiteX9" fmla="*/ 1487479 w 1793944"/>
                <a:gd name="connsiteY9" fmla="*/ 0 h 1005354"/>
                <a:gd name="connsiteX10" fmla="*/ 1487479 w 1793944"/>
                <a:gd name="connsiteY10" fmla="*/ 1005354 h 1005354"/>
                <a:gd name="connsiteX11" fmla="*/ 1476425 w 1793944"/>
                <a:gd name="connsiteY11" fmla="*/ 1005354 h 1005354"/>
                <a:gd name="connsiteX12" fmla="*/ 1476425 w 1793944"/>
                <a:gd name="connsiteY12" fmla="*/ 160508 h 1005354"/>
                <a:gd name="connsiteX13" fmla="*/ 1406415 w 1793944"/>
                <a:gd name="connsiteY13" fmla="*/ 160508 h 1005354"/>
                <a:gd name="connsiteX14" fmla="*/ 1400274 w 1793944"/>
                <a:gd name="connsiteY14" fmla="*/ 154287 h 1005354"/>
                <a:gd name="connsiteX15" fmla="*/ 1318051 w 1793944"/>
                <a:gd name="connsiteY15" fmla="*/ 0 h 1005354"/>
                <a:gd name="connsiteX16" fmla="*/ 1329263 w 1793944"/>
                <a:gd name="connsiteY16" fmla="*/ 0 h 1005354"/>
                <a:gd name="connsiteX17" fmla="*/ 1329263 w 1793944"/>
                <a:gd name="connsiteY17" fmla="*/ 1005354 h 1005354"/>
                <a:gd name="connsiteX18" fmla="*/ 1318051 w 1793944"/>
                <a:gd name="connsiteY18" fmla="*/ 1005354 h 1005354"/>
                <a:gd name="connsiteX19" fmla="*/ 140778 w 1793944"/>
                <a:gd name="connsiteY19" fmla="*/ 0 h 1005354"/>
                <a:gd name="connsiteX20" fmla="*/ 150744 w 1793944"/>
                <a:gd name="connsiteY20" fmla="*/ 0 h 1005354"/>
                <a:gd name="connsiteX21" fmla="*/ 150744 w 1793944"/>
                <a:gd name="connsiteY21" fmla="*/ 1005354 h 1005354"/>
                <a:gd name="connsiteX22" fmla="*/ 140778 w 1793944"/>
                <a:gd name="connsiteY22" fmla="*/ 1005354 h 1005354"/>
                <a:gd name="connsiteX23" fmla="*/ 0 w 1793944"/>
                <a:gd name="connsiteY23" fmla="*/ 0 h 1005354"/>
                <a:gd name="connsiteX24" fmla="*/ 11212 w 1793944"/>
                <a:gd name="connsiteY24" fmla="*/ 0 h 1005354"/>
                <a:gd name="connsiteX25" fmla="*/ 11212 w 1793944"/>
                <a:gd name="connsiteY25" fmla="*/ 1005354 h 1005354"/>
                <a:gd name="connsiteX26" fmla="*/ 0 w 1793944"/>
                <a:gd name="connsiteY26" fmla="*/ 1005354 h 100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3944" h="1005354">
                  <a:moveTo>
                    <a:pt x="1782732" y="0"/>
                  </a:moveTo>
                  <a:lnTo>
                    <a:pt x="1793944" y="0"/>
                  </a:lnTo>
                  <a:lnTo>
                    <a:pt x="1793944" y="1005354"/>
                  </a:lnTo>
                  <a:lnTo>
                    <a:pt x="1782732" y="1005354"/>
                  </a:lnTo>
                  <a:close/>
                  <a:moveTo>
                    <a:pt x="1400274" y="0"/>
                  </a:moveTo>
                  <a:lnTo>
                    <a:pt x="1411328" y="0"/>
                  </a:lnTo>
                  <a:lnTo>
                    <a:pt x="1411328" y="148066"/>
                  </a:lnTo>
                  <a:lnTo>
                    <a:pt x="1476425" y="148066"/>
                  </a:lnTo>
                  <a:lnTo>
                    <a:pt x="1476425" y="0"/>
                  </a:lnTo>
                  <a:lnTo>
                    <a:pt x="1487479" y="0"/>
                  </a:lnTo>
                  <a:lnTo>
                    <a:pt x="1487479" y="1005354"/>
                  </a:lnTo>
                  <a:lnTo>
                    <a:pt x="1476425" y="1005354"/>
                  </a:lnTo>
                  <a:lnTo>
                    <a:pt x="1476425" y="160508"/>
                  </a:lnTo>
                  <a:lnTo>
                    <a:pt x="1406415" y="160508"/>
                  </a:lnTo>
                  <a:cubicBezTo>
                    <a:pt x="1402730" y="160508"/>
                    <a:pt x="1400274" y="156775"/>
                    <a:pt x="1400274" y="154287"/>
                  </a:cubicBezTo>
                  <a:close/>
                  <a:moveTo>
                    <a:pt x="1318051" y="0"/>
                  </a:moveTo>
                  <a:lnTo>
                    <a:pt x="1329263" y="0"/>
                  </a:lnTo>
                  <a:lnTo>
                    <a:pt x="1329263" y="1005354"/>
                  </a:lnTo>
                  <a:lnTo>
                    <a:pt x="1318051" y="1005354"/>
                  </a:lnTo>
                  <a:close/>
                  <a:moveTo>
                    <a:pt x="140778" y="0"/>
                  </a:moveTo>
                  <a:lnTo>
                    <a:pt x="150744" y="0"/>
                  </a:lnTo>
                  <a:lnTo>
                    <a:pt x="150744" y="1005354"/>
                  </a:lnTo>
                  <a:lnTo>
                    <a:pt x="140778" y="1005354"/>
                  </a:lnTo>
                  <a:close/>
                  <a:moveTo>
                    <a:pt x="0" y="0"/>
                  </a:moveTo>
                  <a:lnTo>
                    <a:pt x="11212" y="0"/>
                  </a:lnTo>
                  <a:lnTo>
                    <a:pt x="11212" y="1005354"/>
                  </a:lnTo>
                  <a:lnTo>
                    <a:pt x="0" y="1005354"/>
                  </a:lnTo>
                  <a:close/>
                </a:path>
              </a:pathLst>
            </a:custGeom>
            <a:solidFill>
              <a:srgbClr val="CEEAE5"/>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88" name="Freeform: Shape 87">
              <a:extLst>
                <a:ext uri="{FF2B5EF4-FFF2-40B4-BE49-F238E27FC236}">
                  <a16:creationId xmlns:a16="http://schemas.microsoft.com/office/drawing/2014/main" id="{72023496-8143-9081-FF24-78CA17A59445}"/>
                </a:ext>
              </a:extLst>
            </p:cNvPr>
            <p:cNvSpPr/>
            <p:nvPr/>
          </p:nvSpPr>
          <p:spPr>
            <a:xfrm>
              <a:off x="10597952" y="10528102"/>
              <a:ext cx="2350809" cy="715084"/>
            </a:xfrm>
            <a:custGeom>
              <a:avLst/>
              <a:gdLst/>
              <a:ahLst/>
              <a:cxnLst>
                <a:cxn ang="3cd4">
                  <a:pos x="hc" y="t"/>
                </a:cxn>
                <a:cxn ang="cd2">
                  <a:pos x="l" y="vc"/>
                </a:cxn>
                <a:cxn ang="cd4">
                  <a:pos x="hc" y="b"/>
                </a:cxn>
                <a:cxn ang="0">
                  <a:pos x="r" y="vc"/>
                </a:cxn>
              </a:cxnLst>
              <a:rect l="l" t="t" r="r" b="b"/>
              <a:pathLst>
                <a:path w="1888" h="575">
                  <a:moveTo>
                    <a:pt x="339" y="54"/>
                  </a:moveTo>
                  <a:lnTo>
                    <a:pt x="1861" y="54"/>
                  </a:lnTo>
                  <a:lnTo>
                    <a:pt x="1888" y="0"/>
                  </a:lnTo>
                  <a:lnTo>
                    <a:pt x="273" y="0"/>
                  </a:lnTo>
                  <a:lnTo>
                    <a:pt x="0" y="556"/>
                  </a:lnTo>
                  <a:lnTo>
                    <a:pt x="40" y="575"/>
                  </a:lnTo>
                  <a:lnTo>
                    <a:pt x="93" y="556"/>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0" name="Freeform: Shape 89">
              <a:extLst>
                <a:ext uri="{FF2B5EF4-FFF2-40B4-BE49-F238E27FC236}">
                  <a16:creationId xmlns:a16="http://schemas.microsoft.com/office/drawing/2014/main" id="{86C93600-13C6-E712-9E73-81182905B779}"/>
                </a:ext>
              </a:extLst>
            </p:cNvPr>
            <p:cNvSpPr/>
            <p:nvPr/>
          </p:nvSpPr>
          <p:spPr>
            <a:xfrm>
              <a:off x="10767379" y="10884395"/>
              <a:ext cx="347576" cy="335118"/>
            </a:xfrm>
            <a:custGeom>
              <a:avLst/>
              <a:gdLst/>
              <a:ahLst/>
              <a:cxnLst>
                <a:cxn ang="3cd4">
                  <a:pos x="hc" y="t"/>
                </a:cxn>
                <a:cxn ang="cd2">
                  <a:pos x="l" y="vc"/>
                </a:cxn>
                <a:cxn ang="cd4">
                  <a:pos x="hc" y="b"/>
                </a:cxn>
                <a:cxn ang="0">
                  <a:pos x="r" y="vc"/>
                </a:cxn>
              </a:cxnLst>
              <a:rect l="l" t="t" r="r" b="b"/>
              <a:pathLst>
                <a:path w="280" h="270">
                  <a:moveTo>
                    <a:pt x="280" y="270"/>
                  </a:moveTo>
                  <a:lnTo>
                    <a:pt x="206" y="179"/>
                  </a:lnTo>
                  <a:cubicBezTo>
                    <a:pt x="222" y="156"/>
                    <a:pt x="231" y="127"/>
                    <a:pt x="226" y="96"/>
                  </a:cubicBezTo>
                  <a:cubicBezTo>
                    <a:pt x="219" y="49"/>
                    <a:pt x="183" y="11"/>
                    <a:pt x="137" y="2"/>
                  </a:cubicBezTo>
                  <a:cubicBezTo>
                    <a:pt x="115" y="-2"/>
                    <a:pt x="94" y="0"/>
                    <a:pt x="76" y="6"/>
                  </a:cubicBezTo>
                  <a:cubicBezTo>
                    <a:pt x="71" y="8"/>
                    <a:pt x="69" y="13"/>
                    <a:pt x="73" y="18"/>
                  </a:cubicBezTo>
                  <a:lnTo>
                    <a:pt x="138" y="101"/>
                  </a:lnTo>
                  <a:cubicBezTo>
                    <a:pt x="146" y="111"/>
                    <a:pt x="147" y="126"/>
                    <a:pt x="138" y="135"/>
                  </a:cubicBezTo>
                  <a:cubicBezTo>
                    <a:pt x="127" y="148"/>
                    <a:pt x="108" y="148"/>
                    <a:pt x="98" y="135"/>
                  </a:cubicBezTo>
                  <a:lnTo>
                    <a:pt x="31" y="50"/>
                  </a:lnTo>
                  <a:cubicBezTo>
                    <a:pt x="28" y="45"/>
                    <a:pt x="22" y="46"/>
                    <a:pt x="20" y="50"/>
                  </a:cubicBezTo>
                  <a:cubicBezTo>
                    <a:pt x="5" y="72"/>
                    <a:pt x="-3" y="99"/>
                    <a:pt x="1" y="129"/>
                  </a:cubicBezTo>
                  <a:cubicBezTo>
                    <a:pt x="8" y="178"/>
                    <a:pt x="46" y="217"/>
                    <a:pt x="94" y="225"/>
                  </a:cubicBezTo>
                  <a:cubicBezTo>
                    <a:pt x="114" y="228"/>
                    <a:pt x="132" y="226"/>
                    <a:pt x="149" y="221"/>
                  </a:cubicBezTo>
                  <a:lnTo>
                    <a:pt x="192" y="270"/>
                  </a:lnTo>
                  <a:close/>
                </a:path>
              </a:pathLst>
            </a:custGeom>
            <a:solidFill>
              <a:schemeClr val="accent4">
                <a:lumMod val="20000"/>
                <a:lumOff val="8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2" name="Freeform: Shape 91">
              <a:extLst>
                <a:ext uri="{FF2B5EF4-FFF2-40B4-BE49-F238E27FC236}">
                  <a16:creationId xmlns:a16="http://schemas.microsoft.com/office/drawing/2014/main" id="{8415D2C4-C856-3E53-85EB-2C8BCE6FED29}"/>
                </a:ext>
              </a:extLst>
            </p:cNvPr>
            <p:cNvSpPr/>
            <p:nvPr/>
          </p:nvSpPr>
          <p:spPr>
            <a:xfrm>
              <a:off x="12157686" y="10865711"/>
              <a:ext cx="548148" cy="353805"/>
            </a:xfrm>
            <a:custGeom>
              <a:avLst/>
              <a:gdLst/>
              <a:ahLst/>
              <a:cxnLst>
                <a:cxn ang="3cd4">
                  <a:pos x="hc" y="t"/>
                </a:cxn>
                <a:cxn ang="cd2">
                  <a:pos x="l" y="vc"/>
                </a:cxn>
                <a:cxn ang="cd4">
                  <a:pos x="hc" y="b"/>
                </a:cxn>
                <a:cxn ang="0">
                  <a:pos x="r" y="vc"/>
                </a:cxn>
              </a:cxnLst>
              <a:rect l="l" t="t" r="r" b="b"/>
              <a:pathLst>
                <a:path w="441" h="285">
                  <a:moveTo>
                    <a:pt x="325" y="37"/>
                  </a:moveTo>
                  <a:cubicBezTo>
                    <a:pt x="323" y="31"/>
                    <a:pt x="316" y="28"/>
                    <a:pt x="310" y="30"/>
                  </a:cubicBezTo>
                  <a:lnTo>
                    <a:pt x="257" y="48"/>
                  </a:lnTo>
                  <a:cubicBezTo>
                    <a:pt x="238" y="19"/>
                    <a:pt x="206" y="0"/>
                    <a:pt x="169" y="0"/>
                  </a:cubicBezTo>
                  <a:cubicBezTo>
                    <a:pt x="112" y="0"/>
                    <a:pt x="66" y="46"/>
                    <a:pt x="66" y="104"/>
                  </a:cubicBezTo>
                  <a:cubicBezTo>
                    <a:pt x="66" y="106"/>
                    <a:pt x="66" y="108"/>
                    <a:pt x="66" y="110"/>
                  </a:cubicBezTo>
                  <a:lnTo>
                    <a:pt x="9" y="129"/>
                  </a:lnTo>
                  <a:cubicBezTo>
                    <a:pt x="2" y="131"/>
                    <a:pt x="-1" y="139"/>
                    <a:pt x="1" y="145"/>
                  </a:cubicBezTo>
                  <a:lnTo>
                    <a:pt x="52" y="285"/>
                  </a:lnTo>
                  <a:lnTo>
                    <a:pt x="441" y="285"/>
                  </a:lnTo>
                  <a:close/>
                </a:path>
              </a:pathLst>
            </a:custGeom>
            <a:solidFill>
              <a:schemeClr val="accent4">
                <a:lumMod val="20000"/>
                <a:lumOff val="8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3" name="Freeform: Shape 92">
              <a:extLst>
                <a:ext uri="{FF2B5EF4-FFF2-40B4-BE49-F238E27FC236}">
                  <a16:creationId xmlns:a16="http://schemas.microsoft.com/office/drawing/2014/main" id="{77DD2CF5-87E8-2BA5-FACB-935C297D7A39}"/>
                </a:ext>
              </a:extLst>
            </p:cNvPr>
            <p:cNvSpPr/>
            <p:nvPr/>
          </p:nvSpPr>
          <p:spPr>
            <a:xfrm>
              <a:off x="12243651" y="10963376"/>
              <a:ext cx="379961" cy="256137"/>
            </a:xfrm>
            <a:custGeom>
              <a:avLst/>
              <a:gdLst>
                <a:gd name="connsiteX0" fmla="*/ 117708 w 379961"/>
                <a:gd name="connsiteY0" fmla="*/ 221255 h 256137"/>
                <a:gd name="connsiteX1" fmla="*/ 143261 w 379961"/>
                <a:gd name="connsiteY1" fmla="*/ 245312 h 256137"/>
                <a:gd name="connsiteX2" fmla="*/ 142044 w 379961"/>
                <a:gd name="connsiteY2" fmla="*/ 256137 h 256137"/>
                <a:gd name="connsiteX3" fmla="*/ 93372 w 379961"/>
                <a:gd name="connsiteY3" fmla="*/ 256137 h 256137"/>
                <a:gd name="connsiteX4" fmla="*/ 90938 w 379961"/>
                <a:gd name="connsiteY4" fmla="*/ 245312 h 256137"/>
                <a:gd name="connsiteX5" fmla="*/ 117708 w 379961"/>
                <a:gd name="connsiteY5" fmla="*/ 221255 h 256137"/>
                <a:gd name="connsiteX6" fmla="*/ 346661 w 379961"/>
                <a:gd name="connsiteY6" fmla="*/ 221213 h 256137"/>
                <a:gd name="connsiteX7" fmla="*/ 361461 w 379961"/>
                <a:gd name="connsiteY7" fmla="*/ 226030 h 256137"/>
                <a:gd name="connsiteX8" fmla="*/ 379961 w 379961"/>
                <a:gd name="connsiteY8" fmla="*/ 256137 h 256137"/>
                <a:gd name="connsiteX9" fmla="*/ 256628 w 379961"/>
                <a:gd name="connsiteY9" fmla="*/ 256137 h 256137"/>
                <a:gd name="connsiteX10" fmla="*/ 288381 w 379961"/>
                <a:gd name="connsiteY10" fmla="*/ 157723 h 256137"/>
                <a:gd name="connsiteX11" fmla="*/ 313934 w 379961"/>
                <a:gd name="connsiteY11" fmla="*/ 184493 h 256137"/>
                <a:gd name="connsiteX12" fmla="*/ 288381 w 379961"/>
                <a:gd name="connsiteY12" fmla="*/ 210046 h 256137"/>
                <a:gd name="connsiteX13" fmla="*/ 261611 w 379961"/>
                <a:gd name="connsiteY13" fmla="*/ 184493 h 256137"/>
                <a:gd name="connsiteX14" fmla="*/ 288381 w 379961"/>
                <a:gd name="connsiteY14" fmla="*/ 157723 h 256137"/>
                <a:gd name="connsiteX15" fmla="*/ 269300 w 379961"/>
                <a:gd name="connsiteY15" fmla="*/ 742 h 256137"/>
                <a:gd name="connsiteX16" fmla="*/ 292880 w 379961"/>
                <a:gd name="connsiteY16" fmla="*/ 11886 h 256137"/>
                <a:gd name="connsiteX17" fmla="*/ 323906 w 379961"/>
                <a:gd name="connsiteY17" fmla="*/ 79987 h 256137"/>
                <a:gd name="connsiteX18" fmla="*/ 312737 w 379961"/>
                <a:gd name="connsiteY18" fmla="*/ 105989 h 256137"/>
                <a:gd name="connsiteX19" fmla="*/ 57083 w 379961"/>
                <a:gd name="connsiteY19" fmla="*/ 202568 h 256137"/>
                <a:gd name="connsiteX20" fmla="*/ 33503 w 379961"/>
                <a:gd name="connsiteY20" fmla="*/ 191424 h 256137"/>
                <a:gd name="connsiteX21" fmla="*/ 1236 w 379961"/>
                <a:gd name="connsiteY21" fmla="*/ 117133 h 256137"/>
                <a:gd name="connsiteX22" fmla="*/ 12405 w 379961"/>
                <a:gd name="connsiteY22" fmla="*/ 92369 h 25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961" h="256137">
                  <a:moveTo>
                    <a:pt x="117708" y="221255"/>
                  </a:moveTo>
                  <a:cubicBezTo>
                    <a:pt x="131093" y="221255"/>
                    <a:pt x="143261" y="232080"/>
                    <a:pt x="143261" y="245312"/>
                  </a:cubicBezTo>
                  <a:cubicBezTo>
                    <a:pt x="143261" y="248920"/>
                    <a:pt x="143261" y="252529"/>
                    <a:pt x="142044" y="256137"/>
                  </a:cubicBezTo>
                  <a:lnTo>
                    <a:pt x="93372" y="256137"/>
                  </a:lnTo>
                  <a:cubicBezTo>
                    <a:pt x="92155" y="252529"/>
                    <a:pt x="90938" y="248920"/>
                    <a:pt x="90938" y="245312"/>
                  </a:cubicBezTo>
                  <a:cubicBezTo>
                    <a:pt x="90938" y="232080"/>
                    <a:pt x="103106" y="221255"/>
                    <a:pt x="117708" y="221255"/>
                  </a:cubicBezTo>
                  <a:close/>
                  <a:moveTo>
                    <a:pt x="346661" y="221213"/>
                  </a:moveTo>
                  <a:cubicBezTo>
                    <a:pt x="352828" y="218805"/>
                    <a:pt x="358994" y="221213"/>
                    <a:pt x="361461" y="226030"/>
                  </a:cubicBezTo>
                  <a:lnTo>
                    <a:pt x="379961" y="256137"/>
                  </a:lnTo>
                  <a:lnTo>
                    <a:pt x="256628" y="256137"/>
                  </a:lnTo>
                  <a:close/>
                  <a:moveTo>
                    <a:pt x="288381" y="157723"/>
                  </a:moveTo>
                  <a:cubicBezTo>
                    <a:pt x="302983" y="157723"/>
                    <a:pt x="313934" y="169891"/>
                    <a:pt x="313934" y="184493"/>
                  </a:cubicBezTo>
                  <a:cubicBezTo>
                    <a:pt x="313934" y="197878"/>
                    <a:pt x="302983" y="210046"/>
                    <a:pt x="288381" y="210046"/>
                  </a:cubicBezTo>
                  <a:cubicBezTo>
                    <a:pt x="273779" y="210046"/>
                    <a:pt x="261611" y="197878"/>
                    <a:pt x="261611" y="184493"/>
                  </a:cubicBezTo>
                  <a:cubicBezTo>
                    <a:pt x="261611" y="169891"/>
                    <a:pt x="273779" y="157723"/>
                    <a:pt x="288381" y="157723"/>
                  </a:cubicBezTo>
                  <a:close/>
                  <a:moveTo>
                    <a:pt x="269300" y="742"/>
                  </a:moveTo>
                  <a:cubicBezTo>
                    <a:pt x="277988" y="-1734"/>
                    <a:pt x="289157" y="1980"/>
                    <a:pt x="292880" y="11886"/>
                  </a:cubicBezTo>
                  <a:lnTo>
                    <a:pt x="323906" y="79987"/>
                  </a:lnTo>
                  <a:cubicBezTo>
                    <a:pt x="327629" y="89892"/>
                    <a:pt x="323906" y="102274"/>
                    <a:pt x="312737" y="105989"/>
                  </a:cubicBezTo>
                  <a:lnTo>
                    <a:pt x="57083" y="202568"/>
                  </a:lnTo>
                  <a:cubicBezTo>
                    <a:pt x="47154" y="205044"/>
                    <a:pt x="37226" y="201330"/>
                    <a:pt x="33503" y="191424"/>
                  </a:cubicBezTo>
                  <a:lnTo>
                    <a:pt x="1236" y="117133"/>
                  </a:lnTo>
                  <a:cubicBezTo>
                    <a:pt x="-2487" y="107227"/>
                    <a:pt x="2477" y="94845"/>
                    <a:pt x="12405" y="92369"/>
                  </a:cubicBezTo>
                  <a:close/>
                </a:path>
              </a:pathLst>
            </a:custGeom>
            <a:solidFill>
              <a:srgbClr val="015ED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4" name="Freeform: Shape 93">
              <a:extLst>
                <a:ext uri="{FF2B5EF4-FFF2-40B4-BE49-F238E27FC236}">
                  <a16:creationId xmlns:a16="http://schemas.microsoft.com/office/drawing/2014/main" id="{AE6AA180-15DE-FC1F-9DD5-04B5397F4805}"/>
                </a:ext>
              </a:extLst>
            </p:cNvPr>
            <p:cNvSpPr/>
            <p:nvPr/>
          </p:nvSpPr>
          <p:spPr>
            <a:xfrm>
              <a:off x="11996976" y="10783489"/>
              <a:ext cx="222997" cy="357542"/>
            </a:xfrm>
            <a:custGeom>
              <a:avLst/>
              <a:gdLst/>
              <a:ahLst/>
              <a:cxnLst>
                <a:cxn ang="3cd4">
                  <a:pos x="hc" y="t"/>
                </a:cxn>
                <a:cxn ang="cd2">
                  <a:pos x="l" y="vc"/>
                </a:cxn>
                <a:cxn ang="cd4">
                  <a:pos x="hc" y="b"/>
                </a:cxn>
                <a:cxn ang="0">
                  <a:pos x="r" y="vc"/>
                </a:cxn>
              </a:cxnLst>
              <a:rect l="l" t="t" r="r" b="b"/>
              <a:pathLst>
                <a:path w="180" h="288">
                  <a:moveTo>
                    <a:pt x="12" y="267"/>
                  </a:moveTo>
                  <a:lnTo>
                    <a:pt x="56" y="286"/>
                  </a:lnTo>
                  <a:cubicBezTo>
                    <a:pt x="65" y="290"/>
                    <a:pt x="76" y="285"/>
                    <a:pt x="80" y="276"/>
                  </a:cubicBezTo>
                  <a:lnTo>
                    <a:pt x="177" y="62"/>
                  </a:lnTo>
                  <a:cubicBezTo>
                    <a:pt x="187" y="40"/>
                    <a:pt x="177" y="13"/>
                    <a:pt x="153" y="3"/>
                  </a:cubicBezTo>
                  <a:cubicBezTo>
                    <a:pt x="131" y="-6"/>
                    <a:pt x="105" y="5"/>
                    <a:pt x="97" y="27"/>
                  </a:cubicBezTo>
                  <a:lnTo>
                    <a:pt x="2" y="243"/>
                  </a:lnTo>
                  <a:cubicBezTo>
                    <a:pt x="-2" y="252"/>
                    <a:pt x="2" y="263"/>
                    <a:pt x="12" y="267"/>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5" name="Freeform: Shape 94">
              <a:extLst>
                <a:ext uri="{FF2B5EF4-FFF2-40B4-BE49-F238E27FC236}">
                  <a16:creationId xmlns:a16="http://schemas.microsoft.com/office/drawing/2014/main" id="{17293A97-0BFD-16BA-B930-5FD2414E21DA}"/>
                </a:ext>
              </a:extLst>
            </p:cNvPr>
            <p:cNvSpPr/>
            <p:nvPr/>
          </p:nvSpPr>
          <p:spPr>
            <a:xfrm>
              <a:off x="12013171" y="10820863"/>
              <a:ext cx="143266" cy="298990"/>
            </a:xfrm>
            <a:custGeom>
              <a:avLst/>
              <a:gdLst/>
              <a:ahLst/>
              <a:cxnLst>
                <a:cxn ang="3cd4">
                  <a:pos x="hc" y="t"/>
                </a:cxn>
                <a:cxn ang="cd2">
                  <a:pos x="l" y="vc"/>
                </a:cxn>
                <a:cxn ang="cd4">
                  <a:pos x="hc" y="b"/>
                </a:cxn>
                <a:cxn ang="0">
                  <a:pos x="r" y="vc"/>
                </a:cxn>
              </a:cxnLst>
              <a:rect l="l" t="t" r="r" b="b"/>
              <a:pathLst>
                <a:path w="116" h="241">
                  <a:moveTo>
                    <a:pt x="8" y="241"/>
                  </a:moveTo>
                  <a:lnTo>
                    <a:pt x="116" y="6"/>
                  </a:lnTo>
                  <a:cubicBezTo>
                    <a:pt x="117" y="4"/>
                    <a:pt x="116" y="1"/>
                    <a:pt x="114" y="0"/>
                  </a:cubicBezTo>
                  <a:cubicBezTo>
                    <a:pt x="112" y="-1"/>
                    <a:pt x="108" y="0"/>
                    <a:pt x="107" y="2"/>
                  </a:cubicBezTo>
                  <a:lnTo>
                    <a:pt x="0" y="237"/>
                  </a:ln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6" name="Freeform: Shape 95">
              <a:extLst>
                <a:ext uri="{FF2B5EF4-FFF2-40B4-BE49-F238E27FC236}">
                  <a16:creationId xmlns:a16="http://schemas.microsoft.com/office/drawing/2014/main" id="{7D71E7E9-0CA6-6FDB-35DC-7CAB646DA3B2}"/>
                </a:ext>
              </a:extLst>
            </p:cNvPr>
            <p:cNvSpPr/>
            <p:nvPr/>
          </p:nvSpPr>
          <p:spPr>
            <a:xfrm>
              <a:off x="12049303" y="10833321"/>
              <a:ext cx="147003" cy="301482"/>
            </a:xfrm>
            <a:custGeom>
              <a:avLst/>
              <a:gdLst/>
              <a:ahLst/>
              <a:cxnLst>
                <a:cxn ang="3cd4">
                  <a:pos x="hc" y="t"/>
                </a:cxn>
                <a:cxn ang="cd2">
                  <a:pos x="l" y="vc"/>
                </a:cxn>
                <a:cxn ang="cd4">
                  <a:pos x="hc" y="b"/>
                </a:cxn>
                <a:cxn ang="0">
                  <a:pos x="r" y="vc"/>
                </a:cxn>
              </a:cxnLst>
              <a:rect l="l" t="t" r="r" b="b"/>
              <a:pathLst>
                <a:path w="119" h="243">
                  <a:moveTo>
                    <a:pt x="9" y="243"/>
                  </a:moveTo>
                  <a:lnTo>
                    <a:pt x="119" y="6"/>
                  </a:lnTo>
                  <a:cubicBezTo>
                    <a:pt x="119" y="4"/>
                    <a:pt x="119" y="1"/>
                    <a:pt x="116" y="0"/>
                  </a:cubicBezTo>
                  <a:cubicBezTo>
                    <a:pt x="114" y="-1"/>
                    <a:pt x="111" y="0"/>
                    <a:pt x="109" y="2"/>
                  </a:cubicBezTo>
                  <a:lnTo>
                    <a:pt x="0" y="240"/>
                  </a:ln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99" name="Freeform: Shape 98">
              <a:extLst>
                <a:ext uri="{FF2B5EF4-FFF2-40B4-BE49-F238E27FC236}">
                  <a16:creationId xmlns:a16="http://schemas.microsoft.com/office/drawing/2014/main" id="{F18873C4-097D-4251-DB94-14E6BFB78131}"/>
                </a:ext>
              </a:extLst>
            </p:cNvPr>
            <p:cNvSpPr/>
            <p:nvPr/>
          </p:nvSpPr>
          <p:spPr>
            <a:xfrm>
              <a:off x="12010683" y="11132311"/>
              <a:ext cx="48586" cy="87205"/>
            </a:xfrm>
            <a:custGeom>
              <a:avLst/>
              <a:gdLst/>
              <a:ahLst/>
              <a:cxnLst>
                <a:cxn ang="3cd4">
                  <a:pos x="hc" y="t"/>
                </a:cxn>
                <a:cxn ang="cd2">
                  <a:pos x="l" y="vc"/>
                </a:cxn>
                <a:cxn ang="cd4">
                  <a:pos x="hc" y="b"/>
                </a:cxn>
                <a:cxn ang="0">
                  <a:pos x="r" y="vc"/>
                </a:cxn>
              </a:cxnLst>
              <a:rect l="l" t="t" r="r" b="b"/>
              <a:pathLst>
                <a:path w="40" h="71">
                  <a:moveTo>
                    <a:pt x="10" y="71"/>
                  </a:moveTo>
                  <a:lnTo>
                    <a:pt x="40" y="3"/>
                  </a:lnTo>
                  <a:lnTo>
                    <a:pt x="31" y="0"/>
                  </a:lnTo>
                  <a:lnTo>
                    <a:pt x="0" y="71"/>
                  </a:lnTo>
                  <a:close/>
                </a:path>
              </a:pathLst>
            </a:custGeom>
            <a:solidFill>
              <a:srgbClr val="015E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00" name="Freeform: Shape 99">
              <a:extLst>
                <a:ext uri="{FF2B5EF4-FFF2-40B4-BE49-F238E27FC236}">
                  <a16:creationId xmlns:a16="http://schemas.microsoft.com/office/drawing/2014/main" id="{614B1C61-162D-A548-829F-4A188B7122EA}"/>
                </a:ext>
              </a:extLst>
            </p:cNvPr>
            <p:cNvSpPr/>
            <p:nvPr/>
          </p:nvSpPr>
          <p:spPr>
            <a:xfrm>
              <a:off x="11964589" y="11116112"/>
              <a:ext cx="57306" cy="103401"/>
            </a:xfrm>
            <a:custGeom>
              <a:avLst/>
              <a:gdLst/>
              <a:ahLst/>
              <a:cxnLst>
                <a:cxn ang="3cd4">
                  <a:pos x="hc" y="t"/>
                </a:cxn>
                <a:cxn ang="cd2">
                  <a:pos x="l" y="vc"/>
                </a:cxn>
                <a:cxn ang="cd4">
                  <a:pos x="hc" y="b"/>
                </a:cxn>
                <a:cxn ang="0">
                  <a:pos x="r" y="vc"/>
                </a:cxn>
              </a:cxnLst>
              <a:rect l="l" t="t" r="r" b="b"/>
              <a:pathLst>
                <a:path w="47" h="84">
                  <a:moveTo>
                    <a:pt x="10" y="84"/>
                  </a:moveTo>
                  <a:lnTo>
                    <a:pt x="47" y="4"/>
                  </a:lnTo>
                  <a:lnTo>
                    <a:pt x="39" y="0"/>
                  </a:lnTo>
                  <a:lnTo>
                    <a:pt x="0" y="84"/>
                  </a:lnTo>
                  <a:close/>
                </a:path>
              </a:pathLst>
            </a:custGeom>
            <a:solidFill>
              <a:srgbClr val="015E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01" name="Freeform: Shape 100">
              <a:extLst>
                <a:ext uri="{FF2B5EF4-FFF2-40B4-BE49-F238E27FC236}">
                  <a16:creationId xmlns:a16="http://schemas.microsoft.com/office/drawing/2014/main" id="{28E13EFD-57E0-D606-8ADE-345D178C525B}"/>
                </a:ext>
              </a:extLst>
            </p:cNvPr>
            <p:cNvSpPr/>
            <p:nvPr/>
          </p:nvSpPr>
          <p:spPr>
            <a:xfrm>
              <a:off x="1503675" y="7794835"/>
              <a:ext cx="3648924" cy="4111112"/>
            </a:xfrm>
            <a:custGeom>
              <a:avLst/>
              <a:gdLst/>
              <a:ahLst/>
              <a:cxnLst>
                <a:cxn ang="3cd4">
                  <a:pos x="hc" y="t"/>
                </a:cxn>
                <a:cxn ang="cd2">
                  <a:pos x="l" y="vc"/>
                </a:cxn>
                <a:cxn ang="cd4">
                  <a:pos x="hc" y="b"/>
                </a:cxn>
                <a:cxn ang="0">
                  <a:pos x="r" y="vc"/>
                </a:cxn>
              </a:cxnLst>
              <a:rect l="l" t="t" r="r" b="b"/>
              <a:pathLst>
                <a:path w="2930" h="3301">
                  <a:moveTo>
                    <a:pt x="408" y="976"/>
                  </a:moveTo>
                  <a:lnTo>
                    <a:pt x="222" y="694"/>
                  </a:lnTo>
                  <a:cubicBezTo>
                    <a:pt x="220" y="691"/>
                    <a:pt x="219" y="688"/>
                    <a:pt x="221" y="685"/>
                  </a:cubicBezTo>
                  <a:cubicBezTo>
                    <a:pt x="223" y="682"/>
                    <a:pt x="226" y="680"/>
                    <a:pt x="230" y="680"/>
                  </a:cubicBezTo>
                  <a:lnTo>
                    <a:pt x="2930" y="680"/>
                  </a:lnTo>
                  <a:lnTo>
                    <a:pt x="2505" y="0"/>
                  </a:lnTo>
                  <a:lnTo>
                    <a:pt x="0" y="0"/>
                  </a:lnTo>
                  <a:lnTo>
                    <a:pt x="0" y="3301"/>
                  </a:lnTo>
                  <a:lnTo>
                    <a:pt x="408" y="3301"/>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06" name="Freeform: Shape 105">
              <a:extLst>
                <a:ext uri="{FF2B5EF4-FFF2-40B4-BE49-F238E27FC236}">
                  <a16:creationId xmlns:a16="http://schemas.microsoft.com/office/drawing/2014/main" id="{A8CDB82A-40A9-BC69-46D5-261643C89041}"/>
                </a:ext>
              </a:extLst>
            </p:cNvPr>
            <p:cNvSpPr/>
            <p:nvPr/>
          </p:nvSpPr>
          <p:spPr>
            <a:xfrm>
              <a:off x="1811382" y="8665644"/>
              <a:ext cx="4180874" cy="327643"/>
            </a:xfrm>
            <a:custGeom>
              <a:avLst/>
              <a:gdLst/>
              <a:ahLst/>
              <a:cxnLst>
                <a:cxn ang="3cd4">
                  <a:pos x="hc" y="t"/>
                </a:cxn>
                <a:cxn ang="cd2">
                  <a:pos x="l" y="vc"/>
                </a:cxn>
                <a:cxn ang="cd4">
                  <a:pos x="hc" y="b"/>
                </a:cxn>
                <a:cxn ang="0">
                  <a:pos x="r" y="vc"/>
                </a:cxn>
              </a:cxnLst>
              <a:rect l="l" t="t" r="r" b="b"/>
              <a:pathLst>
                <a:path w="3357" h="264">
                  <a:moveTo>
                    <a:pt x="176" y="264"/>
                  </a:moveTo>
                  <a:lnTo>
                    <a:pt x="3357" y="264"/>
                  </a:lnTo>
                  <a:lnTo>
                    <a:pt x="2712" y="0"/>
                  </a:lnTo>
                  <a:lnTo>
                    <a:pt x="0" y="0"/>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07" name="Freeform: Shape 106">
              <a:extLst>
                <a:ext uri="{FF2B5EF4-FFF2-40B4-BE49-F238E27FC236}">
                  <a16:creationId xmlns:a16="http://schemas.microsoft.com/office/drawing/2014/main" id="{5A0968DE-D40B-AECF-9F80-22B7A6243F62}"/>
                </a:ext>
              </a:extLst>
            </p:cNvPr>
            <p:cNvSpPr/>
            <p:nvPr/>
          </p:nvSpPr>
          <p:spPr>
            <a:xfrm>
              <a:off x="2035625" y="9018203"/>
              <a:ext cx="3966601" cy="2887741"/>
            </a:xfrm>
            <a:custGeom>
              <a:avLst/>
              <a:gdLst/>
              <a:ahLst/>
              <a:cxnLst>
                <a:cxn ang="3cd4">
                  <a:pos x="hc" y="t"/>
                </a:cxn>
                <a:cxn ang="cd2">
                  <a:pos x="l" y="vc"/>
                </a:cxn>
                <a:cxn ang="cd4">
                  <a:pos x="hc" y="b"/>
                </a:cxn>
                <a:cxn ang="0">
                  <a:pos x="r" y="vc"/>
                </a:cxn>
              </a:cxnLst>
              <a:rect l="l" t="t" r="r" b="b"/>
              <a:pathLst>
                <a:path w="3185" h="2319">
                  <a:moveTo>
                    <a:pt x="930" y="2205"/>
                  </a:moveTo>
                  <a:lnTo>
                    <a:pt x="285" y="2205"/>
                  </a:lnTo>
                  <a:lnTo>
                    <a:pt x="285" y="161"/>
                  </a:lnTo>
                  <a:lnTo>
                    <a:pt x="930" y="161"/>
                  </a:lnTo>
                  <a:close/>
                  <a:moveTo>
                    <a:pt x="0" y="2319"/>
                  </a:moveTo>
                  <a:lnTo>
                    <a:pt x="3185" y="2319"/>
                  </a:lnTo>
                  <a:lnTo>
                    <a:pt x="3185" y="0"/>
                  </a:lnTo>
                  <a:lnTo>
                    <a:pt x="0" y="0"/>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08" name="Freeform: Shape 107">
              <a:extLst>
                <a:ext uri="{FF2B5EF4-FFF2-40B4-BE49-F238E27FC236}">
                  <a16:creationId xmlns:a16="http://schemas.microsoft.com/office/drawing/2014/main" id="{58BFC250-BF7B-C224-53F8-7AE84D23682A}"/>
                </a:ext>
              </a:extLst>
            </p:cNvPr>
            <p:cNvSpPr/>
            <p:nvPr/>
          </p:nvSpPr>
          <p:spPr>
            <a:xfrm>
              <a:off x="1691786" y="7915677"/>
              <a:ext cx="3166799" cy="609192"/>
            </a:xfrm>
            <a:custGeom>
              <a:avLst/>
              <a:gdLst/>
              <a:ahLst/>
              <a:cxnLst>
                <a:cxn ang="3cd4">
                  <a:pos x="hc" y="t"/>
                </a:cxn>
                <a:cxn ang="cd2">
                  <a:pos x="l" y="vc"/>
                </a:cxn>
                <a:cxn ang="cd4">
                  <a:pos x="hc" y="b"/>
                </a:cxn>
                <a:cxn ang="0">
                  <a:pos x="r" y="vc"/>
                </a:cxn>
              </a:cxnLst>
              <a:rect l="l" t="t" r="r" b="b"/>
              <a:pathLst>
                <a:path w="2543" h="490">
                  <a:moveTo>
                    <a:pt x="0" y="0"/>
                  </a:moveTo>
                  <a:lnTo>
                    <a:pt x="2242" y="0"/>
                  </a:lnTo>
                  <a:lnTo>
                    <a:pt x="2543" y="490"/>
                  </a:lnTo>
                  <a:lnTo>
                    <a:pt x="108" y="490"/>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10" name="Freeform: Shape 109">
              <a:extLst>
                <a:ext uri="{FF2B5EF4-FFF2-40B4-BE49-F238E27FC236}">
                  <a16:creationId xmlns:a16="http://schemas.microsoft.com/office/drawing/2014/main" id="{C54733B6-A98F-A5DA-32AA-99C9FA090E73}"/>
                </a:ext>
              </a:extLst>
            </p:cNvPr>
            <p:cNvSpPr/>
            <p:nvPr/>
          </p:nvSpPr>
          <p:spPr>
            <a:xfrm>
              <a:off x="2218760" y="8012849"/>
              <a:ext cx="2061785" cy="414849"/>
            </a:xfrm>
            <a:custGeom>
              <a:avLst/>
              <a:gdLst>
                <a:gd name="connsiteX0" fmla="*/ 1854278 w 2061785"/>
                <a:gd name="connsiteY0" fmla="*/ 23599 h 414849"/>
                <a:gd name="connsiteX1" fmla="*/ 1670380 w 2061785"/>
                <a:gd name="connsiteY1" fmla="*/ 202456 h 414849"/>
                <a:gd name="connsiteX2" fmla="*/ 1859249 w 2061785"/>
                <a:gd name="connsiteY2" fmla="*/ 195004 h 414849"/>
                <a:gd name="connsiteX3" fmla="*/ 1871674 w 2061785"/>
                <a:gd name="connsiteY3" fmla="*/ 207425 h 414849"/>
                <a:gd name="connsiteX4" fmla="*/ 1860491 w 2061785"/>
                <a:gd name="connsiteY4" fmla="*/ 218603 h 414849"/>
                <a:gd name="connsiteX5" fmla="*/ 1671623 w 2061785"/>
                <a:gd name="connsiteY5" fmla="*/ 226056 h 414849"/>
                <a:gd name="connsiteX6" fmla="*/ 1854278 w 2061785"/>
                <a:gd name="connsiteY6" fmla="*/ 391250 h 414849"/>
                <a:gd name="connsiteX7" fmla="*/ 2038177 w 2061785"/>
                <a:gd name="connsiteY7" fmla="*/ 207425 h 414849"/>
                <a:gd name="connsiteX8" fmla="*/ 1854278 w 2061785"/>
                <a:gd name="connsiteY8" fmla="*/ 23599 h 414849"/>
                <a:gd name="connsiteX9" fmla="*/ 1029544 w 2061785"/>
                <a:gd name="connsiteY9" fmla="*/ 23599 h 414849"/>
                <a:gd name="connsiteX10" fmla="*/ 845632 w 2061785"/>
                <a:gd name="connsiteY10" fmla="*/ 207425 h 414849"/>
                <a:gd name="connsiteX11" fmla="*/ 858058 w 2061785"/>
                <a:gd name="connsiteY11" fmla="*/ 274496 h 414849"/>
                <a:gd name="connsiteX12" fmla="*/ 1030787 w 2061785"/>
                <a:gd name="connsiteY12" fmla="*/ 196246 h 414849"/>
                <a:gd name="connsiteX13" fmla="*/ 1045699 w 2061785"/>
                <a:gd name="connsiteY13" fmla="*/ 202456 h 414849"/>
                <a:gd name="connsiteX14" fmla="*/ 1039486 w 2061785"/>
                <a:gd name="connsiteY14" fmla="*/ 218603 h 414849"/>
                <a:gd name="connsiteX15" fmla="*/ 867999 w 2061785"/>
                <a:gd name="connsiteY15" fmla="*/ 296853 h 414849"/>
                <a:gd name="connsiteX16" fmla="*/ 1029544 w 2061785"/>
                <a:gd name="connsiteY16" fmla="*/ 391250 h 414849"/>
                <a:gd name="connsiteX17" fmla="*/ 1213457 w 2061785"/>
                <a:gd name="connsiteY17" fmla="*/ 207425 h 414849"/>
                <a:gd name="connsiteX18" fmla="*/ 1029544 w 2061785"/>
                <a:gd name="connsiteY18" fmla="*/ 23599 h 414849"/>
                <a:gd name="connsiteX19" fmla="*/ 207495 w 2061785"/>
                <a:gd name="connsiteY19" fmla="*/ 23599 h 414849"/>
                <a:gd name="connsiteX20" fmla="*/ 23607 w 2061785"/>
                <a:gd name="connsiteY20" fmla="*/ 207425 h 414849"/>
                <a:gd name="connsiteX21" fmla="*/ 207495 w 2061785"/>
                <a:gd name="connsiteY21" fmla="*/ 391250 h 414849"/>
                <a:gd name="connsiteX22" fmla="*/ 391384 w 2061785"/>
                <a:gd name="connsiteY22" fmla="*/ 207425 h 414849"/>
                <a:gd name="connsiteX23" fmla="*/ 367776 w 2061785"/>
                <a:gd name="connsiteY23" fmla="*/ 116754 h 414849"/>
                <a:gd name="connsiteX24" fmla="*/ 219920 w 2061785"/>
                <a:gd name="connsiteY24" fmla="*/ 217361 h 414849"/>
                <a:gd name="connsiteX25" fmla="*/ 213708 w 2061785"/>
                <a:gd name="connsiteY25" fmla="*/ 218603 h 414849"/>
                <a:gd name="connsiteX26" fmla="*/ 203768 w 2061785"/>
                <a:gd name="connsiteY26" fmla="*/ 213635 h 414849"/>
                <a:gd name="connsiteX27" fmla="*/ 206253 w 2061785"/>
                <a:gd name="connsiteY27" fmla="*/ 197488 h 414849"/>
                <a:gd name="connsiteX28" fmla="*/ 354109 w 2061785"/>
                <a:gd name="connsiteY28" fmla="*/ 96881 h 414849"/>
                <a:gd name="connsiteX29" fmla="*/ 207495 w 2061785"/>
                <a:gd name="connsiteY29" fmla="*/ 23599 h 414849"/>
                <a:gd name="connsiteX30" fmla="*/ 1854278 w 2061785"/>
                <a:gd name="connsiteY30" fmla="*/ 0 h 414849"/>
                <a:gd name="connsiteX31" fmla="*/ 2061785 w 2061785"/>
                <a:gd name="connsiteY31" fmla="*/ 207425 h 414849"/>
                <a:gd name="connsiteX32" fmla="*/ 1854278 w 2061785"/>
                <a:gd name="connsiteY32" fmla="*/ 414849 h 414849"/>
                <a:gd name="connsiteX33" fmla="*/ 1648014 w 2061785"/>
                <a:gd name="connsiteY33" fmla="*/ 227298 h 414849"/>
                <a:gd name="connsiteX34" fmla="*/ 1595827 w 2061785"/>
                <a:gd name="connsiteY34" fmla="*/ 229782 h 414849"/>
                <a:gd name="connsiteX35" fmla="*/ 1583401 w 2061785"/>
                <a:gd name="connsiteY35" fmla="*/ 218603 h 414849"/>
                <a:gd name="connsiteX36" fmla="*/ 1595827 w 2061785"/>
                <a:gd name="connsiteY36" fmla="*/ 206183 h 414849"/>
                <a:gd name="connsiteX37" fmla="*/ 1646771 w 2061785"/>
                <a:gd name="connsiteY37" fmla="*/ 203699 h 414849"/>
                <a:gd name="connsiteX38" fmla="*/ 1854278 w 2061785"/>
                <a:gd name="connsiteY38" fmla="*/ 0 h 414849"/>
                <a:gd name="connsiteX39" fmla="*/ 1029544 w 2061785"/>
                <a:gd name="connsiteY39" fmla="*/ 0 h 414849"/>
                <a:gd name="connsiteX40" fmla="*/ 1237068 w 2061785"/>
                <a:gd name="connsiteY40" fmla="*/ 207425 h 414849"/>
                <a:gd name="connsiteX41" fmla="*/ 1029544 w 2061785"/>
                <a:gd name="connsiteY41" fmla="*/ 414849 h 414849"/>
                <a:gd name="connsiteX42" fmla="*/ 846874 w 2061785"/>
                <a:gd name="connsiteY42" fmla="*/ 306790 h 414849"/>
                <a:gd name="connsiteX43" fmla="*/ 759888 w 2061785"/>
                <a:gd name="connsiteY43" fmla="*/ 345294 h 414849"/>
                <a:gd name="connsiteX44" fmla="*/ 754918 w 2061785"/>
                <a:gd name="connsiteY44" fmla="*/ 346536 h 414849"/>
                <a:gd name="connsiteX45" fmla="*/ 744977 w 2061785"/>
                <a:gd name="connsiteY45" fmla="*/ 339083 h 414849"/>
                <a:gd name="connsiteX46" fmla="*/ 749947 w 2061785"/>
                <a:gd name="connsiteY46" fmla="*/ 324179 h 414849"/>
                <a:gd name="connsiteX47" fmla="*/ 836933 w 2061785"/>
                <a:gd name="connsiteY47" fmla="*/ 284433 h 414849"/>
                <a:gd name="connsiteX48" fmla="*/ 822021 w 2061785"/>
                <a:gd name="connsiteY48" fmla="*/ 207425 h 414849"/>
                <a:gd name="connsiteX49" fmla="*/ 1029544 w 2061785"/>
                <a:gd name="connsiteY49" fmla="*/ 0 h 414849"/>
                <a:gd name="connsiteX50" fmla="*/ 207495 w 2061785"/>
                <a:gd name="connsiteY50" fmla="*/ 0 h 414849"/>
                <a:gd name="connsiteX51" fmla="*/ 373989 w 2061785"/>
                <a:gd name="connsiteY51" fmla="*/ 83218 h 414849"/>
                <a:gd name="connsiteX52" fmla="*/ 448538 w 2061785"/>
                <a:gd name="connsiteY52" fmla="*/ 32294 h 414849"/>
                <a:gd name="connsiteX53" fmla="*/ 465933 w 2061785"/>
                <a:gd name="connsiteY53" fmla="*/ 36020 h 414849"/>
                <a:gd name="connsiteX54" fmla="*/ 462205 w 2061785"/>
                <a:gd name="connsiteY54" fmla="*/ 52167 h 414849"/>
                <a:gd name="connsiteX55" fmla="*/ 386414 w 2061785"/>
                <a:gd name="connsiteY55" fmla="*/ 103091 h 414849"/>
                <a:gd name="connsiteX56" fmla="*/ 414991 w 2061785"/>
                <a:gd name="connsiteY56" fmla="*/ 207425 h 414849"/>
                <a:gd name="connsiteX57" fmla="*/ 207495 w 2061785"/>
                <a:gd name="connsiteY57" fmla="*/ 414849 h 414849"/>
                <a:gd name="connsiteX58" fmla="*/ 0 w 2061785"/>
                <a:gd name="connsiteY58" fmla="*/ 207425 h 414849"/>
                <a:gd name="connsiteX59" fmla="*/ 207495 w 2061785"/>
                <a:gd name="connsiteY59" fmla="*/ 0 h 41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61785" h="414849">
                  <a:moveTo>
                    <a:pt x="1854278" y="23599"/>
                  </a:moveTo>
                  <a:cubicBezTo>
                    <a:pt x="1753631" y="23599"/>
                    <a:pt x="1672865" y="103091"/>
                    <a:pt x="1670380" y="202456"/>
                  </a:cubicBezTo>
                  <a:lnTo>
                    <a:pt x="1859249" y="195004"/>
                  </a:lnTo>
                  <a:cubicBezTo>
                    <a:pt x="1866704" y="195004"/>
                    <a:pt x="1871674" y="199972"/>
                    <a:pt x="1871674" y="207425"/>
                  </a:cubicBezTo>
                  <a:cubicBezTo>
                    <a:pt x="1871674" y="213635"/>
                    <a:pt x="1866704" y="218603"/>
                    <a:pt x="1860491" y="218603"/>
                  </a:cubicBezTo>
                  <a:lnTo>
                    <a:pt x="1671623" y="226056"/>
                  </a:lnTo>
                  <a:cubicBezTo>
                    <a:pt x="1681563" y="319210"/>
                    <a:pt x="1759844" y="391250"/>
                    <a:pt x="1854278" y="391250"/>
                  </a:cubicBezTo>
                  <a:cubicBezTo>
                    <a:pt x="1954925" y="391250"/>
                    <a:pt x="2038177" y="308032"/>
                    <a:pt x="2038177" y="207425"/>
                  </a:cubicBezTo>
                  <a:cubicBezTo>
                    <a:pt x="2038177" y="105576"/>
                    <a:pt x="1954925" y="23599"/>
                    <a:pt x="1854278" y="23599"/>
                  </a:cubicBezTo>
                  <a:close/>
                  <a:moveTo>
                    <a:pt x="1029544" y="23599"/>
                  </a:moveTo>
                  <a:cubicBezTo>
                    <a:pt x="927647" y="23599"/>
                    <a:pt x="845632" y="105576"/>
                    <a:pt x="845632" y="207425"/>
                  </a:cubicBezTo>
                  <a:cubicBezTo>
                    <a:pt x="845632" y="231024"/>
                    <a:pt x="850602" y="253381"/>
                    <a:pt x="858058" y="274496"/>
                  </a:cubicBezTo>
                  <a:lnTo>
                    <a:pt x="1030787" y="196246"/>
                  </a:lnTo>
                  <a:cubicBezTo>
                    <a:pt x="1037000" y="193762"/>
                    <a:pt x="1043214" y="196246"/>
                    <a:pt x="1045699" y="202456"/>
                  </a:cubicBezTo>
                  <a:cubicBezTo>
                    <a:pt x="1049427" y="208667"/>
                    <a:pt x="1045699" y="214877"/>
                    <a:pt x="1039486" y="218603"/>
                  </a:cubicBezTo>
                  <a:lnTo>
                    <a:pt x="867999" y="296853"/>
                  </a:lnTo>
                  <a:cubicBezTo>
                    <a:pt x="900308" y="352746"/>
                    <a:pt x="959956" y="391250"/>
                    <a:pt x="1029544" y="391250"/>
                  </a:cubicBezTo>
                  <a:cubicBezTo>
                    <a:pt x="1130200" y="391250"/>
                    <a:pt x="1213457" y="308032"/>
                    <a:pt x="1213457" y="207425"/>
                  </a:cubicBezTo>
                  <a:cubicBezTo>
                    <a:pt x="1213457" y="105576"/>
                    <a:pt x="1130200" y="23599"/>
                    <a:pt x="1029544" y="23599"/>
                  </a:cubicBezTo>
                  <a:close/>
                  <a:moveTo>
                    <a:pt x="207495" y="23599"/>
                  </a:moveTo>
                  <a:cubicBezTo>
                    <a:pt x="106854" y="23599"/>
                    <a:pt x="23607" y="105576"/>
                    <a:pt x="23607" y="207425"/>
                  </a:cubicBezTo>
                  <a:cubicBezTo>
                    <a:pt x="23607" y="308032"/>
                    <a:pt x="106854" y="391250"/>
                    <a:pt x="207495" y="391250"/>
                  </a:cubicBezTo>
                  <a:cubicBezTo>
                    <a:pt x="309379" y="391250"/>
                    <a:pt x="391384" y="308032"/>
                    <a:pt x="391384" y="207425"/>
                  </a:cubicBezTo>
                  <a:cubicBezTo>
                    <a:pt x="391384" y="173889"/>
                    <a:pt x="382686" y="144080"/>
                    <a:pt x="367776" y="116754"/>
                  </a:cubicBezTo>
                  <a:lnTo>
                    <a:pt x="219920" y="217361"/>
                  </a:lnTo>
                  <a:cubicBezTo>
                    <a:pt x="217435" y="218603"/>
                    <a:pt x="216193" y="218603"/>
                    <a:pt x="213708" y="218603"/>
                  </a:cubicBezTo>
                  <a:cubicBezTo>
                    <a:pt x="209980" y="218603"/>
                    <a:pt x="206253" y="217361"/>
                    <a:pt x="203768" y="213635"/>
                  </a:cubicBezTo>
                  <a:cubicBezTo>
                    <a:pt x="200040" y="208667"/>
                    <a:pt x="201283" y="201214"/>
                    <a:pt x="206253" y="197488"/>
                  </a:cubicBezTo>
                  <a:lnTo>
                    <a:pt x="354109" y="96881"/>
                  </a:lnTo>
                  <a:cubicBezTo>
                    <a:pt x="320562" y="52167"/>
                    <a:pt x="267135" y="23599"/>
                    <a:pt x="207495" y="23599"/>
                  </a:cubicBezTo>
                  <a:close/>
                  <a:moveTo>
                    <a:pt x="1854278" y="0"/>
                  </a:moveTo>
                  <a:cubicBezTo>
                    <a:pt x="1968593" y="0"/>
                    <a:pt x="2061785" y="93155"/>
                    <a:pt x="2061785" y="207425"/>
                  </a:cubicBezTo>
                  <a:cubicBezTo>
                    <a:pt x="2061785" y="321695"/>
                    <a:pt x="1968593" y="414849"/>
                    <a:pt x="1854278" y="414849"/>
                  </a:cubicBezTo>
                  <a:cubicBezTo>
                    <a:pt x="1746176" y="414849"/>
                    <a:pt x="1657954" y="331631"/>
                    <a:pt x="1648014" y="227298"/>
                  </a:cubicBezTo>
                  <a:lnTo>
                    <a:pt x="1595827" y="229782"/>
                  </a:lnTo>
                  <a:cubicBezTo>
                    <a:pt x="1589614" y="229782"/>
                    <a:pt x="1583401" y="223572"/>
                    <a:pt x="1583401" y="218603"/>
                  </a:cubicBezTo>
                  <a:cubicBezTo>
                    <a:pt x="1583401" y="211151"/>
                    <a:pt x="1588371" y="206183"/>
                    <a:pt x="1595827" y="206183"/>
                  </a:cubicBezTo>
                  <a:lnTo>
                    <a:pt x="1646771" y="203699"/>
                  </a:lnTo>
                  <a:cubicBezTo>
                    <a:pt x="1648014" y="91913"/>
                    <a:pt x="1739963" y="0"/>
                    <a:pt x="1854278" y="0"/>
                  </a:cubicBezTo>
                  <a:close/>
                  <a:moveTo>
                    <a:pt x="1029544" y="0"/>
                  </a:moveTo>
                  <a:cubicBezTo>
                    <a:pt x="1143869" y="0"/>
                    <a:pt x="1237068" y="93155"/>
                    <a:pt x="1237068" y="207425"/>
                  </a:cubicBezTo>
                  <a:cubicBezTo>
                    <a:pt x="1237068" y="321695"/>
                    <a:pt x="1143869" y="414849"/>
                    <a:pt x="1029544" y="414849"/>
                  </a:cubicBezTo>
                  <a:cubicBezTo>
                    <a:pt x="950015" y="414849"/>
                    <a:pt x="881669" y="371377"/>
                    <a:pt x="846874" y="306790"/>
                  </a:cubicBezTo>
                  <a:lnTo>
                    <a:pt x="759888" y="345294"/>
                  </a:lnTo>
                  <a:cubicBezTo>
                    <a:pt x="758646" y="346536"/>
                    <a:pt x="757403" y="346536"/>
                    <a:pt x="754918" y="346536"/>
                  </a:cubicBezTo>
                  <a:cubicBezTo>
                    <a:pt x="751190" y="346536"/>
                    <a:pt x="746219" y="344052"/>
                    <a:pt x="744977" y="339083"/>
                  </a:cubicBezTo>
                  <a:cubicBezTo>
                    <a:pt x="741249" y="334115"/>
                    <a:pt x="743734" y="326663"/>
                    <a:pt x="749947" y="324179"/>
                  </a:cubicBezTo>
                  <a:lnTo>
                    <a:pt x="836933" y="284433"/>
                  </a:lnTo>
                  <a:cubicBezTo>
                    <a:pt x="826992" y="260833"/>
                    <a:pt x="822021" y="234750"/>
                    <a:pt x="822021" y="207425"/>
                  </a:cubicBezTo>
                  <a:cubicBezTo>
                    <a:pt x="822021" y="93155"/>
                    <a:pt x="915220" y="0"/>
                    <a:pt x="1029544" y="0"/>
                  </a:cubicBezTo>
                  <a:close/>
                  <a:moveTo>
                    <a:pt x="207495" y="0"/>
                  </a:moveTo>
                  <a:cubicBezTo>
                    <a:pt x="275832" y="0"/>
                    <a:pt x="335472" y="32294"/>
                    <a:pt x="373989" y="83218"/>
                  </a:cubicBezTo>
                  <a:lnTo>
                    <a:pt x="448538" y="32294"/>
                  </a:lnTo>
                  <a:cubicBezTo>
                    <a:pt x="454750" y="28568"/>
                    <a:pt x="462205" y="31052"/>
                    <a:pt x="465933" y="36020"/>
                  </a:cubicBezTo>
                  <a:cubicBezTo>
                    <a:pt x="469660" y="40988"/>
                    <a:pt x="468418" y="48441"/>
                    <a:pt x="462205" y="52167"/>
                  </a:cubicBezTo>
                  <a:lnTo>
                    <a:pt x="386414" y="103091"/>
                  </a:lnTo>
                  <a:cubicBezTo>
                    <a:pt x="405051" y="134143"/>
                    <a:pt x="414991" y="170163"/>
                    <a:pt x="414991" y="207425"/>
                  </a:cubicBezTo>
                  <a:cubicBezTo>
                    <a:pt x="414991" y="321695"/>
                    <a:pt x="321804" y="414849"/>
                    <a:pt x="207495" y="414849"/>
                  </a:cubicBezTo>
                  <a:cubicBezTo>
                    <a:pt x="93186" y="414849"/>
                    <a:pt x="0" y="321695"/>
                    <a:pt x="0" y="207425"/>
                  </a:cubicBezTo>
                  <a:cubicBezTo>
                    <a:pt x="0" y="93155"/>
                    <a:pt x="93186" y="0"/>
                    <a:pt x="207495" y="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11" name="Freeform: Shape 110">
              <a:extLst>
                <a:ext uri="{FF2B5EF4-FFF2-40B4-BE49-F238E27FC236}">
                  <a16:creationId xmlns:a16="http://schemas.microsoft.com/office/drawing/2014/main" id="{2099B9F4-18B8-E851-790E-9A6EDC79B1F4}"/>
                </a:ext>
              </a:extLst>
            </p:cNvPr>
            <p:cNvSpPr/>
            <p:nvPr/>
          </p:nvSpPr>
          <p:spPr>
            <a:xfrm>
              <a:off x="3586639" y="9212546"/>
              <a:ext cx="2030641" cy="2557610"/>
            </a:xfrm>
            <a:custGeom>
              <a:avLst/>
              <a:gdLst/>
              <a:ahLst/>
              <a:cxnLst>
                <a:cxn ang="3cd4">
                  <a:pos x="hc" y="t"/>
                </a:cxn>
                <a:cxn ang="cd2">
                  <a:pos x="l" y="vc"/>
                </a:cxn>
                <a:cxn ang="cd4">
                  <a:pos x="hc" y="b"/>
                </a:cxn>
                <a:cxn ang="0">
                  <a:pos x="r" y="vc"/>
                </a:cxn>
              </a:cxnLst>
              <a:rect l="l" t="t" r="r" b="b"/>
              <a:pathLst>
                <a:path w="1631" h="2054">
                  <a:moveTo>
                    <a:pt x="23" y="10"/>
                  </a:moveTo>
                  <a:cubicBezTo>
                    <a:pt x="16" y="10"/>
                    <a:pt x="9" y="16"/>
                    <a:pt x="9" y="24"/>
                  </a:cubicBezTo>
                  <a:lnTo>
                    <a:pt x="9" y="2030"/>
                  </a:lnTo>
                  <a:cubicBezTo>
                    <a:pt x="9" y="2037"/>
                    <a:pt x="16" y="2044"/>
                    <a:pt x="23" y="2044"/>
                  </a:cubicBezTo>
                  <a:lnTo>
                    <a:pt x="1607" y="2044"/>
                  </a:lnTo>
                  <a:cubicBezTo>
                    <a:pt x="1615" y="2044"/>
                    <a:pt x="1621" y="2037"/>
                    <a:pt x="1621" y="2030"/>
                  </a:cubicBezTo>
                  <a:lnTo>
                    <a:pt x="1621" y="24"/>
                  </a:lnTo>
                  <a:cubicBezTo>
                    <a:pt x="1621" y="16"/>
                    <a:pt x="1615" y="10"/>
                    <a:pt x="1607" y="10"/>
                  </a:cubicBezTo>
                  <a:close/>
                  <a:moveTo>
                    <a:pt x="1607" y="2054"/>
                  </a:moveTo>
                  <a:lnTo>
                    <a:pt x="23" y="2054"/>
                  </a:lnTo>
                  <a:cubicBezTo>
                    <a:pt x="10" y="2054"/>
                    <a:pt x="0" y="2043"/>
                    <a:pt x="0" y="2030"/>
                  </a:cubicBezTo>
                  <a:lnTo>
                    <a:pt x="0" y="24"/>
                  </a:lnTo>
                  <a:cubicBezTo>
                    <a:pt x="0" y="11"/>
                    <a:pt x="10" y="0"/>
                    <a:pt x="23" y="0"/>
                  </a:cubicBezTo>
                  <a:lnTo>
                    <a:pt x="1607" y="0"/>
                  </a:lnTo>
                  <a:cubicBezTo>
                    <a:pt x="1620" y="0"/>
                    <a:pt x="1631" y="11"/>
                    <a:pt x="1631" y="24"/>
                  </a:cubicBezTo>
                  <a:lnTo>
                    <a:pt x="1631" y="2030"/>
                  </a:lnTo>
                  <a:cubicBezTo>
                    <a:pt x="1631" y="2043"/>
                    <a:pt x="1620" y="2054"/>
                    <a:pt x="1607" y="2054"/>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12" name="Freeform: Shape 111">
              <a:extLst>
                <a:ext uri="{FF2B5EF4-FFF2-40B4-BE49-F238E27FC236}">
                  <a16:creationId xmlns:a16="http://schemas.microsoft.com/office/drawing/2014/main" id="{621F8DF7-F77F-1D6A-42E2-AF17E2C5A8C4}"/>
                </a:ext>
              </a:extLst>
            </p:cNvPr>
            <p:cNvSpPr/>
            <p:nvPr/>
          </p:nvSpPr>
          <p:spPr>
            <a:xfrm>
              <a:off x="2587514" y="9284802"/>
              <a:ext cx="408620" cy="2414344"/>
            </a:xfrm>
            <a:custGeom>
              <a:avLst/>
              <a:gdLst/>
              <a:ahLst/>
              <a:cxnLst>
                <a:cxn ang="3cd4">
                  <a:pos x="hc" y="t"/>
                </a:cxn>
                <a:cxn ang="cd2">
                  <a:pos x="l" y="vc"/>
                </a:cxn>
                <a:cxn ang="cd4">
                  <a:pos x="hc" y="b"/>
                </a:cxn>
                <a:cxn ang="0">
                  <a:pos x="r" y="vc"/>
                </a:cxn>
              </a:cxnLst>
              <a:rect l="l" t="t" r="r" b="b"/>
              <a:pathLst>
                <a:path w="329" h="1939">
                  <a:moveTo>
                    <a:pt x="200" y="1882"/>
                  </a:moveTo>
                  <a:lnTo>
                    <a:pt x="128" y="1882"/>
                  </a:lnTo>
                  <a:cubicBezTo>
                    <a:pt x="63" y="1882"/>
                    <a:pt x="10" y="1829"/>
                    <a:pt x="10" y="1764"/>
                  </a:cubicBezTo>
                  <a:lnTo>
                    <a:pt x="10" y="1187"/>
                  </a:lnTo>
                  <a:lnTo>
                    <a:pt x="319" y="878"/>
                  </a:lnTo>
                  <a:lnTo>
                    <a:pt x="319" y="1764"/>
                  </a:lnTo>
                  <a:cubicBezTo>
                    <a:pt x="319" y="1829"/>
                    <a:pt x="266" y="1882"/>
                    <a:pt x="200" y="1882"/>
                  </a:cubicBezTo>
                  <a:close/>
                  <a:moveTo>
                    <a:pt x="201" y="1892"/>
                  </a:moveTo>
                  <a:lnTo>
                    <a:pt x="201" y="1900"/>
                  </a:lnTo>
                  <a:cubicBezTo>
                    <a:pt x="201" y="1916"/>
                    <a:pt x="188" y="1929"/>
                    <a:pt x="173" y="1929"/>
                  </a:cubicBezTo>
                  <a:lnTo>
                    <a:pt x="156" y="1929"/>
                  </a:lnTo>
                  <a:cubicBezTo>
                    <a:pt x="141" y="1929"/>
                    <a:pt x="128" y="1916"/>
                    <a:pt x="128" y="1900"/>
                  </a:cubicBezTo>
                  <a:lnTo>
                    <a:pt x="128" y="1892"/>
                  </a:lnTo>
                  <a:lnTo>
                    <a:pt x="200" y="1892"/>
                  </a:lnTo>
                  <a:close/>
                  <a:moveTo>
                    <a:pt x="128" y="56"/>
                  </a:moveTo>
                  <a:lnTo>
                    <a:pt x="200" y="56"/>
                  </a:lnTo>
                  <a:cubicBezTo>
                    <a:pt x="266" y="56"/>
                    <a:pt x="319" y="109"/>
                    <a:pt x="319" y="175"/>
                  </a:cubicBezTo>
                  <a:lnTo>
                    <a:pt x="319" y="608"/>
                  </a:lnTo>
                  <a:lnTo>
                    <a:pt x="10" y="917"/>
                  </a:lnTo>
                  <a:lnTo>
                    <a:pt x="10" y="175"/>
                  </a:lnTo>
                  <a:cubicBezTo>
                    <a:pt x="10" y="109"/>
                    <a:pt x="63" y="56"/>
                    <a:pt x="128" y="56"/>
                  </a:cubicBezTo>
                  <a:lnTo>
                    <a:pt x="128" y="46"/>
                  </a:lnTo>
                  <a:lnTo>
                    <a:pt x="128" y="37"/>
                  </a:lnTo>
                  <a:cubicBezTo>
                    <a:pt x="128" y="22"/>
                    <a:pt x="141" y="9"/>
                    <a:pt x="156" y="9"/>
                  </a:cubicBezTo>
                  <a:lnTo>
                    <a:pt x="173" y="9"/>
                  </a:lnTo>
                  <a:cubicBezTo>
                    <a:pt x="188" y="9"/>
                    <a:pt x="201" y="22"/>
                    <a:pt x="201" y="37"/>
                  </a:cubicBezTo>
                  <a:lnTo>
                    <a:pt x="201" y="46"/>
                  </a:lnTo>
                  <a:lnTo>
                    <a:pt x="200" y="46"/>
                  </a:lnTo>
                  <a:lnTo>
                    <a:pt x="128" y="46"/>
                  </a:lnTo>
                  <a:close/>
                  <a:moveTo>
                    <a:pt x="319" y="865"/>
                  </a:moveTo>
                  <a:lnTo>
                    <a:pt x="10" y="1174"/>
                  </a:lnTo>
                  <a:lnTo>
                    <a:pt x="10" y="931"/>
                  </a:lnTo>
                  <a:lnTo>
                    <a:pt x="319" y="621"/>
                  </a:lnTo>
                  <a:close/>
                  <a:moveTo>
                    <a:pt x="211" y="47"/>
                  </a:moveTo>
                  <a:lnTo>
                    <a:pt x="211" y="37"/>
                  </a:lnTo>
                  <a:cubicBezTo>
                    <a:pt x="211" y="16"/>
                    <a:pt x="194" y="0"/>
                    <a:pt x="173" y="0"/>
                  </a:cubicBezTo>
                  <a:lnTo>
                    <a:pt x="156" y="0"/>
                  </a:lnTo>
                  <a:cubicBezTo>
                    <a:pt x="135" y="0"/>
                    <a:pt x="119" y="16"/>
                    <a:pt x="119" y="37"/>
                  </a:cubicBezTo>
                  <a:lnTo>
                    <a:pt x="119" y="47"/>
                  </a:lnTo>
                  <a:cubicBezTo>
                    <a:pt x="52" y="52"/>
                    <a:pt x="0" y="107"/>
                    <a:pt x="0" y="175"/>
                  </a:cubicBezTo>
                  <a:lnTo>
                    <a:pt x="0" y="1764"/>
                  </a:lnTo>
                  <a:cubicBezTo>
                    <a:pt x="0" y="1831"/>
                    <a:pt x="52" y="1886"/>
                    <a:pt x="119" y="1892"/>
                  </a:cubicBezTo>
                  <a:lnTo>
                    <a:pt x="119" y="1900"/>
                  </a:lnTo>
                  <a:cubicBezTo>
                    <a:pt x="119" y="1921"/>
                    <a:pt x="135" y="1939"/>
                    <a:pt x="156" y="1939"/>
                  </a:cubicBezTo>
                  <a:lnTo>
                    <a:pt x="173" y="1939"/>
                  </a:lnTo>
                  <a:cubicBezTo>
                    <a:pt x="194" y="1939"/>
                    <a:pt x="211" y="1921"/>
                    <a:pt x="211" y="1900"/>
                  </a:cubicBezTo>
                  <a:lnTo>
                    <a:pt x="211" y="1892"/>
                  </a:lnTo>
                  <a:cubicBezTo>
                    <a:pt x="277" y="1886"/>
                    <a:pt x="329" y="1831"/>
                    <a:pt x="329" y="1764"/>
                  </a:cubicBezTo>
                  <a:lnTo>
                    <a:pt x="329" y="175"/>
                  </a:lnTo>
                  <a:cubicBezTo>
                    <a:pt x="329" y="107"/>
                    <a:pt x="277" y="52"/>
                    <a:pt x="211" y="47"/>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13" name="Freeform: Shape 112">
              <a:extLst>
                <a:ext uri="{FF2B5EF4-FFF2-40B4-BE49-F238E27FC236}">
                  <a16:creationId xmlns:a16="http://schemas.microsoft.com/office/drawing/2014/main" id="{E59088C8-9F3F-97DD-CFD0-DA984074AB82}"/>
                </a:ext>
              </a:extLst>
            </p:cNvPr>
            <p:cNvSpPr/>
            <p:nvPr/>
          </p:nvSpPr>
          <p:spPr>
            <a:xfrm>
              <a:off x="3747346" y="10154364"/>
              <a:ext cx="85960" cy="815993"/>
            </a:xfrm>
            <a:custGeom>
              <a:avLst/>
              <a:gdLst/>
              <a:ahLst/>
              <a:cxnLst>
                <a:cxn ang="3cd4">
                  <a:pos x="hc" y="t"/>
                </a:cxn>
                <a:cxn ang="cd2">
                  <a:pos x="l" y="vc"/>
                </a:cxn>
                <a:cxn ang="cd4">
                  <a:pos x="hc" y="b"/>
                </a:cxn>
                <a:cxn ang="0">
                  <a:pos x="r" y="vc"/>
                </a:cxn>
              </a:cxnLst>
              <a:rect l="l" t="t" r="r" b="b"/>
              <a:pathLst>
                <a:path w="70" h="656">
                  <a:moveTo>
                    <a:pt x="21" y="9"/>
                  </a:moveTo>
                  <a:cubicBezTo>
                    <a:pt x="15" y="9"/>
                    <a:pt x="9" y="14"/>
                    <a:pt x="9" y="20"/>
                  </a:cubicBezTo>
                  <a:lnTo>
                    <a:pt x="9" y="635"/>
                  </a:lnTo>
                  <a:cubicBezTo>
                    <a:pt x="9" y="641"/>
                    <a:pt x="15" y="646"/>
                    <a:pt x="21" y="646"/>
                  </a:cubicBezTo>
                  <a:lnTo>
                    <a:pt x="49" y="646"/>
                  </a:lnTo>
                  <a:cubicBezTo>
                    <a:pt x="55" y="646"/>
                    <a:pt x="60" y="641"/>
                    <a:pt x="60" y="635"/>
                  </a:cubicBezTo>
                  <a:lnTo>
                    <a:pt x="60" y="20"/>
                  </a:lnTo>
                  <a:cubicBezTo>
                    <a:pt x="60" y="14"/>
                    <a:pt x="55" y="9"/>
                    <a:pt x="49" y="9"/>
                  </a:cubicBezTo>
                  <a:close/>
                  <a:moveTo>
                    <a:pt x="49" y="656"/>
                  </a:moveTo>
                  <a:lnTo>
                    <a:pt x="21" y="656"/>
                  </a:lnTo>
                  <a:cubicBezTo>
                    <a:pt x="9" y="656"/>
                    <a:pt x="0" y="647"/>
                    <a:pt x="0" y="635"/>
                  </a:cubicBezTo>
                  <a:lnTo>
                    <a:pt x="0" y="20"/>
                  </a:lnTo>
                  <a:cubicBezTo>
                    <a:pt x="0" y="9"/>
                    <a:pt x="9" y="0"/>
                    <a:pt x="21" y="0"/>
                  </a:cubicBezTo>
                  <a:lnTo>
                    <a:pt x="49" y="0"/>
                  </a:lnTo>
                  <a:cubicBezTo>
                    <a:pt x="61" y="0"/>
                    <a:pt x="70" y="9"/>
                    <a:pt x="70" y="20"/>
                  </a:cubicBezTo>
                  <a:lnTo>
                    <a:pt x="70" y="635"/>
                  </a:lnTo>
                  <a:cubicBezTo>
                    <a:pt x="70" y="647"/>
                    <a:pt x="61" y="656"/>
                    <a:pt x="49" y="656"/>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18" name="Freeform: Shape 117">
              <a:extLst>
                <a:ext uri="{FF2B5EF4-FFF2-40B4-BE49-F238E27FC236}">
                  <a16:creationId xmlns:a16="http://schemas.microsoft.com/office/drawing/2014/main" id="{62C068C8-C3A1-9A4E-8F22-4194A4817A6C}"/>
                </a:ext>
              </a:extLst>
            </p:cNvPr>
            <p:cNvSpPr/>
            <p:nvPr/>
          </p:nvSpPr>
          <p:spPr>
            <a:xfrm>
              <a:off x="1909800" y="8695542"/>
              <a:ext cx="3407241" cy="265354"/>
            </a:xfrm>
            <a:custGeom>
              <a:avLst/>
              <a:gdLst>
                <a:gd name="connsiteX0" fmla="*/ 1841420 w 3407241"/>
                <a:gd name="connsiteY0" fmla="*/ 202115 h 265354"/>
                <a:gd name="connsiteX1" fmla="*/ 1875037 w 3407241"/>
                <a:gd name="connsiteY1" fmla="*/ 254194 h 265354"/>
                <a:gd name="connsiteX2" fmla="*/ 2056813 w 3407241"/>
                <a:gd name="connsiteY2" fmla="*/ 254194 h 265354"/>
                <a:gd name="connsiteX3" fmla="*/ 2014482 w 3407241"/>
                <a:gd name="connsiteY3" fmla="*/ 202115 h 265354"/>
                <a:gd name="connsiteX4" fmla="*/ 1649684 w 3407241"/>
                <a:gd name="connsiteY4" fmla="*/ 202115 h 265354"/>
                <a:gd name="connsiteX5" fmla="*/ 1683300 w 3407241"/>
                <a:gd name="connsiteY5" fmla="*/ 254194 h 265354"/>
                <a:gd name="connsiteX6" fmla="*/ 1860096 w 3407241"/>
                <a:gd name="connsiteY6" fmla="*/ 254194 h 265354"/>
                <a:gd name="connsiteX7" fmla="*/ 1827725 w 3407241"/>
                <a:gd name="connsiteY7" fmla="*/ 202115 h 265354"/>
                <a:gd name="connsiteX8" fmla="*/ 1459192 w 3407241"/>
                <a:gd name="connsiteY8" fmla="*/ 202115 h 265354"/>
                <a:gd name="connsiteX9" fmla="*/ 1491563 w 3407241"/>
                <a:gd name="connsiteY9" fmla="*/ 254194 h 265354"/>
                <a:gd name="connsiteX10" fmla="*/ 1669604 w 3407241"/>
                <a:gd name="connsiteY10" fmla="*/ 254194 h 265354"/>
                <a:gd name="connsiteX11" fmla="*/ 1635988 w 3407241"/>
                <a:gd name="connsiteY11" fmla="*/ 202115 h 265354"/>
                <a:gd name="connsiteX12" fmla="*/ 1267455 w 3407241"/>
                <a:gd name="connsiteY12" fmla="*/ 202115 h 265354"/>
                <a:gd name="connsiteX13" fmla="*/ 1301071 w 3407241"/>
                <a:gd name="connsiteY13" fmla="*/ 254194 h 265354"/>
                <a:gd name="connsiteX14" fmla="*/ 1477868 w 3407241"/>
                <a:gd name="connsiteY14" fmla="*/ 254194 h 265354"/>
                <a:gd name="connsiteX15" fmla="*/ 1444251 w 3407241"/>
                <a:gd name="connsiteY15" fmla="*/ 202115 h 265354"/>
                <a:gd name="connsiteX16" fmla="*/ 1075718 w 3407241"/>
                <a:gd name="connsiteY16" fmla="*/ 202115 h 265354"/>
                <a:gd name="connsiteX17" fmla="*/ 1109334 w 3407241"/>
                <a:gd name="connsiteY17" fmla="*/ 254194 h 265354"/>
                <a:gd name="connsiteX18" fmla="*/ 1286131 w 3407241"/>
                <a:gd name="connsiteY18" fmla="*/ 254194 h 265354"/>
                <a:gd name="connsiteX19" fmla="*/ 1253760 w 3407241"/>
                <a:gd name="connsiteY19" fmla="*/ 202115 h 265354"/>
                <a:gd name="connsiteX20" fmla="*/ 885226 w 3407241"/>
                <a:gd name="connsiteY20" fmla="*/ 202115 h 265354"/>
                <a:gd name="connsiteX21" fmla="*/ 917598 w 3407241"/>
                <a:gd name="connsiteY21" fmla="*/ 254194 h 265354"/>
                <a:gd name="connsiteX22" fmla="*/ 1095639 w 3407241"/>
                <a:gd name="connsiteY22" fmla="*/ 254194 h 265354"/>
                <a:gd name="connsiteX23" fmla="*/ 1062023 w 3407241"/>
                <a:gd name="connsiteY23" fmla="*/ 202115 h 265354"/>
                <a:gd name="connsiteX24" fmla="*/ 693490 w 3407241"/>
                <a:gd name="connsiteY24" fmla="*/ 202115 h 265354"/>
                <a:gd name="connsiteX25" fmla="*/ 727106 w 3407241"/>
                <a:gd name="connsiteY25" fmla="*/ 254194 h 265354"/>
                <a:gd name="connsiteX26" fmla="*/ 903902 w 3407241"/>
                <a:gd name="connsiteY26" fmla="*/ 254194 h 265354"/>
                <a:gd name="connsiteX27" fmla="*/ 870286 w 3407241"/>
                <a:gd name="connsiteY27" fmla="*/ 202115 h 265354"/>
                <a:gd name="connsiteX28" fmla="*/ 501753 w 3407241"/>
                <a:gd name="connsiteY28" fmla="*/ 202115 h 265354"/>
                <a:gd name="connsiteX29" fmla="*/ 535369 w 3407241"/>
                <a:gd name="connsiteY29" fmla="*/ 254194 h 265354"/>
                <a:gd name="connsiteX30" fmla="*/ 712165 w 3407241"/>
                <a:gd name="connsiteY30" fmla="*/ 254194 h 265354"/>
                <a:gd name="connsiteX31" fmla="*/ 679794 w 3407241"/>
                <a:gd name="connsiteY31" fmla="*/ 202115 h 265354"/>
                <a:gd name="connsiteX32" fmla="*/ 311261 w 3407241"/>
                <a:gd name="connsiteY32" fmla="*/ 202115 h 265354"/>
                <a:gd name="connsiteX33" fmla="*/ 343632 w 3407241"/>
                <a:gd name="connsiteY33" fmla="*/ 254194 h 265354"/>
                <a:gd name="connsiteX34" fmla="*/ 520428 w 3407241"/>
                <a:gd name="connsiteY34" fmla="*/ 254194 h 265354"/>
                <a:gd name="connsiteX35" fmla="*/ 488057 w 3407241"/>
                <a:gd name="connsiteY35" fmla="*/ 202115 h 265354"/>
                <a:gd name="connsiteX36" fmla="*/ 139445 w 3407241"/>
                <a:gd name="connsiteY36" fmla="*/ 202115 h 265354"/>
                <a:gd name="connsiteX37" fmla="*/ 173061 w 3407241"/>
                <a:gd name="connsiteY37" fmla="*/ 254194 h 265354"/>
                <a:gd name="connsiteX38" fmla="*/ 329937 w 3407241"/>
                <a:gd name="connsiteY38" fmla="*/ 254194 h 265354"/>
                <a:gd name="connsiteX39" fmla="*/ 296320 w 3407241"/>
                <a:gd name="connsiteY39" fmla="*/ 202115 h 265354"/>
                <a:gd name="connsiteX40" fmla="*/ 3343083 w 3407241"/>
                <a:gd name="connsiteY40" fmla="*/ 169232 h 265354"/>
                <a:gd name="connsiteX41" fmla="*/ 3291262 w 3407241"/>
                <a:gd name="connsiteY41" fmla="*/ 197438 h 265354"/>
                <a:gd name="connsiteX42" fmla="*/ 3343083 w 3407241"/>
                <a:gd name="connsiteY42" fmla="*/ 224417 h 265354"/>
                <a:gd name="connsiteX43" fmla="*/ 3396137 w 3407241"/>
                <a:gd name="connsiteY43" fmla="*/ 197438 h 265354"/>
                <a:gd name="connsiteX44" fmla="*/ 3343083 w 3407241"/>
                <a:gd name="connsiteY44" fmla="*/ 169232 h 265354"/>
                <a:gd name="connsiteX45" fmla="*/ 3131301 w 3407241"/>
                <a:gd name="connsiteY45" fmla="*/ 169232 h 265354"/>
                <a:gd name="connsiteX46" fmla="*/ 3079481 w 3407241"/>
                <a:gd name="connsiteY46" fmla="*/ 197438 h 265354"/>
                <a:gd name="connsiteX47" fmla="*/ 3131301 w 3407241"/>
                <a:gd name="connsiteY47" fmla="*/ 224417 h 265354"/>
                <a:gd name="connsiteX48" fmla="*/ 3184355 w 3407241"/>
                <a:gd name="connsiteY48" fmla="*/ 197438 h 265354"/>
                <a:gd name="connsiteX49" fmla="*/ 3131301 w 3407241"/>
                <a:gd name="connsiteY49" fmla="*/ 169232 h 265354"/>
                <a:gd name="connsiteX50" fmla="*/ 2919519 w 3407241"/>
                <a:gd name="connsiteY50" fmla="*/ 169232 h 265354"/>
                <a:gd name="connsiteX51" fmla="*/ 2867694 w 3407241"/>
                <a:gd name="connsiteY51" fmla="*/ 197438 h 265354"/>
                <a:gd name="connsiteX52" fmla="*/ 2919519 w 3407241"/>
                <a:gd name="connsiteY52" fmla="*/ 224417 h 265354"/>
                <a:gd name="connsiteX53" fmla="*/ 2972578 w 3407241"/>
                <a:gd name="connsiteY53" fmla="*/ 197438 h 265354"/>
                <a:gd name="connsiteX54" fmla="*/ 2919519 w 3407241"/>
                <a:gd name="connsiteY54" fmla="*/ 169232 h 265354"/>
                <a:gd name="connsiteX55" fmla="*/ 2708971 w 3407241"/>
                <a:gd name="connsiteY55" fmla="*/ 169232 h 265354"/>
                <a:gd name="connsiteX56" fmla="*/ 2655912 w 3407241"/>
                <a:gd name="connsiteY56" fmla="*/ 197438 h 265354"/>
                <a:gd name="connsiteX57" fmla="*/ 2708971 w 3407241"/>
                <a:gd name="connsiteY57" fmla="*/ 224417 h 265354"/>
                <a:gd name="connsiteX58" fmla="*/ 2762029 w 3407241"/>
                <a:gd name="connsiteY58" fmla="*/ 197438 h 265354"/>
                <a:gd name="connsiteX59" fmla="*/ 2708971 w 3407241"/>
                <a:gd name="connsiteY59" fmla="*/ 169232 h 265354"/>
                <a:gd name="connsiteX60" fmla="*/ 2497199 w 3407241"/>
                <a:gd name="connsiteY60" fmla="*/ 169232 h 265354"/>
                <a:gd name="connsiteX61" fmla="*/ 2444140 w 3407241"/>
                <a:gd name="connsiteY61" fmla="*/ 197438 h 265354"/>
                <a:gd name="connsiteX62" fmla="*/ 2497199 w 3407241"/>
                <a:gd name="connsiteY62" fmla="*/ 224417 h 265354"/>
                <a:gd name="connsiteX63" fmla="*/ 2550258 w 3407241"/>
                <a:gd name="connsiteY63" fmla="*/ 197438 h 265354"/>
                <a:gd name="connsiteX64" fmla="*/ 2497199 w 3407241"/>
                <a:gd name="connsiteY64" fmla="*/ 169232 h 265354"/>
                <a:gd name="connsiteX65" fmla="*/ 2285405 w 3407241"/>
                <a:gd name="connsiteY65" fmla="*/ 169232 h 265354"/>
                <a:gd name="connsiteX66" fmla="*/ 2233585 w 3407241"/>
                <a:gd name="connsiteY66" fmla="*/ 197438 h 265354"/>
                <a:gd name="connsiteX67" fmla="*/ 2285405 w 3407241"/>
                <a:gd name="connsiteY67" fmla="*/ 224417 h 265354"/>
                <a:gd name="connsiteX68" fmla="*/ 2338459 w 3407241"/>
                <a:gd name="connsiteY68" fmla="*/ 197438 h 265354"/>
                <a:gd name="connsiteX69" fmla="*/ 2285405 w 3407241"/>
                <a:gd name="connsiteY69" fmla="*/ 169232 h 265354"/>
                <a:gd name="connsiteX70" fmla="*/ 3343083 w 3407241"/>
                <a:gd name="connsiteY70" fmla="*/ 156969 h 265354"/>
                <a:gd name="connsiteX71" fmla="*/ 3407241 w 3407241"/>
                <a:gd name="connsiteY71" fmla="*/ 197438 h 265354"/>
                <a:gd name="connsiteX72" fmla="*/ 3343083 w 3407241"/>
                <a:gd name="connsiteY72" fmla="*/ 235454 h 265354"/>
                <a:gd name="connsiteX73" fmla="*/ 3278924 w 3407241"/>
                <a:gd name="connsiteY73" fmla="*/ 197438 h 265354"/>
                <a:gd name="connsiteX74" fmla="*/ 3343083 w 3407241"/>
                <a:gd name="connsiteY74" fmla="*/ 156969 h 265354"/>
                <a:gd name="connsiteX75" fmla="*/ 3131301 w 3407241"/>
                <a:gd name="connsiteY75" fmla="*/ 156969 h 265354"/>
                <a:gd name="connsiteX76" fmla="*/ 3195460 w 3407241"/>
                <a:gd name="connsiteY76" fmla="*/ 197438 h 265354"/>
                <a:gd name="connsiteX77" fmla="*/ 3131301 w 3407241"/>
                <a:gd name="connsiteY77" fmla="*/ 235454 h 265354"/>
                <a:gd name="connsiteX78" fmla="*/ 3067143 w 3407241"/>
                <a:gd name="connsiteY78" fmla="*/ 197438 h 265354"/>
                <a:gd name="connsiteX79" fmla="*/ 3131301 w 3407241"/>
                <a:gd name="connsiteY79" fmla="*/ 156969 h 265354"/>
                <a:gd name="connsiteX80" fmla="*/ 2919519 w 3407241"/>
                <a:gd name="connsiteY80" fmla="*/ 156969 h 265354"/>
                <a:gd name="connsiteX81" fmla="*/ 2984917 w 3407241"/>
                <a:gd name="connsiteY81" fmla="*/ 197438 h 265354"/>
                <a:gd name="connsiteX82" fmla="*/ 2919519 w 3407241"/>
                <a:gd name="connsiteY82" fmla="*/ 235454 h 265354"/>
                <a:gd name="connsiteX83" fmla="*/ 2855355 w 3407241"/>
                <a:gd name="connsiteY83" fmla="*/ 197438 h 265354"/>
                <a:gd name="connsiteX84" fmla="*/ 2919519 w 3407241"/>
                <a:gd name="connsiteY84" fmla="*/ 156969 h 265354"/>
                <a:gd name="connsiteX85" fmla="*/ 2708971 w 3407241"/>
                <a:gd name="connsiteY85" fmla="*/ 156969 h 265354"/>
                <a:gd name="connsiteX86" fmla="*/ 2773135 w 3407241"/>
                <a:gd name="connsiteY86" fmla="*/ 197438 h 265354"/>
                <a:gd name="connsiteX87" fmla="*/ 2708971 w 3407241"/>
                <a:gd name="connsiteY87" fmla="*/ 235454 h 265354"/>
                <a:gd name="connsiteX88" fmla="*/ 2643573 w 3407241"/>
                <a:gd name="connsiteY88" fmla="*/ 197438 h 265354"/>
                <a:gd name="connsiteX89" fmla="*/ 2708971 w 3407241"/>
                <a:gd name="connsiteY89" fmla="*/ 156969 h 265354"/>
                <a:gd name="connsiteX90" fmla="*/ 2497199 w 3407241"/>
                <a:gd name="connsiteY90" fmla="*/ 156969 h 265354"/>
                <a:gd name="connsiteX91" fmla="*/ 2562597 w 3407241"/>
                <a:gd name="connsiteY91" fmla="*/ 197438 h 265354"/>
                <a:gd name="connsiteX92" fmla="*/ 2497199 w 3407241"/>
                <a:gd name="connsiteY92" fmla="*/ 235454 h 265354"/>
                <a:gd name="connsiteX93" fmla="*/ 2433035 w 3407241"/>
                <a:gd name="connsiteY93" fmla="*/ 197438 h 265354"/>
                <a:gd name="connsiteX94" fmla="*/ 2497199 w 3407241"/>
                <a:gd name="connsiteY94" fmla="*/ 156969 h 265354"/>
                <a:gd name="connsiteX95" fmla="*/ 2285405 w 3407241"/>
                <a:gd name="connsiteY95" fmla="*/ 156969 h 265354"/>
                <a:gd name="connsiteX96" fmla="*/ 2349564 w 3407241"/>
                <a:gd name="connsiteY96" fmla="*/ 197438 h 265354"/>
                <a:gd name="connsiteX97" fmla="*/ 2285405 w 3407241"/>
                <a:gd name="connsiteY97" fmla="*/ 235454 h 265354"/>
                <a:gd name="connsiteX98" fmla="*/ 2221247 w 3407241"/>
                <a:gd name="connsiteY98" fmla="*/ 197438 h 265354"/>
                <a:gd name="connsiteX99" fmla="*/ 2285405 w 3407241"/>
                <a:gd name="connsiteY99" fmla="*/ 156969 h 265354"/>
                <a:gd name="connsiteX100" fmla="*/ 1806559 w 3407241"/>
                <a:gd name="connsiteY100" fmla="*/ 147557 h 265354"/>
                <a:gd name="connsiteX101" fmla="*/ 1833950 w 3407241"/>
                <a:gd name="connsiteY101" fmla="*/ 190956 h 265354"/>
                <a:gd name="connsiteX102" fmla="*/ 2004521 w 3407241"/>
                <a:gd name="connsiteY102" fmla="*/ 190956 h 265354"/>
                <a:gd name="connsiteX103" fmla="*/ 1968415 w 3407241"/>
                <a:gd name="connsiteY103" fmla="*/ 147557 h 265354"/>
                <a:gd name="connsiteX104" fmla="*/ 1614822 w 3407241"/>
                <a:gd name="connsiteY104" fmla="*/ 147557 h 265354"/>
                <a:gd name="connsiteX105" fmla="*/ 1642213 w 3407241"/>
                <a:gd name="connsiteY105" fmla="*/ 190956 h 265354"/>
                <a:gd name="connsiteX106" fmla="*/ 1820255 w 3407241"/>
                <a:gd name="connsiteY106" fmla="*/ 190956 h 265354"/>
                <a:gd name="connsiteX107" fmla="*/ 1791619 w 3407241"/>
                <a:gd name="connsiteY107" fmla="*/ 147557 h 265354"/>
                <a:gd name="connsiteX108" fmla="*/ 1423086 w 3407241"/>
                <a:gd name="connsiteY108" fmla="*/ 147557 h 265354"/>
                <a:gd name="connsiteX109" fmla="*/ 1451722 w 3407241"/>
                <a:gd name="connsiteY109" fmla="*/ 190956 h 265354"/>
                <a:gd name="connsiteX110" fmla="*/ 1628518 w 3407241"/>
                <a:gd name="connsiteY110" fmla="*/ 190956 h 265354"/>
                <a:gd name="connsiteX111" fmla="*/ 1601127 w 3407241"/>
                <a:gd name="connsiteY111" fmla="*/ 147557 h 265354"/>
                <a:gd name="connsiteX112" fmla="*/ 1232594 w 3407241"/>
                <a:gd name="connsiteY112" fmla="*/ 147557 h 265354"/>
                <a:gd name="connsiteX113" fmla="*/ 1259985 w 3407241"/>
                <a:gd name="connsiteY113" fmla="*/ 190956 h 265354"/>
                <a:gd name="connsiteX114" fmla="*/ 1436781 w 3407241"/>
                <a:gd name="connsiteY114" fmla="*/ 190956 h 265354"/>
                <a:gd name="connsiteX115" fmla="*/ 1409390 w 3407241"/>
                <a:gd name="connsiteY115" fmla="*/ 147557 h 265354"/>
                <a:gd name="connsiteX116" fmla="*/ 1040857 w 3407241"/>
                <a:gd name="connsiteY116" fmla="*/ 147557 h 265354"/>
                <a:gd name="connsiteX117" fmla="*/ 1068248 w 3407241"/>
                <a:gd name="connsiteY117" fmla="*/ 190956 h 265354"/>
                <a:gd name="connsiteX118" fmla="*/ 1246289 w 3407241"/>
                <a:gd name="connsiteY118" fmla="*/ 190956 h 265354"/>
                <a:gd name="connsiteX119" fmla="*/ 1217653 w 3407241"/>
                <a:gd name="connsiteY119" fmla="*/ 147557 h 265354"/>
                <a:gd name="connsiteX120" fmla="*/ 849120 w 3407241"/>
                <a:gd name="connsiteY120" fmla="*/ 147557 h 265354"/>
                <a:gd name="connsiteX121" fmla="*/ 877756 w 3407241"/>
                <a:gd name="connsiteY121" fmla="*/ 190956 h 265354"/>
                <a:gd name="connsiteX122" fmla="*/ 1054552 w 3407241"/>
                <a:gd name="connsiteY122" fmla="*/ 190956 h 265354"/>
                <a:gd name="connsiteX123" fmla="*/ 1027161 w 3407241"/>
                <a:gd name="connsiteY123" fmla="*/ 147557 h 265354"/>
                <a:gd name="connsiteX124" fmla="*/ 658628 w 3407241"/>
                <a:gd name="connsiteY124" fmla="*/ 147557 h 265354"/>
                <a:gd name="connsiteX125" fmla="*/ 686019 w 3407241"/>
                <a:gd name="connsiteY125" fmla="*/ 190956 h 265354"/>
                <a:gd name="connsiteX126" fmla="*/ 862816 w 3407241"/>
                <a:gd name="connsiteY126" fmla="*/ 190956 h 265354"/>
                <a:gd name="connsiteX127" fmla="*/ 834180 w 3407241"/>
                <a:gd name="connsiteY127" fmla="*/ 147557 h 265354"/>
                <a:gd name="connsiteX128" fmla="*/ 466892 w 3407241"/>
                <a:gd name="connsiteY128" fmla="*/ 147557 h 265354"/>
                <a:gd name="connsiteX129" fmla="*/ 494282 w 3407241"/>
                <a:gd name="connsiteY129" fmla="*/ 190956 h 265354"/>
                <a:gd name="connsiteX130" fmla="*/ 672324 w 3407241"/>
                <a:gd name="connsiteY130" fmla="*/ 190956 h 265354"/>
                <a:gd name="connsiteX131" fmla="*/ 643688 w 3407241"/>
                <a:gd name="connsiteY131" fmla="*/ 147557 h 265354"/>
                <a:gd name="connsiteX132" fmla="*/ 275155 w 3407241"/>
                <a:gd name="connsiteY132" fmla="*/ 147557 h 265354"/>
                <a:gd name="connsiteX133" fmla="*/ 303791 w 3407241"/>
                <a:gd name="connsiteY133" fmla="*/ 190956 h 265354"/>
                <a:gd name="connsiteX134" fmla="*/ 480587 w 3407241"/>
                <a:gd name="connsiteY134" fmla="*/ 190956 h 265354"/>
                <a:gd name="connsiteX135" fmla="*/ 453196 w 3407241"/>
                <a:gd name="connsiteY135" fmla="*/ 147557 h 265354"/>
                <a:gd name="connsiteX136" fmla="*/ 103339 w 3407241"/>
                <a:gd name="connsiteY136" fmla="*/ 147557 h 265354"/>
                <a:gd name="connsiteX137" fmla="*/ 131975 w 3407241"/>
                <a:gd name="connsiteY137" fmla="*/ 190956 h 265354"/>
                <a:gd name="connsiteX138" fmla="*/ 288850 w 3407241"/>
                <a:gd name="connsiteY138" fmla="*/ 190956 h 265354"/>
                <a:gd name="connsiteX139" fmla="*/ 260214 w 3407241"/>
                <a:gd name="connsiteY139" fmla="*/ 147557 h 265354"/>
                <a:gd name="connsiteX140" fmla="*/ 1761738 w 3407241"/>
                <a:gd name="connsiteY140" fmla="*/ 79358 h 265354"/>
                <a:gd name="connsiteX141" fmla="*/ 1799089 w 3407241"/>
                <a:gd name="connsiteY141" fmla="*/ 135157 h 265354"/>
                <a:gd name="connsiteX142" fmla="*/ 1958455 w 3407241"/>
                <a:gd name="connsiteY142" fmla="*/ 135157 h 265354"/>
                <a:gd name="connsiteX143" fmla="*/ 1912388 w 3407241"/>
                <a:gd name="connsiteY143" fmla="*/ 79358 h 265354"/>
                <a:gd name="connsiteX144" fmla="*/ 1571246 w 3407241"/>
                <a:gd name="connsiteY144" fmla="*/ 79358 h 265354"/>
                <a:gd name="connsiteX145" fmla="*/ 1607352 w 3407241"/>
                <a:gd name="connsiteY145" fmla="*/ 135157 h 265354"/>
                <a:gd name="connsiteX146" fmla="*/ 1784148 w 3407241"/>
                <a:gd name="connsiteY146" fmla="*/ 135157 h 265354"/>
                <a:gd name="connsiteX147" fmla="*/ 1748042 w 3407241"/>
                <a:gd name="connsiteY147" fmla="*/ 79358 h 265354"/>
                <a:gd name="connsiteX148" fmla="*/ 1379509 w 3407241"/>
                <a:gd name="connsiteY148" fmla="*/ 79358 h 265354"/>
                <a:gd name="connsiteX149" fmla="*/ 1415615 w 3407241"/>
                <a:gd name="connsiteY149" fmla="*/ 135157 h 265354"/>
                <a:gd name="connsiteX150" fmla="*/ 1593657 w 3407241"/>
                <a:gd name="connsiteY150" fmla="*/ 135157 h 265354"/>
                <a:gd name="connsiteX151" fmla="*/ 1556305 w 3407241"/>
                <a:gd name="connsiteY151" fmla="*/ 79358 h 265354"/>
                <a:gd name="connsiteX152" fmla="*/ 1187772 w 3407241"/>
                <a:gd name="connsiteY152" fmla="*/ 79358 h 265354"/>
                <a:gd name="connsiteX153" fmla="*/ 1225123 w 3407241"/>
                <a:gd name="connsiteY153" fmla="*/ 135157 h 265354"/>
                <a:gd name="connsiteX154" fmla="*/ 1401920 w 3407241"/>
                <a:gd name="connsiteY154" fmla="*/ 135157 h 265354"/>
                <a:gd name="connsiteX155" fmla="*/ 1365814 w 3407241"/>
                <a:gd name="connsiteY155" fmla="*/ 79358 h 265354"/>
                <a:gd name="connsiteX156" fmla="*/ 997280 w 3407241"/>
                <a:gd name="connsiteY156" fmla="*/ 79358 h 265354"/>
                <a:gd name="connsiteX157" fmla="*/ 1032142 w 3407241"/>
                <a:gd name="connsiteY157" fmla="*/ 135157 h 265354"/>
                <a:gd name="connsiteX158" fmla="*/ 1210183 w 3407241"/>
                <a:gd name="connsiteY158" fmla="*/ 135157 h 265354"/>
                <a:gd name="connsiteX159" fmla="*/ 1174077 w 3407241"/>
                <a:gd name="connsiteY159" fmla="*/ 79358 h 265354"/>
                <a:gd name="connsiteX160" fmla="*/ 805544 w 3407241"/>
                <a:gd name="connsiteY160" fmla="*/ 79358 h 265354"/>
                <a:gd name="connsiteX161" fmla="*/ 841650 w 3407241"/>
                <a:gd name="connsiteY161" fmla="*/ 135157 h 265354"/>
                <a:gd name="connsiteX162" fmla="*/ 1018446 w 3407241"/>
                <a:gd name="connsiteY162" fmla="*/ 135157 h 265354"/>
                <a:gd name="connsiteX163" fmla="*/ 982340 w 3407241"/>
                <a:gd name="connsiteY163" fmla="*/ 79358 h 265354"/>
                <a:gd name="connsiteX164" fmla="*/ 613807 w 3407241"/>
                <a:gd name="connsiteY164" fmla="*/ 79358 h 265354"/>
                <a:gd name="connsiteX165" fmla="*/ 651158 w 3407241"/>
                <a:gd name="connsiteY165" fmla="*/ 135157 h 265354"/>
                <a:gd name="connsiteX166" fmla="*/ 826709 w 3407241"/>
                <a:gd name="connsiteY166" fmla="*/ 135157 h 265354"/>
                <a:gd name="connsiteX167" fmla="*/ 790603 w 3407241"/>
                <a:gd name="connsiteY167" fmla="*/ 79358 h 265354"/>
                <a:gd name="connsiteX168" fmla="*/ 423315 w 3407241"/>
                <a:gd name="connsiteY168" fmla="*/ 79358 h 265354"/>
                <a:gd name="connsiteX169" fmla="*/ 459421 w 3407241"/>
                <a:gd name="connsiteY169" fmla="*/ 135157 h 265354"/>
                <a:gd name="connsiteX170" fmla="*/ 636218 w 3407241"/>
                <a:gd name="connsiteY170" fmla="*/ 135157 h 265354"/>
                <a:gd name="connsiteX171" fmla="*/ 600111 w 3407241"/>
                <a:gd name="connsiteY171" fmla="*/ 79358 h 265354"/>
                <a:gd name="connsiteX172" fmla="*/ 231578 w 3407241"/>
                <a:gd name="connsiteY172" fmla="*/ 79358 h 265354"/>
                <a:gd name="connsiteX173" fmla="*/ 267684 w 3407241"/>
                <a:gd name="connsiteY173" fmla="*/ 135157 h 265354"/>
                <a:gd name="connsiteX174" fmla="*/ 444481 w 3407241"/>
                <a:gd name="connsiteY174" fmla="*/ 135157 h 265354"/>
                <a:gd name="connsiteX175" fmla="*/ 408374 w 3407241"/>
                <a:gd name="connsiteY175" fmla="*/ 79358 h 265354"/>
                <a:gd name="connsiteX176" fmla="*/ 61007 w 3407241"/>
                <a:gd name="connsiteY176" fmla="*/ 79358 h 265354"/>
                <a:gd name="connsiteX177" fmla="*/ 95868 w 3407241"/>
                <a:gd name="connsiteY177" fmla="*/ 135157 h 265354"/>
                <a:gd name="connsiteX178" fmla="*/ 252744 w 3407241"/>
                <a:gd name="connsiteY178" fmla="*/ 135157 h 265354"/>
                <a:gd name="connsiteX179" fmla="*/ 217883 w 3407241"/>
                <a:gd name="connsiteY179" fmla="*/ 79358 h 265354"/>
                <a:gd name="connsiteX180" fmla="*/ 3224741 w 3407241"/>
                <a:gd name="connsiteY180" fmla="*/ 54619 h 265354"/>
                <a:gd name="connsiteX181" fmla="*/ 3171682 w 3407241"/>
                <a:gd name="connsiteY181" fmla="*/ 81599 h 265354"/>
                <a:gd name="connsiteX182" fmla="*/ 3224741 w 3407241"/>
                <a:gd name="connsiteY182" fmla="*/ 108578 h 265354"/>
                <a:gd name="connsiteX183" fmla="*/ 3277800 w 3407241"/>
                <a:gd name="connsiteY183" fmla="*/ 81599 h 265354"/>
                <a:gd name="connsiteX184" fmla="*/ 3224741 w 3407241"/>
                <a:gd name="connsiteY184" fmla="*/ 54619 h 265354"/>
                <a:gd name="connsiteX185" fmla="*/ 3014190 w 3407241"/>
                <a:gd name="connsiteY185" fmla="*/ 54619 h 265354"/>
                <a:gd name="connsiteX186" fmla="*/ 2961131 w 3407241"/>
                <a:gd name="connsiteY186" fmla="*/ 81599 h 265354"/>
                <a:gd name="connsiteX187" fmla="*/ 3014190 w 3407241"/>
                <a:gd name="connsiteY187" fmla="*/ 108578 h 265354"/>
                <a:gd name="connsiteX188" fmla="*/ 3066015 w 3407241"/>
                <a:gd name="connsiteY188" fmla="*/ 81599 h 265354"/>
                <a:gd name="connsiteX189" fmla="*/ 3014190 w 3407241"/>
                <a:gd name="connsiteY189" fmla="*/ 54619 h 265354"/>
                <a:gd name="connsiteX190" fmla="*/ 2801172 w 3407241"/>
                <a:gd name="connsiteY190" fmla="*/ 54619 h 265354"/>
                <a:gd name="connsiteX191" fmla="*/ 2749347 w 3407241"/>
                <a:gd name="connsiteY191" fmla="*/ 81599 h 265354"/>
                <a:gd name="connsiteX192" fmla="*/ 2801172 w 3407241"/>
                <a:gd name="connsiteY192" fmla="*/ 108578 h 265354"/>
                <a:gd name="connsiteX193" fmla="*/ 2854231 w 3407241"/>
                <a:gd name="connsiteY193" fmla="*/ 81599 h 265354"/>
                <a:gd name="connsiteX194" fmla="*/ 2801172 w 3407241"/>
                <a:gd name="connsiteY194" fmla="*/ 54619 h 265354"/>
                <a:gd name="connsiteX195" fmla="*/ 2590624 w 3407241"/>
                <a:gd name="connsiteY195" fmla="*/ 54619 h 265354"/>
                <a:gd name="connsiteX196" fmla="*/ 2537570 w 3407241"/>
                <a:gd name="connsiteY196" fmla="*/ 81599 h 265354"/>
                <a:gd name="connsiteX197" fmla="*/ 2590624 w 3407241"/>
                <a:gd name="connsiteY197" fmla="*/ 108578 h 265354"/>
                <a:gd name="connsiteX198" fmla="*/ 2642445 w 3407241"/>
                <a:gd name="connsiteY198" fmla="*/ 81599 h 265354"/>
                <a:gd name="connsiteX199" fmla="*/ 2590624 w 3407241"/>
                <a:gd name="connsiteY199" fmla="*/ 54619 h 265354"/>
                <a:gd name="connsiteX200" fmla="*/ 2378837 w 3407241"/>
                <a:gd name="connsiteY200" fmla="*/ 54619 h 265354"/>
                <a:gd name="connsiteX201" fmla="*/ 2325778 w 3407241"/>
                <a:gd name="connsiteY201" fmla="*/ 81599 h 265354"/>
                <a:gd name="connsiteX202" fmla="*/ 2378837 w 3407241"/>
                <a:gd name="connsiteY202" fmla="*/ 108578 h 265354"/>
                <a:gd name="connsiteX203" fmla="*/ 2431895 w 3407241"/>
                <a:gd name="connsiteY203" fmla="*/ 81599 h 265354"/>
                <a:gd name="connsiteX204" fmla="*/ 2378837 w 3407241"/>
                <a:gd name="connsiteY204" fmla="*/ 54619 h 265354"/>
                <a:gd name="connsiteX205" fmla="*/ 2167060 w 3407241"/>
                <a:gd name="connsiteY205" fmla="*/ 54619 h 265354"/>
                <a:gd name="connsiteX206" fmla="*/ 2114001 w 3407241"/>
                <a:gd name="connsiteY206" fmla="*/ 81599 h 265354"/>
                <a:gd name="connsiteX207" fmla="*/ 2167060 w 3407241"/>
                <a:gd name="connsiteY207" fmla="*/ 108578 h 265354"/>
                <a:gd name="connsiteX208" fmla="*/ 2220119 w 3407241"/>
                <a:gd name="connsiteY208" fmla="*/ 81599 h 265354"/>
                <a:gd name="connsiteX209" fmla="*/ 2167060 w 3407241"/>
                <a:gd name="connsiteY209" fmla="*/ 54619 h 265354"/>
                <a:gd name="connsiteX210" fmla="*/ 3224741 w 3407241"/>
                <a:gd name="connsiteY210" fmla="*/ 42356 h 265354"/>
                <a:gd name="connsiteX211" fmla="*/ 3290139 w 3407241"/>
                <a:gd name="connsiteY211" fmla="*/ 81599 h 265354"/>
                <a:gd name="connsiteX212" fmla="*/ 3224741 w 3407241"/>
                <a:gd name="connsiteY212" fmla="*/ 120841 h 265354"/>
                <a:gd name="connsiteX213" fmla="*/ 3160577 w 3407241"/>
                <a:gd name="connsiteY213" fmla="*/ 81599 h 265354"/>
                <a:gd name="connsiteX214" fmla="*/ 3224741 w 3407241"/>
                <a:gd name="connsiteY214" fmla="*/ 42356 h 265354"/>
                <a:gd name="connsiteX215" fmla="*/ 3014190 w 3407241"/>
                <a:gd name="connsiteY215" fmla="*/ 42356 h 265354"/>
                <a:gd name="connsiteX216" fmla="*/ 3078354 w 3407241"/>
                <a:gd name="connsiteY216" fmla="*/ 81599 h 265354"/>
                <a:gd name="connsiteX217" fmla="*/ 3014190 w 3407241"/>
                <a:gd name="connsiteY217" fmla="*/ 120841 h 265354"/>
                <a:gd name="connsiteX218" fmla="*/ 2948792 w 3407241"/>
                <a:gd name="connsiteY218" fmla="*/ 81599 h 265354"/>
                <a:gd name="connsiteX219" fmla="*/ 3014190 w 3407241"/>
                <a:gd name="connsiteY219" fmla="*/ 42356 h 265354"/>
                <a:gd name="connsiteX220" fmla="*/ 2801172 w 3407241"/>
                <a:gd name="connsiteY220" fmla="*/ 42356 h 265354"/>
                <a:gd name="connsiteX221" fmla="*/ 2866570 w 3407241"/>
                <a:gd name="connsiteY221" fmla="*/ 81599 h 265354"/>
                <a:gd name="connsiteX222" fmla="*/ 2801172 w 3407241"/>
                <a:gd name="connsiteY222" fmla="*/ 120841 h 265354"/>
                <a:gd name="connsiteX223" fmla="*/ 2737008 w 3407241"/>
                <a:gd name="connsiteY223" fmla="*/ 81599 h 265354"/>
                <a:gd name="connsiteX224" fmla="*/ 2801172 w 3407241"/>
                <a:gd name="connsiteY224" fmla="*/ 42356 h 265354"/>
                <a:gd name="connsiteX225" fmla="*/ 2590624 w 3407241"/>
                <a:gd name="connsiteY225" fmla="*/ 42356 h 265354"/>
                <a:gd name="connsiteX226" fmla="*/ 2654783 w 3407241"/>
                <a:gd name="connsiteY226" fmla="*/ 81599 h 265354"/>
                <a:gd name="connsiteX227" fmla="*/ 2590624 w 3407241"/>
                <a:gd name="connsiteY227" fmla="*/ 120841 h 265354"/>
                <a:gd name="connsiteX228" fmla="*/ 2526466 w 3407241"/>
                <a:gd name="connsiteY228" fmla="*/ 81599 h 265354"/>
                <a:gd name="connsiteX229" fmla="*/ 2590624 w 3407241"/>
                <a:gd name="connsiteY229" fmla="*/ 42356 h 265354"/>
                <a:gd name="connsiteX230" fmla="*/ 2378837 w 3407241"/>
                <a:gd name="connsiteY230" fmla="*/ 42356 h 265354"/>
                <a:gd name="connsiteX231" fmla="*/ 2443001 w 3407241"/>
                <a:gd name="connsiteY231" fmla="*/ 81599 h 265354"/>
                <a:gd name="connsiteX232" fmla="*/ 2378837 w 3407241"/>
                <a:gd name="connsiteY232" fmla="*/ 120841 h 265354"/>
                <a:gd name="connsiteX233" fmla="*/ 2313439 w 3407241"/>
                <a:gd name="connsiteY233" fmla="*/ 81599 h 265354"/>
                <a:gd name="connsiteX234" fmla="*/ 2378837 w 3407241"/>
                <a:gd name="connsiteY234" fmla="*/ 42356 h 265354"/>
                <a:gd name="connsiteX235" fmla="*/ 2167060 w 3407241"/>
                <a:gd name="connsiteY235" fmla="*/ 42356 h 265354"/>
                <a:gd name="connsiteX236" fmla="*/ 2232458 w 3407241"/>
                <a:gd name="connsiteY236" fmla="*/ 81599 h 265354"/>
                <a:gd name="connsiteX237" fmla="*/ 2167060 w 3407241"/>
                <a:gd name="connsiteY237" fmla="*/ 120841 h 265354"/>
                <a:gd name="connsiteX238" fmla="*/ 2102896 w 3407241"/>
                <a:gd name="connsiteY238" fmla="*/ 81599 h 265354"/>
                <a:gd name="connsiteX239" fmla="*/ 2167060 w 3407241"/>
                <a:gd name="connsiteY239" fmla="*/ 42356 h 265354"/>
                <a:gd name="connsiteX240" fmla="*/ 16186 w 3407241"/>
                <a:gd name="connsiteY240" fmla="*/ 12400 h 265354"/>
                <a:gd name="connsiteX241" fmla="*/ 52292 w 3407241"/>
                <a:gd name="connsiteY241" fmla="*/ 68198 h 265354"/>
                <a:gd name="connsiteX242" fmla="*/ 1902428 w 3407241"/>
                <a:gd name="connsiteY242" fmla="*/ 68198 h 265354"/>
                <a:gd name="connsiteX243" fmla="*/ 1856361 w 3407241"/>
                <a:gd name="connsiteY243" fmla="*/ 12400 h 265354"/>
                <a:gd name="connsiteX244" fmla="*/ 4980 w 3407241"/>
                <a:gd name="connsiteY244" fmla="*/ 0 h 265354"/>
                <a:gd name="connsiteX245" fmla="*/ 1858851 w 3407241"/>
                <a:gd name="connsiteY245" fmla="*/ 0 h 265354"/>
                <a:gd name="connsiteX246" fmla="*/ 1863831 w 3407241"/>
                <a:gd name="connsiteY246" fmla="*/ 2480 h 265354"/>
                <a:gd name="connsiteX247" fmla="*/ 2074244 w 3407241"/>
                <a:gd name="connsiteY247" fmla="*/ 256674 h 265354"/>
                <a:gd name="connsiteX248" fmla="*/ 2074244 w 3407241"/>
                <a:gd name="connsiteY248" fmla="*/ 262874 h 265354"/>
                <a:gd name="connsiteX249" fmla="*/ 2069264 w 3407241"/>
                <a:gd name="connsiteY249" fmla="*/ 265354 h 265354"/>
                <a:gd name="connsiteX250" fmla="*/ 169326 w 3407241"/>
                <a:gd name="connsiteY250" fmla="*/ 265354 h 265354"/>
                <a:gd name="connsiteX251" fmla="*/ 164346 w 3407241"/>
                <a:gd name="connsiteY251" fmla="*/ 262874 h 265354"/>
                <a:gd name="connsiteX252" fmla="*/ 0 w 3407241"/>
                <a:gd name="connsiteY252" fmla="*/ 8680 h 265354"/>
                <a:gd name="connsiteX253" fmla="*/ 0 w 3407241"/>
                <a:gd name="connsiteY253" fmla="*/ 3720 h 265354"/>
                <a:gd name="connsiteX254" fmla="*/ 4980 w 3407241"/>
                <a:gd name="connsiteY254" fmla="*/ 0 h 26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407241" h="265354">
                  <a:moveTo>
                    <a:pt x="1841420" y="202115"/>
                  </a:moveTo>
                  <a:lnTo>
                    <a:pt x="1875037" y="254194"/>
                  </a:lnTo>
                  <a:lnTo>
                    <a:pt x="2056813" y="254194"/>
                  </a:lnTo>
                  <a:lnTo>
                    <a:pt x="2014482" y="202115"/>
                  </a:lnTo>
                  <a:close/>
                  <a:moveTo>
                    <a:pt x="1649684" y="202115"/>
                  </a:moveTo>
                  <a:lnTo>
                    <a:pt x="1683300" y="254194"/>
                  </a:lnTo>
                  <a:lnTo>
                    <a:pt x="1860096" y="254194"/>
                  </a:lnTo>
                  <a:lnTo>
                    <a:pt x="1827725" y="202115"/>
                  </a:lnTo>
                  <a:close/>
                  <a:moveTo>
                    <a:pt x="1459192" y="202115"/>
                  </a:moveTo>
                  <a:lnTo>
                    <a:pt x="1491563" y="254194"/>
                  </a:lnTo>
                  <a:lnTo>
                    <a:pt x="1669604" y="254194"/>
                  </a:lnTo>
                  <a:lnTo>
                    <a:pt x="1635988" y="202115"/>
                  </a:lnTo>
                  <a:close/>
                  <a:moveTo>
                    <a:pt x="1267455" y="202115"/>
                  </a:moveTo>
                  <a:lnTo>
                    <a:pt x="1301071" y="254194"/>
                  </a:lnTo>
                  <a:lnTo>
                    <a:pt x="1477868" y="254194"/>
                  </a:lnTo>
                  <a:lnTo>
                    <a:pt x="1444251" y="202115"/>
                  </a:lnTo>
                  <a:close/>
                  <a:moveTo>
                    <a:pt x="1075718" y="202115"/>
                  </a:moveTo>
                  <a:lnTo>
                    <a:pt x="1109334" y="254194"/>
                  </a:lnTo>
                  <a:lnTo>
                    <a:pt x="1286131" y="254194"/>
                  </a:lnTo>
                  <a:lnTo>
                    <a:pt x="1253760" y="202115"/>
                  </a:lnTo>
                  <a:close/>
                  <a:moveTo>
                    <a:pt x="885226" y="202115"/>
                  </a:moveTo>
                  <a:lnTo>
                    <a:pt x="917598" y="254194"/>
                  </a:lnTo>
                  <a:lnTo>
                    <a:pt x="1095639" y="254194"/>
                  </a:lnTo>
                  <a:lnTo>
                    <a:pt x="1062023" y="202115"/>
                  </a:lnTo>
                  <a:close/>
                  <a:moveTo>
                    <a:pt x="693490" y="202115"/>
                  </a:moveTo>
                  <a:lnTo>
                    <a:pt x="727106" y="254194"/>
                  </a:lnTo>
                  <a:lnTo>
                    <a:pt x="903902" y="254194"/>
                  </a:lnTo>
                  <a:lnTo>
                    <a:pt x="870286" y="202115"/>
                  </a:lnTo>
                  <a:close/>
                  <a:moveTo>
                    <a:pt x="501753" y="202115"/>
                  </a:moveTo>
                  <a:lnTo>
                    <a:pt x="535369" y="254194"/>
                  </a:lnTo>
                  <a:lnTo>
                    <a:pt x="712165" y="254194"/>
                  </a:lnTo>
                  <a:lnTo>
                    <a:pt x="679794" y="202115"/>
                  </a:lnTo>
                  <a:close/>
                  <a:moveTo>
                    <a:pt x="311261" y="202115"/>
                  </a:moveTo>
                  <a:lnTo>
                    <a:pt x="343632" y="254194"/>
                  </a:lnTo>
                  <a:lnTo>
                    <a:pt x="520428" y="254194"/>
                  </a:lnTo>
                  <a:lnTo>
                    <a:pt x="488057" y="202115"/>
                  </a:lnTo>
                  <a:close/>
                  <a:moveTo>
                    <a:pt x="139445" y="202115"/>
                  </a:moveTo>
                  <a:lnTo>
                    <a:pt x="173061" y="254194"/>
                  </a:lnTo>
                  <a:lnTo>
                    <a:pt x="329937" y="254194"/>
                  </a:lnTo>
                  <a:lnTo>
                    <a:pt x="296320" y="202115"/>
                  </a:lnTo>
                  <a:close/>
                  <a:moveTo>
                    <a:pt x="3343083" y="169232"/>
                  </a:moveTo>
                  <a:cubicBezTo>
                    <a:pt x="3314705" y="169232"/>
                    <a:pt x="3291262" y="181496"/>
                    <a:pt x="3291262" y="197438"/>
                  </a:cubicBezTo>
                  <a:cubicBezTo>
                    <a:pt x="3291262" y="212154"/>
                    <a:pt x="3314705" y="224417"/>
                    <a:pt x="3343083" y="224417"/>
                  </a:cubicBezTo>
                  <a:cubicBezTo>
                    <a:pt x="3371461" y="224417"/>
                    <a:pt x="3396137" y="212154"/>
                    <a:pt x="3396137" y="197438"/>
                  </a:cubicBezTo>
                  <a:cubicBezTo>
                    <a:pt x="3396137" y="181496"/>
                    <a:pt x="3371461" y="169232"/>
                    <a:pt x="3343083" y="169232"/>
                  </a:cubicBezTo>
                  <a:close/>
                  <a:moveTo>
                    <a:pt x="3131301" y="169232"/>
                  </a:moveTo>
                  <a:cubicBezTo>
                    <a:pt x="3102923" y="169232"/>
                    <a:pt x="3079481" y="181496"/>
                    <a:pt x="3079481" y="197438"/>
                  </a:cubicBezTo>
                  <a:cubicBezTo>
                    <a:pt x="3079481" y="212154"/>
                    <a:pt x="3102923" y="224417"/>
                    <a:pt x="3131301" y="224417"/>
                  </a:cubicBezTo>
                  <a:cubicBezTo>
                    <a:pt x="3160913" y="224417"/>
                    <a:pt x="3184355" y="212154"/>
                    <a:pt x="3184355" y="197438"/>
                  </a:cubicBezTo>
                  <a:cubicBezTo>
                    <a:pt x="3184355" y="181496"/>
                    <a:pt x="3160913" y="169232"/>
                    <a:pt x="3131301" y="169232"/>
                  </a:cubicBezTo>
                  <a:close/>
                  <a:moveTo>
                    <a:pt x="2919519" y="169232"/>
                  </a:moveTo>
                  <a:cubicBezTo>
                    <a:pt x="2892372" y="169232"/>
                    <a:pt x="2867694" y="181496"/>
                    <a:pt x="2867694" y="197438"/>
                  </a:cubicBezTo>
                  <a:cubicBezTo>
                    <a:pt x="2867694" y="212154"/>
                    <a:pt x="2892372" y="224417"/>
                    <a:pt x="2919519" y="224417"/>
                  </a:cubicBezTo>
                  <a:cubicBezTo>
                    <a:pt x="2949133" y="224417"/>
                    <a:pt x="2972578" y="212154"/>
                    <a:pt x="2972578" y="197438"/>
                  </a:cubicBezTo>
                  <a:cubicBezTo>
                    <a:pt x="2972578" y="181496"/>
                    <a:pt x="2949133" y="169232"/>
                    <a:pt x="2919519" y="169232"/>
                  </a:cubicBezTo>
                  <a:close/>
                  <a:moveTo>
                    <a:pt x="2708971" y="169232"/>
                  </a:moveTo>
                  <a:cubicBezTo>
                    <a:pt x="2680590" y="169232"/>
                    <a:pt x="2655912" y="181496"/>
                    <a:pt x="2655912" y="197438"/>
                  </a:cubicBezTo>
                  <a:cubicBezTo>
                    <a:pt x="2655912" y="212154"/>
                    <a:pt x="2680590" y="224417"/>
                    <a:pt x="2708971" y="224417"/>
                  </a:cubicBezTo>
                  <a:cubicBezTo>
                    <a:pt x="2737351" y="224417"/>
                    <a:pt x="2762029" y="212154"/>
                    <a:pt x="2762029" y="197438"/>
                  </a:cubicBezTo>
                  <a:cubicBezTo>
                    <a:pt x="2762029" y="181496"/>
                    <a:pt x="2737351" y="169232"/>
                    <a:pt x="2708971" y="169232"/>
                  </a:cubicBezTo>
                  <a:close/>
                  <a:moveTo>
                    <a:pt x="2497199" y="169232"/>
                  </a:moveTo>
                  <a:cubicBezTo>
                    <a:pt x="2468819" y="169232"/>
                    <a:pt x="2444140" y="181496"/>
                    <a:pt x="2444140" y="197438"/>
                  </a:cubicBezTo>
                  <a:cubicBezTo>
                    <a:pt x="2444140" y="212154"/>
                    <a:pt x="2468819" y="224417"/>
                    <a:pt x="2497199" y="224417"/>
                  </a:cubicBezTo>
                  <a:cubicBezTo>
                    <a:pt x="2525579" y="224417"/>
                    <a:pt x="2550258" y="212154"/>
                    <a:pt x="2550258" y="197438"/>
                  </a:cubicBezTo>
                  <a:cubicBezTo>
                    <a:pt x="2550258" y="181496"/>
                    <a:pt x="2525579" y="169232"/>
                    <a:pt x="2497199" y="169232"/>
                  </a:cubicBezTo>
                  <a:close/>
                  <a:moveTo>
                    <a:pt x="2285405" y="169232"/>
                  </a:moveTo>
                  <a:cubicBezTo>
                    <a:pt x="2257028" y="169232"/>
                    <a:pt x="2233585" y="181496"/>
                    <a:pt x="2233585" y="197438"/>
                  </a:cubicBezTo>
                  <a:cubicBezTo>
                    <a:pt x="2233585" y="212154"/>
                    <a:pt x="2257028" y="224417"/>
                    <a:pt x="2285405" y="224417"/>
                  </a:cubicBezTo>
                  <a:cubicBezTo>
                    <a:pt x="2315017" y="224417"/>
                    <a:pt x="2338459" y="212154"/>
                    <a:pt x="2338459" y="197438"/>
                  </a:cubicBezTo>
                  <a:cubicBezTo>
                    <a:pt x="2338459" y="181496"/>
                    <a:pt x="2315017" y="169232"/>
                    <a:pt x="2285405" y="169232"/>
                  </a:cubicBezTo>
                  <a:close/>
                  <a:moveTo>
                    <a:pt x="3343083" y="156969"/>
                  </a:moveTo>
                  <a:cubicBezTo>
                    <a:pt x="3378863" y="156969"/>
                    <a:pt x="3407241" y="174138"/>
                    <a:pt x="3407241" y="197438"/>
                  </a:cubicBezTo>
                  <a:cubicBezTo>
                    <a:pt x="3407241" y="218285"/>
                    <a:pt x="3378863" y="235454"/>
                    <a:pt x="3343083" y="235454"/>
                  </a:cubicBezTo>
                  <a:cubicBezTo>
                    <a:pt x="3307302" y="235454"/>
                    <a:pt x="3278924" y="218285"/>
                    <a:pt x="3278924" y="197438"/>
                  </a:cubicBezTo>
                  <a:cubicBezTo>
                    <a:pt x="3278924" y="174138"/>
                    <a:pt x="3307302" y="156969"/>
                    <a:pt x="3343083" y="156969"/>
                  </a:cubicBezTo>
                  <a:close/>
                  <a:moveTo>
                    <a:pt x="3131301" y="156969"/>
                  </a:moveTo>
                  <a:cubicBezTo>
                    <a:pt x="3168316" y="156969"/>
                    <a:pt x="3195460" y="174138"/>
                    <a:pt x="3195460" y="197438"/>
                  </a:cubicBezTo>
                  <a:cubicBezTo>
                    <a:pt x="3195460" y="218285"/>
                    <a:pt x="3168316" y="235454"/>
                    <a:pt x="3131301" y="235454"/>
                  </a:cubicBezTo>
                  <a:cubicBezTo>
                    <a:pt x="3095521" y="235454"/>
                    <a:pt x="3067143" y="218285"/>
                    <a:pt x="3067143" y="197438"/>
                  </a:cubicBezTo>
                  <a:cubicBezTo>
                    <a:pt x="3067143" y="174138"/>
                    <a:pt x="3095521" y="156969"/>
                    <a:pt x="3131301" y="156969"/>
                  </a:cubicBezTo>
                  <a:close/>
                  <a:moveTo>
                    <a:pt x="2919519" y="156969"/>
                  </a:moveTo>
                  <a:cubicBezTo>
                    <a:pt x="2956537" y="156969"/>
                    <a:pt x="2984917" y="174138"/>
                    <a:pt x="2984917" y="197438"/>
                  </a:cubicBezTo>
                  <a:cubicBezTo>
                    <a:pt x="2984917" y="218285"/>
                    <a:pt x="2956537" y="235454"/>
                    <a:pt x="2919519" y="235454"/>
                  </a:cubicBezTo>
                  <a:cubicBezTo>
                    <a:pt x="2883735" y="235454"/>
                    <a:pt x="2855355" y="218285"/>
                    <a:pt x="2855355" y="197438"/>
                  </a:cubicBezTo>
                  <a:cubicBezTo>
                    <a:pt x="2855355" y="174138"/>
                    <a:pt x="2883735" y="156969"/>
                    <a:pt x="2919519" y="156969"/>
                  </a:cubicBezTo>
                  <a:close/>
                  <a:moveTo>
                    <a:pt x="2708971" y="156969"/>
                  </a:moveTo>
                  <a:cubicBezTo>
                    <a:pt x="2744755" y="156969"/>
                    <a:pt x="2773135" y="174138"/>
                    <a:pt x="2773135" y="197438"/>
                  </a:cubicBezTo>
                  <a:cubicBezTo>
                    <a:pt x="2773135" y="218285"/>
                    <a:pt x="2744755" y="235454"/>
                    <a:pt x="2708971" y="235454"/>
                  </a:cubicBezTo>
                  <a:cubicBezTo>
                    <a:pt x="2671953" y="235454"/>
                    <a:pt x="2643573" y="218285"/>
                    <a:pt x="2643573" y="197438"/>
                  </a:cubicBezTo>
                  <a:cubicBezTo>
                    <a:pt x="2643573" y="174138"/>
                    <a:pt x="2671953" y="156969"/>
                    <a:pt x="2708971" y="156969"/>
                  </a:cubicBezTo>
                  <a:close/>
                  <a:moveTo>
                    <a:pt x="2497199" y="156969"/>
                  </a:moveTo>
                  <a:cubicBezTo>
                    <a:pt x="2532983" y="156969"/>
                    <a:pt x="2562597" y="174138"/>
                    <a:pt x="2562597" y="197438"/>
                  </a:cubicBezTo>
                  <a:cubicBezTo>
                    <a:pt x="2562597" y="218285"/>
                    <a:pt x="2532983" y="235454"/>
                    <a:pt x="2497199" y="235454"/>
                  </a:cubicBezTo>
                  <a:cubicBezTo>
                    <a:pt x="2461415" y="235454"/>
                    <a:pt x="2433035" y="218285"/>
                    <a:pt x="2433035" y="197438"/>
                  </a:cubicBezTo>
                  <a:cubicBezTo>
                    <a:pt x="2433035" y="174138"/>
                    <a:pt x="2461415" y="156969"/>
                    <a:pt x="2497199" y="156969"/>
                  </a:cubicBezTo>
                  <a:close/>
                  <a:moveTo>
                    <a:pt x="2285405" y="156969"/>
                  </a:moveTo>
                  <a:cubicBezTo>
                    <a:pt x="2322420" y="156969"/>
                    <a:pt x="2349564" y="174138"/>
                    <a:pt x="2349564" y="197438"/>
                  </a:cubicBezTo>
                  <a:cubicBezTo>
                    <a:pt x="2349564" y="218285"/>
                    <a:pt x="2322420" y="235454"/>
                    <a:pt x="2285405" y="235454"/>
                  </a:cubicBezTo>
                  <a:cubicBezTo>
                    <a:pt x="2249625" y="235454"/>
                    <a:pt x="2221247" y="218285"/>
                    <a:pt x="2221247" y="197438"/>
                  </a:cubicBezTo>
                  <a:cubicBezTo>
                    <a:pt x="2221247" y="174138"/>
                    <a:pt x="2249625" y="156969"/>
                    <a:pt x="2285405" y="156969"/>
                  </a:cubicBezTo>
                  <a:close/>
                  <a:moveTo>
                    <a:pt x="1806559" y="147557"/>
                  </a:moveTo>
                  <a:lnTo>
                    <a:pt x="1833950" y="190956"/>
                  </a:lnTo>
                  <a:lnTo>
                    <a:pt x="2004521" y="190956"/>
                  </a:lnTo>
                  <a:lnTo>
                    <a:pt x="1968415" y="147557"/>
                  </a:lnTo>
                  <a:close/>
                  <a:moveTo>
                    <a:pt x="1614822" y="147557"/>
                  </a:moveTo>
                  <a:lnTo>
                    <a:pt x="1642213" y="190956"/>
                  </a:lnTo>
                  <a:lnTo>
                    <a:pt x="1820255" y="190956"/>
                  </a:lnTo>
                  <a:lnTo>
                    <a:pt x="1791619" y="147557"/>
                  </a:lnTo>
                  <a:close/>
                  <a:moveTo>
                    <a:pt x="1423086" y="147557"/>
                  </a:moveTo>
                  <a:lnTo>
                    <a:pt x="1451722" y="190956"/>
                  </a:lnTo>
                  <a:lnTo>
                    <a:pt x="1628518" y="190956"/>
                  </a:lnTo>
                  <a:lnTo>
                    <a:pt x="1601127" y="147557"/>
                  </a:lnTo>
                  <a:close/>
                  <a:moveTo>
                    <a:pt x="1232594" y="147557"/>
                  </a:moveTo>
                  <a:lnTo>
                    <a:pt x="1259985" y="190956"/>
                  </a:lnTo>
                  <a:lnTo>
                    <a:pt x="1436781" y="190956"/>
                  </a:lnTo>
                  <a:lnTo>
                    <a:pt x="1409390" y="147557"/>
                  </a:lnTo>
                  <a:close/>
                  <a:moveTo>
                    <a:pt x="1040857" y="147557"/>
                  </a:moveTo>
                  <a:lnTo>
                    <a:pt x="1068248" y="190956"/>
                  </a:lnTo>
                  <a:lnTo>
                    <a:pt x="1246289" y="190956"/>
                  </a:lnTo>
                  <a:lnTo>
                    <a:pt x="1217653" y="147557"/>
                  </a:lnTo>
                  <a:close/>
                  <a:moveTo>
                    <a:pt x="849120" y="147557"/>
                  </a:moveTo>
                  <a:lnTo>
                    <a:pt x="877756" y="190956"/>
                  </a:lnTo>
                  <a:lnTo>
                    <a:pt x="1054552" y="190956"/>
                  </a:lnTo>
                  <a:lnTo>
                    <a:pt x="1027161" y="147557"/>
                  </a:lnTo>
                  <a:close/>
                  <a:moveTo>
                    <a:pt x="658628" y="147557"/>
                  </a:moveTo>
                  <a:lnTo>
                    <a:pt x="686019" y="190956"/>
                  </a:lnTo>
                  <a:lnTo>
                    <a:pt x="862816" y="190956"/>
                  </a:lnTo>
                  <a:lnTo>
                    <a:pt x="834180" y="147557"/>
                  </a:lnTo>
                  <a:close/>
                  <a:moveTo>
                    <a:pt x="466892" y="147557"/>
                  </a:moveTo>
                  <a:lnTo>
                    <a:pt x="494282" y="190956"/>
                  </a:lnTo>
                  <a:lnTo>
                    <a:pt x="672324" y="190956"/>
                  </a:lnTo>
                  <a:lnTo>
                    <a:pt x="643688" y="147557"/>
                  </a:lnTo>
                  <a:close/>
                  <a:moveTo>
                    <a:pt x="275155" y="147557"/>
                  </a:moveTo>
                  <a:lnTo>
                    <a:pt x="303791" y="190956"/>
                  </a:lnTo>
                  <a:lnTo>
                    <a:pt x="480587" y="190956"/>
                  </a:lnTo>
                  <a:lnTo>
                    <a:pt x="453196" y="147557"/>
                  </a:lnTo>
                  <a:close/>
                  <a:moveTo>
                    <a:pt x="103339" y="147557"/>
                  </a:moveTo>
                  <a:lnTo>
                    <a:pt x="131975" y="190956"/>
                  </a:lnTo>
                  <a:lnTo>
                    <a:pt x="288850" y="190956"/>
                  </a:lnTo>
                  <a:lnTo>
                    <a:pt x="260214" y="147557"/>
                  </a:lnTo>
                  <a:close/>
                  <a:moveTo>
                    <a:pt x="1761738" y="79358"/>
                  </a:moveTo>
                  <a:lnTo>
                    <a:pt x="1799089" y="135157"/>
                  </a:lnTo>
                  <a:lnTo>
                    <a:pt x="1958455" y="135157"/>
                  </a:lnTo>
                  <a:lnTo>
                    <a:pt x="1912388" y="79358"/>
                  </a:lnTo>
                  <a:close/>
                  <a:moveTo>
                    <a:pt x="1571246" y="79358"/>
                  </a:moveTo>
                  <a:lnTo>
                    <a:pt x="1607352" y="135157"/>
                  </a:lnTo>
                  <a:lnTo>
                    <a:pt x="1784148" y="135157"/>
                  </a:lnTo>
                  <a:lnTo>
                    <a:pt x="1748042" y="79358"/>
                  </a:lnTo>
                  <a:close/>
                  <a:moveTo>
                    <a:pt x="1379509" y="79358"/>
                  </a:moveTo>
                  <a:lnTo>
                    <a:pt x="1415615" y="135157"/>
                  </a:lnTo>
                  <a:lnTo>
                    <a:pt x="1593657" y="135157"/>
                  </a:lnTo>
                  <a:lnTo>
                    <a:pt x="1556305" y="79358"/>
                  </a:lnTo>
                  <a:close/>
                  <a:moveTo>
                    <a:pt x="1187772" y="79358"/>
                  </a:moveTo>
                  <a:lnTo>
                    <a:pt x="1225123" y="135157"/>
                  </a:lnTo>
                  <a:lnTo>
                    <a:pt x="1401920" y="135157"/>
                  </a:lnTo>
                  <a:lnTo>
                    <a:pt x="1365814" y="79358"/>
                  </a:lnTo>
                  <a:close/>
                  <a:moveTo>
                    <a:pt x="997280" y="79358"/>
                  </a:moveTo>
                  <a:lnTo>
                    <a:pt x="1032142" y="135157"/>
                  </a:lnTo>
                  <a:lnTo>
                    <a:pt x="1210183" y="135157"/>
                  </a:lnTo>
                  <a:lnTo>
                    <a:pt x="1174077" y="79358"/>
                  </a:lnTo>
                  <a:close/>
                  <a:moveTo>
                    <a:pt x="805544" y="79358"/>
                  </a:moveTo>
                  <a:lnTo>
                    <a:pt x="841650" y="135157"/>
                  </a:lnTo>
                  <a:lnTo>
                    <a:pt x="1018446" y="135157"/>
                  </a:lnTo>
                  <a:lnTo>
                    <a:pt x="982340" y="79358"/>
                  </a:lnTo>
                  <a:close/>
                  <a:moveTo>
                    <a:pt x="613807" y="79358"/>
                  </a:moveTo>
                  <a:lnTo>
                    <a:pt x="651158" y="135157"/>
                  </a:lnTo>
                  <a:lnTo>
                    <a:pt x="826709" y="135157"/>
                  </a:lnTo>
                  <a:lnTo>
                    <a:pt x="790603" y="79358"/>
                  </a:lnTo>
                  <a:close/>
                  <a:moveTo>
                    <a:pt x="423315" y="79358"/>
                  </a:moveTo>
                  <a:lnTo>
                    <a:pt x="459421" y="135157"/>
                  </a:lnTo>
                  <a:lnTo>
                    <a:pt x="636218" y="135157"/>
                  </a:lnTo>
                  <a:lnTo>
                    <a:pt x="600111" y="79358"/>
                  </a:lnTo>
                  <a:close/>
                  <a:moveTo>
                    <a:pt x="231578" y="79358"/>
                  </a:moveTo>
                  <a:lnTo>
                    <a:pt x="267684" y="135157"/>
                  </a:lnTo>
                  <a:lnTo>
                    <a:pt x="444481" y="135157"/>
                  </a:lnTo>
                  <a:lnTo>
                    <a:pt x="408374" y="79358"/>
                  </a:lnTo>
                  <a:close/>
                  <a:moveTo>
                    <a:pt x="61007" y="79358"/>
                  </a:moveTo>
                  <a:lnTo>
                    <a:pt x="95868" y="135157"/>
                  </a:lnTo>
                  <a:lnTo>
                    <a:pt x="252744" y="135157"/>
                  </a:lnTo>
                  <a:lnTo>
                    <a:pt x="217883" y="79358"/>
                  </a:lnTo>
                  <a:close/>
                  <a:moveTo>
                    <a:pt x="3224741" y="54619"/>
                  </a:moveTo>
                  <a:cubicBezTo>
                    <a:pt x="3196361" y="54619"/>
                    <a:pt x="3171682" y="66883"/>
                    <a:pt x="3171682" y="81599"/>
                  </a:cubicBezTo>
                  <a:cubicBezTo>
                    <a:pt x="3171682" y="96314"/>
                    <a:pt x="3196361" y="108578"/>
                    <a:pt x="3224741" y="108578"/>
                  </a:cubicBezTo>
                  <a:cubicBezTo>
                    <a:pt x="3253121" y="108578"/>
                    <a:pt x="3277800" y="96314"/>
                    <a:pt x="3277800" y="81599"/>
                  </a:cubicBezTo>
                  <a:cubicBezTo>
                    <a:pt x="3277800" y="66883"/>
                    <a:pt x="3253121" y="54619"/>
                    <a:pt x="3224741" y="54619"/>
                  </a:cubicBezTo>
                  <a:close/>
                  <a:moveTo>
                    <a:pt x="3014190" y="54619"/>
                  </a:moveTo>
                  <a:cubicBezTo>
                    <a:pt x="2984576" y="54619"/>
                    <a:pt x="2961131" y="66883"/>
                    <a:pt x="2961131" y="81599"/>
                  </a:cubicBezTo>
                  <a:cubicBezTo>
                    <a:pt x="2961131" y="96314"/>
                    <a:pt x="2984576" y="108578"/>
                    <a:pt x="3014190" y="108578"/>
                  </a:cubicBezTo>
                  <a:cubicBezTo>
                    <a:pt x="3041336" y="108578"/>
                    <a:pt x="3066015" y="96314"/>
                    <a:pt x="3066015" y="81599"/>
                  </a:cubicBezTo>
                  <a:cubicBezTo>
                    <a:pt x="3066015" y="66883"/>
                    <a:pt x="3041336" y="54619"/>
                    <a:pt x="3014190" y="54619"/>
                  </a:cubicBezTo>
                  <a:close/>
                  <a:moveTo>
                    <a:pt x="2801172" y="54619"/>
                  </a:moveTo>
                  <a:cubicBezTo>
                    <a:pt x="2772792" y="54619"/>
                    <a:pt x="2749347" y="66883"/>
                    <a:pt x="2749347" y="81599"/>
                  </a:cubicBezTo>
                  <a:cubicBezTo>
                    <a:pt x="2749347" y="96314"/>
                    <a:pt x="2772792" y="108578"/>
                    <a:pt x="2801172" y="108578"/>
                  </a:cubicBezTo>
                  <a:cubicBezTo>
                    <a:pt x="2830786" y="108578"/>
                    <a:pt x="2854231" y="96314"/>
                    <a:pt x="2854231" y="81599"/>
                  </a:cubicBezTo>
                  <a:cubicBezTo>
                    <a:pt x="2854231" y="66883"/>
                    <a:pt x="2830786" y="54619"/>
                    <a:pt x="2801172" y="54619"/>
                  </a:cubicBezTo>
                  <a:close/>
                  <a:moveTo>
                    <a:pt x="2590624" y="54619"/>
                  </a:moveTo>
                  <a:cubicBezTo>
                    <a:pt x="2562246" y="54619"/>
                    <a:pt x="2537570" y="66883"/>
                    <a:pt x="2537570" y="81599"/>
                  </a:cubicBezTo>
                  <a:cubicBezTo>
                    <a:pt x="2537570" y="96314"/>
                    <a:pt x="2562246" y="108578"/>
                    <a:pt x="2590624" y="108578"/>
                  </a:cubicBezTo>
                  <a:cubicBezTo>
                    <a:pt x="2619002" y="108578"/>
                    <a:pt x="2642445" y="96314"/>
                    <a:pt x="2642445" y="81599"/>
                  </a:cubicBezTo>
                  <a:cubicBezTo>
                    <a:pt x="2642445" y="66883"/>
                    <a:pt x="2619002" y="54619"/>
                    <a:pt x="2590624" y="54619"/>
                  </a:cubicBezTo>
                  <a:close/>
                  <a:moveTo>
                    <a:pt x="2378837" y="54619"/>
                  </a:moveTo>
                  <a:cubicBezTo>
                    <a:pt x="2350456" y="54619"/>
                    <a:pt x="2325778" y="66883"/>
                    <a:pt x="2325778" y="81599"/>
                  </a:cubicBezTo>
                  <a:cubicBezTo>
                    <a:pt x="2325778" y="96314"/>
                    <a:pt x="2350456" y="108578"/>
                    <a:pt x="2378837" y="108578"/>
                  </a:cubicBezTo>
                  <a:cubicBezTo>
                    <a:pt x="2407217" y="108578"/>
                    <a:pt x="2431895" y="96314"/>
                    <a:pt x="2431895" y="81599"/>
                  </a:cubicBezTo>
                  <a:cubicBezTo>
                    <a:pt x="2431895" y="66883"/>
                    <a:pt x="2407217" y="54619"/>
                    <a:pt x="2378837" y="54619"/>
                  </a:cubicBezTo>
                  <a:close/>
                  <a:moveTo>
                    <a:pt x="2167060" y="54619"/>
                  </a:moveTo>
                  <a:cubicBezTo>
                    <a:pt x="2138680" y="54619"/>
                    <a:pt x="2114001" y="66883"/>
                    <a:pt x="2114001" y="81599"/>
                  </a:cubicBezTo>
                  <a:cubicBezTo>
                    <a:pt x="2114001" y="96314"/>
                    <a:pt x="2138680" y="108578"/>
                    <a:pt x="2167060" y="108578"/>
                  </a:cubicBezTo>
                  <a:cubicBezTo>
                    <a:pt x="2195440" y="108578"/>
                    <a:pt x="2220119" y="96314"/>
                    <a:pt x="2220119" y="81599"/>
                  </a:cubicBezTo>
                  <a:cubicBezTo>
                    <a:pt x="2220119" y="66883"/>
                    <a:pt x="2195440" y="54619"/>
                    <a:pt x="2167060" y="54619"/>
                  </a:cubicBezTo>
                  <a:close/>
                  <a:moveTo>
                    <a:pt x="3224741" y="42356"/>
                  </a:moveTo>
                  <a:cubicBezTo>
                    <a:pt x="3260525" y="42356"/>
                    <a:pt x="3290139" y="59525"/>
                    <a:pt x="3290139" y="81599"/>
                  </a:cubicBezTo>
                  <a:cubicBezTo>
                    <a:pt x="3290139" y="103672"/>
                    <a:pt x="3260525" y="120841"/>
                    <a:pt x="3224741" y="120841"/>
                  </a:cubicBezTo>
                  <a:cubicBezTo>
                    <a:pt x="3188957" y="120841"/>
                    <a:pt x="3160577" y="103672"/>
                    <a:pt x="3160577" y="81599"/>
                  </a:cubicBezTo>
                  <a:cubicBezTo>
                    <a:pt x="3160577" y="59525"/>
                    <a:pt x="3188957" y="42356"/>
                    <a:pt x="3224741" y="42356"/>
                  </a:cubicBezTo>
                  <a:close/>
                  <a:moveTo>
                    <a:pt x="3014190" y="42356"/>
                  </a:moveTo>
                  <a:cubicBezTo>
                    <a:pt x="3049974" y="42356"/>
                    <a:pt x="3078354" y="59525"/>
                    <a:pt x="3078354" y="81599"/>
                  </a:cubicBezTo>
                  <a:cubicBezTo>
                    <a:pt x="3078354" y="103672"/>
                    <a:pt x="3049974" y="120841"/>
                    <a:pt x="3014190" y="120841"/>
                  </a:cubicBezTo>
                  <a:cubicBezTo>
                    <a:pt x="2977172" y="120841"/>
                    <a:pt x="2948792" y="103672"/>
                    <a:pt x="2948792" y="81599"/>
                  </a:cubicBezTo>
                  <a:cubicBezTo>
                    <a:pt x="2948792" y="59525"/>
                    <a:pt x="2977172" y="42356"/>
                    <a:pt x="3014190" y="42356"/>
                  </a:cubicBezTo>
                  <a:close/>
                  <a:moveTo>
                    <a:pt x="2801172" y="42356"/>
                  </a:moveTo>
                  <a:cubicBezTo>
                    <a:pt x="2838190" y="42356"/>
                    <a:pt x="2866570" y="59525"/>
                    <a:pt x="2866570" y="81599"/>
                  </a:cubicBezTo>
                  <a:cubicBezTo>
                    <a:pt x="2866570" y="103672"/>
                    <a:pt x="2838190" y="120841"/>
                    <a:pt x="2801172" y="120841"/>
                  </a:cubicBezTo>
                  <a:cubicBezTo>
                    <a:pt x="2765388" y="120841"/>
                    <a:pt x="2737008" y="103672"/>
                    <a:pt x="2737008" y="81599"/>
                  </a:cubicBezTo>
                  <a:cubicBezTo>
                    <a:pt x="2737008" y="59525"/>
                    <a:pt x="2765388" y="42356"/>
                    <a:pt x="2801172" y="42356"/>
                  </a:cubicBezTo>
                  <a:close/>
                  <a:moveTo>
                    <a:pt x="2590624" y="42356"/>
                  </a:moveTo>
                  <a:cubicBezTo>
                    <a:pt x="2626405" y="42356"/>
                    <a:pt x="2654783" y="59525"/>
                    <a:pt x="2654783" y="81599"/>
                  </a:cubicBezTo>
                  <a:cubicBezTo>
                    <a:pt x="2654783" y="103672"/>
                    <a:pt x="2626405" y="120841"/>
                    <a:pt x="2590624" y="120841"/>
                  </a:cubicBezTo>
                  <a:cubicBezTo>
                    <a:pt x="2554844" y="120841"/>
                    <a:pt x="2526466" y="103672"/>
                    <a:pt x="2526466" y="81599"/>
                  </a:cubicBezTo>
                  <a:cubicBezTo>
                    <a:pt x="2526466" y="59525"/>
                    <a:pt x="2554844" y="42356"/>
                    <a:pt x="2590624" y="42356"/>
                  </a:cubicBezTo>
                  <a:close/>
                  <a:moveTo>
                    <a:pt x="2378837" y="42356"/>
                  </a:moveTo>
                  <a:cubicBezTo>
                    <a:pt x="2414621" y="42356"/>
                    <a:pt x="2443001" y="59525"/>
                    <a:pt x="2443001" y="81599"/>
                  </a:cubicBezTo>
                  <a:cubicBezTo>
                    <a:pt x="2443001" y="103672"/>
                    <a:pt x="2414621" y="120841"/>
                    <a:pt x="2378837" y="120841"/>
                  </a:cubicBezTo>
                  <a:cubicBezTo>
                    <a:pt x="2343053" y="120841"/>
                    <a:pt x="2313439" y="103672"/>
                    <a:pt x="2313439" y="81599"/>
                  </a:cubicBezTo>
                  <a:cubicBezTo>
                    <a:pt x="2313439" y="59525"/>
                    <a:pt x="2343053" y="42356"/>
                    <a:pt x="2378837" y="42356"/>
                  </a:cubicBezTo>
                  <a:close/>
                  <a:moveTo>
                    <a:pt x="2167060" y="42356"/>
                  </a:moveTo>
                  <a:cubicBezTo>
                    <a:pt x="2204078" y="42356"/>
                    <a:pt x="2232458" y="59525"/>
                    <a:pt x="2232458" y="81599"/>
                  </a:cubicBezTo>
                  <a:cubicBezTo>
                    <a:pt x="2232458" y="103672"/>
                    <a:pt x="2204078" y="120841"/>
                    <a:pt x="2167060" y="120841"/>
                  </a:cubicBezTo>
                  <a:cubicBezTo>
                    <a:pt x="2131276" y="120841"/>
                    <a:pt x="2102896" y="103672"/>
                    <a:pt x="2102896" y="81599"/>
                  </a:cubicBezTo>
                  <a:cubicBezTo>
                    <a:pt x="2102896" y="59525"/>
                    <a:pt x="2131276" y="42356"/>
                    <a:pt x="2167060" y="42356"/>
                  </a:cubicBezTo>
                  <a:close/>
                  <a:moveTo>
                    <a:pt x="16186" y="12400"/>
                  </a:moveTo>
                  <a:lnTo>
                    <a:pt x="52292" y="68198"/>
                  </a:lnTo>
                  <a:lnTo>
                    <a:pt x="1902428" y="68198"/>
                  </a:lnTo>
                  <a:lnTo>
                    <a:pt x="1856361" y="12400"/>
                  </a:lnTo>
                  <a:close/>
                  <a:moveTo>
                    <a:pt x="4980" y="0"/>
                  </a:moveTo>
                  <a:lnTo>
                    <a:pt x="1858851" y="0"/>
                  </a:lnTo>
                  <a:cubicBezTo>
                    <a:pt x="1861341" y="0"/>
                    <a:pt x="1862586" y="1240"/>
                    <a:pt x="1863831" y="2480"/>
                  </a:cubicBezTo>
                  <a:lnTo>
                    <a:pt x="2074244" y="256674"/>
                  </a:lnTo>
                  <a:cubicBezTo>
                    <a:pt x="2075489" y="257914"/>
                    <a:pt x="2075489" y="260394"/>
                    <a:pt x="2074244" y="262874"/>
                  </a:cubicBezTo>
                  <a:cubicBezTo>
                    <a:pt x="2074244" y="264114"/>
                    <a:pt x="2071754" y="265354"/>
                    <a:pt x="2069264" y="265354"/>
                  </a:cubicBezTo>
                  <a:lnTo>
                    <a:pt x="169326" y="265354"/>
                  </a:lnTo>
                  <a:cubicBezTo>
                    <a:pt x="166836" y="265354"/>
                    <a:pt x="165591" y="264114"/>
                    <a:pt x="164346" y="262874"/>
                  </a:cubicBezTo>
                  <a:lnTo>
                    <a:pt x="0" y="8680"/>
                  </a:lnTo>
                  <a:cubicBezTo>
                    <a:pt x="0" y="7440"/>
                    <a:pt x="0" y="4960"/>
                    <a:pt x="0" y="3720"/>
                  </a:cubicBezTo>
                  <a:cubicBezTo>
                    <a:pt x="2490" y="1240"/>
                    <a:pt x="3735" y="0"/>
                    <a:pt x="4980" y="0"/>
                  </a:cubicBezTo>
                  <a:close/>
                </a:path>
              </a:pathLst>
            </a:custGeom>
            <a:solidFill>
              <a:srgbClr val="02185E"/>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5" name="Freeform: Shape 174">
              <a:extLst>
                <a:ext uri="{FF2B5EF4-FFF2-40B4-BE49-F238E27FC236}">
                  <a16:creationId xmlns:a16="http://schemas.microsoft.com/office/drawing/2014/main" id="{BC6E8B19-BD6F-A426-CA6C-33A2D06EC334}"/>
                </a:ext>
              </a:extLst>
            </p:cNvPr>
            <p:cNvSpPr/>
            <p:nvPr/>
          </p:nvSpPr>
          <p:spPr>
            <a:xfrm>
              <a:off x="4842397" y="11618170"/>
              <a:ext cx="879529" cy="514512"/>
            </a:xfrm>
            <a:custGeom>
              <a:avLst/>
              <a:gdLst/>
              <a:ahLst/>
              <a:cxnLst>
                <a:cxn ang="3cd4">
                  <a:pos x="hc" y="t"/>
                </a:cxn>
                <a:cxn ang="cd2">
                  <a:pos x="l" y="vc"/>
                </a:cxn>
                <a:cxn ang="cd4">
                  <a:pos x="hc" y="b"/>
                </a:cxn>
                <a:cxn ang="0">
                  <a:pos x="r" y="vc"/>
                </a:cxn>
              </a:cxnLst>
              <a:rect l="l" t="t" r="r" b="b"/>
              <a:pathLst>
                <a:path w="707" h="414">
                  <a:moveTo>
                    <a:pt x="707" y="144"/>
                  </a:moveTo>
                  <a:cubicBezTo>
                    <a:pt x="707" y="144"/>
                    <a:pt x="648" y="16"/>
                    <a:pt x="609" y="1"/>
                  </a:cubicBezTo>
                  <a:cubicBezTo>
                    <a:pt x="570" y="-13"/>
                    <a:pt x="175" y="164"/>
                    <a:pt x="88" y="199"/>
                  </a:cubicBezTo>
                  <a:cubicBezTo>
                    <a:pt x="0" y="235"/>
                    <a:pt x="-52" y="292"/>
                    <a:pt x="81" y="359"/>
                  </a:cubicBezTo>
                  <a:cubicBezTo>
                    <a:pt x="214" y="425"/>
                    <a:pt x="481" y="412"/>
                    <a:pt x="544" y="404"/>
                  </a:cubicBezTo>
                  <a:cubicBezTo>
                    <a:pt x="607" y="396"/>
                    <a:pt x="643" y="414"/>
                    <a:pt x="643" y="41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6" name="Freeform: Shape 175">
              <a:extLst>
                <a:ext uri="{FF2B5EF4-FFF2-40B4-BE49-F238E27FC236}">
                  <a16:creationId xmlns:a16="http://schemas.microsoft.com/office/drawing/2014/main" id="{24CF980C-F06D-DCA1-DB33-E1B996CEF559}"/>
                </a:ext>
              </a:extLst>
            </p:cNvPr>
            <p:cNvSpPr/>
            <p:nvPr/>
          </p:nvSpPr>
          <p:spPr>
            <a:xfrm>
              <a:off x="4836168" y="11613186"/>
              <a:ext cx="891987" cy="525724"/>
            </a:xfrm>
            <a:custGeom>
              <a:avLst/>
              <a:gdLst/>
              <a:ahLst/>
              <a:cxnLst>
                <a:cxn ang="3cd4">
                  <a:pos x="hc" y="t"/>
                </a:cxn>
                <a:cxn ang="cd2">
                  <a:pos x="l" y="vc"/>
                </a:cxn>
                <a:cxn ang="cd4">
                  <a:pos x="hc" y="b"/>
                </a:cxn>
                <a:cxn ang="0">
                  <a:pos x="r" y="vc"/>
                </a:cxn>
              </a:cxnLst>
              <a:rect l="l" t="t" r="r" b="b"/>
              <a:pathLst>
                <a:path w="717" h="423">
                  <a:moveTo>
                    <a:pt x="581" y="401"/>
                  </a:moveTo>
                  <a:cubicBezTo>
                    <a:pt x="613" y="401"/>
                    <a:pt x="635" y="408"/>
                    <a:pt x="645" y="411"/>
                  </a:cubicBezTo>
                  <a:lnTo>
                    <a:pt x="707" y="149"/>
                  </a:lnTo>
                  <a:cubicBezTo>
                    <a:pt x="690" y="112"/>
                    <a:pt x="642" y="21"/>
                    <a:pt x="612" y="10"/>
                  </a:cubicBezTo>
                  <a:cubicBezTo>
                    <a:pt x="582" y="-1"/>
                    <a:pt x="308" y="117"/>
                    <a:pt x="177" y="173"/>
                  </a:cubicBezTo>
                  <a:cubicBezTo>
                    <a:pt x="140" y="189"/>
                    <a:pt x="111" y="201"/>
                    <a:pt x="94" y="208"/>
                  </a:cubicBezTo>
                  <a:cubicBezTo>
                    <a:pt x="41" y="230"/>
                    <a:pt x="11" y="255"/>
                    <a:pt x="10" y="281"/>
                  </a:cubicBezTo>
                  <a:cubicBezTo>
                    <a:pt x="9" y="306"/>
                    <a:pt x="35" y="332"/>
                    <a:pt x="88" y="358"/>
                  </a:cubicBezTo>
                  <a:cubicBezTo>
                    <a:pt x="225" y="427"/>
                    <a:pt x="500" y="410"/>
                    <a:pt x="548" y="403"/>
                  </a:cubicBezTo>
                  <a:cubicBezTo>
                    <a:pt x="560" y="402"/>
                    <a:pt x="571" y="401"/>
                    <a:pt x="581" y="401"/>
                  </a:cubicBezTo>
                  <a:close/>
                  <a:moveTo>
                    <a:pt x="648" y="423"/>
                  </a:moveTo>
                  <a:cubicBezTo>
                    <a:pt x="647" y="423"/>
                    <a:pt x="647" y="423"/>
                    <a:pt x="646" y="422"/>
                  </a:cubicBezTo>
                  <a:cubicBezTo>
                    <a:pt x="645" y="422"/>
                    <a:pt x="611" y="405"/>
                    <a:pt x="549" y="413"/>
                  </a:cubicBezTo>
                  <a:cubicBezTo>
                    <a:pt x="501" y="419"/>
                    <a:pt x="223" y="437"/>
                    <a:pt x="84" y="367"/>
                  </a:cubicBezTo>
                  <a:cubicBezTo>
                    <a:pt x="27" y="339"/>
                    <a:pt x="-1" y="309"/>
                    <a:pt x="0" y="281"/>
                  </a:cubicBezTo>
                  <a:cubicBezTo>
                    <a:pt x="2" y="243"/>
                    <a:pt x="50" y="216"/>
                    <a:pt x="91" y="199"/>
                  </a:cubicBezTo>
                  <a:cubicBezTo>
                    <a:pt x="108" y="192"/>
                    <a:pt x="137" y="180"/>
                    <a:pt x="173" y="164"/>
                  </a:cubicBezTo>
                  <a:cubicBezTo>
                    <a:pt x="380" y="75"/>
                    <a:pt x="585" y="-11"/>
                    <a:pt x="616" y="1"/>
                  </a:cubicBezTo>
                  <a:cubicBezTo>
                    <a:pt x="656" y="16"/>
                    <a:pt x="714" y="141"/>
                    <a:pt x="716" y="146"/>
                  </a:cubicBezTo>
                  <a:cubicBezTo>
                    <a:pt x="717" y="147"/>
                    <a:pt x="717" y="148"/>
                    <a:pt x="717" y="150"/>
                  </a:cubicBezTo>
                  <a:lnTo>
                    <a:pt x="653" y="419"/>
                  </a:lnTo>
                  <a:cubicBezTo>
                    <a:pt x="652" y="421"/>
                    <a:pt x="651" y="422"/>
                    <a:pt x="650" y="422"/>
                  </a:cubicBezTo>
                  <a:cubicBezTo>
                    <a:pt x="649" y="423"/>
                    <a:pt x="649" y="423"/>
                    <a:pt x="648" y="423"/>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7" name="Freeform: Shape 176">
              <a:extLst>
                <a:ext uri="{FF2B5EF4-FFF2-40B4-BE49-F238E27FC236}">
                  <a16:creationId xmlns:a16="http://schemas.microsoft.com/office/drawing/2014/main" id="{73C8E0F9-4BA3-D680-B54C-48B83A0960BF}"/>
                </a:ext>
              </a:extLst>
            </p:cNvPr>
            <p:cNvSpPr/>
            <p:nvPr/>
          </p:nvSpPr>
          <p:spPr>
            <a:xfrm>
              <a:off x="5611051" y="11041368"/>
              <a:ext cx="2566331" cy="1203435"/>
            </a:xfrm>
            <a:custGeom>
              <a:avLst/>
              <a:gdLst/>
              <a:ahLst/>
              <a:cxnLst>
                <a:cxn ang="3cd4">
                  <a:pos x="hc" y="t"/>
                </a:cxn>
                <a:cxn ang="cd2">
                  <a:pos x="l" y="vc"/>
                </a:cxn>
                <a:cxn ang="cd4">
                  <a:pos x="hc" y="b"/>
                </a:cxn>
                <a:cxn ang="0">
                  <a:pos x="r" y="vc"/>
                </a:cxn>
              </a:cxnLst>
              <a:rect l="l" t="t" r="r" b="b"/>
              <a:pathLst>
                <a:path w="2061" h="967">
                  <a:moveTo>
                    <a:pt x="872" y="0"/>
                  </a:moveTo>
                  <a:cubicBezTo>
                    <a:pt x="872" y="0"/>
                    <a:pt x="1905" y="197"/>
                    <a:pt x="2037" y="529"/>
                  </a:cubicBezTo>
                  <a:cubicBezTo>
                    <a:pt x="2168" y="860"/>
                    <a:pt x="1747" y="970"/>
                    <a:pt x="1077" y="967"/>
                  </a:cubicBezTo>
                  <a:cubicBezTo>
                    <a:pt x="514" y="965"/>
                    <a:pt x="131" y="966"/>
                    <a:pt x="24" y="967"/>
                  </a:cubicBezTo>
                  <a:cubicBezTo>
                    <a:pt x="9" y="967"/>
                    <a:pt x="-3" y="952"/>
                    <a:pt x="0" y="937"/>
                  </a:cubicBezTo>
                  <a:lnTo>
                    <a:pt x="107" y="483"/>
                  </a:lnTo>
                  <a:lnTo>
                    <a:pt x="746" y="524"/>
                  </a:ln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8" name="Freeform: Shape 177">
              <a:extLst>
                <a:ext uri="{FF2B5EF4-FFF2-40B4-BE49-F238E27FC236}">
                  <a16:creationId xmlns:a16="http://schemas.microsoft.com/office/drawing/2014/main" id="{C436B159-DEBE-384F-CB13-71C87C73F07D}"/>
                </a:ext>
              </a:extLst>
            </p:cNvPr>
            <p:cNvSpPr/>
            <p:nvPr/>
          </p:nvSpPr>
          <p:spPr>
            <a:xfrm>
              <a:off x="5495192" y="9266115"/>
              <a:ext cx="2511513" cy="2687172"/>
            </a:xfrm>
            <a:custGeom>
              <a:avLst/>
              <a:gdLst/>
              <a:ahLst/>
              <a:cxnLst>
                <a:cxn ang="3cd4">
                  <a:pos x="hc" y="t"/>
                </a:cxn>
                <a:cxn ang="cd2">
                  <a:pos x="l" y="vc"/>
                </a:cxn>
                <a:cxn ang="cd4">
                  <a:pos x="hc" y="b"/>
                </a:cxn>
                <a:cxn ang="0">
                  <a:pos x="r" y="vc"/>
                </a:cxn>
              </a:cxnLst>
              <a:rect l="l" t="t" r="r" b="b"/>
              <a:pathLst>
                <a:path w="2017" h="2158">
                  <a:moveTo>
                    <a:pt x="1257" y="866"/>
                  </a:moveTo>
                  <a:cubicBezTo>
                    <a:pt x="1257" y="866"/>
                    <a:pt x="1179" y="1168"/>
                    <a:pt x="1101" y="1711"/>
                  </a:cubicBezTo>
                  <a:cubicBezTo>
                    <a:pt x="1023" y="2253"/>
                    <a:pt x="1011" y="2149"/>
                    <a:pt x="887" y="2152"/>
                  </a:cubicBezTo>
                  <a:cubicBezTo>
                    <a:pt x="766" y="2156"/>
                    <a:pt x="361" y="2069"/>
                    <a:pt x="15" y="1889"/>
                  </a:cubicBezTo>
                  <a:cubicBezTo>
                    <a:pt x="1" y="1883"/>
                    <a:pt x="-4" y="1865"/>
                    <a:pt x="4" y="1852"/>
                  </a:cubicBezTo>
                  <a:cubicBezTo>
                    <a:pt x="46" y="1776"/>
                    <a:pt x="174" y="1534"/>
                    <a:pt x="216" y="1362"/>
                  </a:cubicBezTo>
                  <a:cubicBezTo>
                    <a:pt x="267" y="1155"/>
                    <a:pt x="350" y="1099"/>
                    <a:pt x="438" y="943"/>
                  </a:cubicBezTo>
                  <a:cubicBezTo>
                    <a:pt x="526" y="787"/>
                    <a:pt x="508" y="650"/>
                    <a:pt x="624" y="456"/>
                  </a:cubicBezTo>
                  <a:cubicBezTo>
                    <a:pt x="735" y="269"/>
                    <a:pt x="827" y="243"/>
                    <a:pt x="897" y="149"/>
                  </a:cubicBezTo>
                  <a:cubicBezTo>
                    <a:pt x="902" y="142"/>
                    <a:pt x="912" y="140"/>
                    <a:pt x="919" y="145"/>
                  </a:cubicBezTo>
                  <a:lnTo>
                    <a:pt x="1144" y="291"/>
                  </a:lnTo>
                  <a:cubicBezTo>
                    <a:pt x="1150" y="295"/>
                    <a:pt x="1153" y="302"/>
                    <a:pt x="1154" y="308"/>
                  </a:cubicBezTo>
                  <a:cubicBezTo>
                    <a:pt x="1157" y="336"/>
                    <a:pt x="1153" y="343"/>
                    <a:pt x="1153" y="367"/>
                  </a:cubicBezTo>
                  <a:cubicBezTo>
                    <a:pt x="1153" y="397"/>
                    <a:pt x="1157" y="412"/>
                    <a:pt x="1194" y="446"/>
                  </a:cubicBezTo>
                  <a:cubicBezTo>
                    <a:pt x="1236" y="484"/>
                    <a:pt x="1313" y="541"/>
                    <a:pt x="1368" y="576"/>
                  </a:cubicBezTo>
                  <a:cubicBezTo>
                    <a:pt x="1400" y="597"/>
                    <a:pt x="1442" y="587"/>
                    <a:pt x="1461" y="554"/>
                  </a:cubicBezTo>
                  <a:cubicBezTo>
                    <a:pt x="1528" y="432"/>
                    <a:pt x="1714" y="202"/>
                    <a:pt x="1883" y="0"/>
                  </a:cubicBezTo>
                  <a:lnTo>
                    <a:pt x="2017" y="156"/>
                  </a:lnTo>
                  <a:cubicBezTo>
                    <a:pt x="2017" y="156"/>
                    <a:pt x="1883" y="416"/>
                    <a:pt x="1720" y="655"/>
                  </a:cubicBezTo>
                  <a:cubicBezTo>
                    <a:pt x="1564" y="883"/>
                    <a:pt x="1475" y="938"/>
                    <a:pt x="1257" y="866"/>
                  </a:cubicBezTo>
                  <a:close/>
                </a:path>
              </a:pathLst>
            </a:custGeom>
            <a:solidFill>
              <a:srgbClr val="EBF7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79" name="Freeform: Shape 178">
              <a:extLst>
                <a:ext uri="{FF2B5EF4-FFF2-40B4-BE49-F238E27FC236}">
                  <a16:creationId xmlns:a16="http://schemas.microsoft.com/office/drawing/2014/main" id="{6082157E-68BC-88CF-FBFA-8BF7A3F15A02}"/>
                </a:ext>
              </a:extLst>
            </p:cNvPr>
            <p:cNvSpPr/>
            <p:nvPr/>
          </p:nvSpPr>
          <p:spPr>
            <a:xfrm>
              <a:off x="6440748" y="9813018"/>
              <a:ext cx="619159" cy="543165"/>
            </a:xfrm>
            <a:custGeom>
              <a:avLst/>
              <a:gdLst/>
              <a:ahLst/>
              <a:cxnLst>
                <a:cxn ang="3cd4">
                  <a:pos x="hc" y="t"/>
                </a:cxn>
                <a:cxn ang="cd2">
                  <a:pos x="l" y="vc"/>
                </a:cxn>
                <a:cxn ang="cd4">
                  <a:pos x="hc" y="b"/>
                </a:cxn>
                <a:cxn ang="0">
                  <a:pos x="r" y="vc"/>
                </a:cxn>
              </a:cxnLst>
              <a:rect l="l" t="t" r="r" b="b"/>
              <a:pathLst>
                <a:path w="498" h="437">
                  <a:moveTo>
                    <a:pt x="495" y="437"/>
                  </a:moveTo>
                  <a:cubicBezTo>
                    <a:pt x="497" y="432"/>
                    <a:pt x="498" y="429"/>
                    <a:pt x="498" y="428"/>
                  </a:cubicBezTo>
                  <a:cubicBezTo>
                    <a:pt x="41" y="257"/>
                    <a:pt x="10" y="7"/>
                    <a:pt x="10" y="5"/>
                  </a:cubicBezTo>
                  <a:cubicBezTo>
                    <a:pt x="9" y="2"/>
                    <a:pt x="7" y="0"/>
                    <a:pt x="4" y="0"/>
                  </a:cubicBezTo>
                  <a:cubicBezTo>
                    <a:pt x="1" y="1"/>
                    <a:pt x="0" y="3"/>
                    <a:pt x="0" y="6"/>
                  </a:cubicBezTo>
                  <a:cubicBezTo>
                    <a:pt x="0" y="8"/>
                    <a:pt x="32" y="264"/>
                    <a:pt x="495" y="437"/>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0" name="Freeform: Shape 179">
              <a:extLst>
                <a:ext uri="{FF2B5EF4-FFF2-40B4-BE49-F238E27FC236}">
                  <a16:creationId xmlns:a16="http://schemas.microsoft.com/office/drawing/2014/main" id="{1028D62E-3ABB-A79B-6A3A-DB1EBC68232D}"/>
                </a:ext>
              </a:extLst>
            </p:cNvPr>
            <p:cNvSpPr/>
            <p:nvPr/>
          </p:nvSpPr>
          <p:spPr>
            <a:xfrm>
              <a:off x="6606438" y="9504061"/>
              <a:ext cx="322660" cy="224242"/>
            </a:xfrm>
            <a:custGeom>
              <a:avLst/>
              <a:gdLst/>
              <a:ahLst/>
              <a:cxnLst>
                <a:cxn ang="3cd4">
                  <a:pos x="hc" y="t"/>
                </a:cxn>
                <a:cxn ang="cd2">
                  <a:pos x="l" y="vc"/>
                </a:cxn>
                <a:cxn ang="cd4">
                  <a:pos x="hc" y="b"/>
                </a:cxn>
                <a:cxn ang="0">
                  <a:pos x="r" y="vc"/>
                </a:cxn>
              </a:cxnLst>
              <a:rect l="l" t="t" r="r" b="b"/>
              <a:pathLst>
                <a:path w="260" h="181">
                  <a:moveTo>
                    <a:pt x="260" y="177"/>
                  </a:moveTo>
                  <a:cubicBezTo>
                    <a:pt x="260" y="174"/>
                    <a:pt x="260" y="173"/>
                    <a:pt x="260" y="171"/>
                  </a:cubicBezTo>
                  <a:cubicBezTo>
                    <a:pt x="99" y="109"/>
                    <a:pt x="9" y="3"/>
                    <a:pt x="8" y="2"/>
                  </a:cubicBezTo>
                  <a:cubicBezTo>
                    <a:pt x="6" y="0"/>
                    <a:pt x="4" y="0"/>
                    <a:pt x="1" y="1"/>
                  </a:cubicBezTo>
                  <a:cubicBezTo>
                    <a:pt x="0" y="3"/>
                    <a:pt x="0" y="6"/>
                    <a:pt x="1" y="8"/>
                  </a:cubicBezTo>
                  <a:cubicBezTo>
                    <a:pt x="2" y="9"/>
                    <a:pt x="94" y="118"/>
                    <a:pt x="260" y="181"/>
                  </a:cubicBezTo>
                  <a:cubicBezTo>
                    <a:pt x="260" y="179"/>
                    <a:pt x="260" y="178"/>
                    <a:pt x="260" y="177"/>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1" name="Freeform: Shape 180">
              <a:extLst>
                <a:ext uri="{FF2B5EF4-FFF2-40B4-BE49-F238E27FC236}">
                  <a16:creationId xmlns:a16="http://schemas.microsoft.com/office/drawing/2014/main" id="{F5FFA7A4-4B2B-9267-D864-9F62B860247D}"/>
                </a:ext>
              </a:extLst>
            </p:cNvPr>
            <p:cNvSpPr/>
            <p:nvPr/>
          </p:nvSpPr>
          <p:spPr>
            <a:xfrm>
              <a:off x="6738492" y="11653052"/>
              <a:ext cx="595488" cy="83468"/>
            </a:xfrm>
            <a:custGeom>
              <a:avLst/>
              <a:gdLst/>
              <a:ahLst/>
              <a:cxnLst>
                <a:cxn ang="3cd4">
                  <a:pos x="hc" y="t"/>
                </a:cxn>
                <a:cxn ang="cd2">
                  <a:pos x="l" y="vc"/>
                </a:cxn>
                <a:cxn ang="cd4">
                  <a:pos x="hc" y="b"/>
                </a:cxn>
                <a:cxn ang="0">
                  <a:pos x="r" y="vc"/>
                </a:cxn>
              </a:cxnLst>
              <a:rect l="l" t="t" r="r" b="b"/>
              <a:pathLst>
                <a:path w="479" h="68">
                  <a:moveTo>
                    <a:pt x="6" y="24"/>
                  </a:moveTo>
                  <a:cubicBezTo>
                    <a:pt x="25" y="28"/>
                    <a:pt x="45" y="31"/>
                    <a:pt x="65" y="34"/>
                  </a:cubicBezTo>
                  <a:cubicBezTo>
                    <a:pt x="75" y="35"/>
                    <a:pt x="84" y="37"/>
                    <a:pt x="94" y="38"/>
                  </a:cubicBezTo>
                  <a:cubicBezTo>
                    <a:pt x="104" y="39"/>
                    <a:pt x="114" y="40"/>
                    <a:pt x="123" y="41"/>
                  </a:cubicBezTo>
                  <a:cubicBezTo>
                    <a:pt x="163" y="45"/>
                    <a:pt x="203" y="48"/>
                    <a:pt x="242" y="48"/>
                  </a:cubicBezTo>
                  <a:cubicBezTo>
                    <a:pt x="282" y="48"/>
                    <a:pt x="321" y="44"/>
                    <a:pt x="360" y="37"/>
                  </a:cubicBezTo>
                  <a:cubicBezTo>
                    <a:pt x="399" y="30"/>
                    <a:pt x="436" y="18"/>
                    <a:pt x="472" y="1"/>
                  </a:cubicBezTo>
                  <a:cubicBezTo>
                    <a:pt x="475" y="0"/>
                    <a:pt x="477" y="0"/>
                    <a:pt x="478" y="3"/>
                  </a:cubicBezTo>
                  <a:cubicBezTo>
                    <a:pt x="479" y="5"/>
                    <a:pt x="479" y="8"/>
                    <a:pt x="476" y="9"/>
                  </a:cubicBezTo>
                  <a:cubicBezTo>
                    <a:pt x="442" y="31"/>
                    <a:pt x="403" y="45"/>
                    <a:pt x="363" y="54"/>
                  </a:cubicBezTo>
                  <a:lnTo>
                    <a:pt x="333" y="60"/>
                  </a:lnTo>
                  <a:cubicBezTo>
                    <a:pt x="323" y="62"/>
                    <a:pt x="313" y="62"/>
                    <a:pt x="303" y="64"/>
                  </a:cubicBezTo>
                  <a:lnTo>
                    <a:pt x="288" y="65"/>
                  </a:lnTo>
                  <a:cubicBezTo>
                    <a:pt x="283" y="66"/>
                    <a:pt x="278" y="66"/>
                    <a:pt x="273" y="67"/>
                  </a:cubicBezTo>
                  <a:cubicBezTo>
                    <a:pt x="263" y="67"/>
                    <a:pt x="253" y="68"/>
                    <a:pt x="243" y="68"/>
                  </a:cubicBezTo>
                  <a:cubicBezTo>
                    <a:pt x="202" y="68"/>
                    <a:pt x="161" y="65"/>
                    <a:pt x="122" y="59"/>
                  </a:cubicBezTo>
                  <a:cubicBezTo>
                    <a:pt x="81" y="54"/>
                    <a:pt x="42" y="46"/>
                    <a:pt x="3" y="34"/>
                  </a:cubicBezTo>
                  <a:cubicBezTo>
                    <a:pt x="1" y="33"/>
                    <a:pt x="-1" y="30"/>
                    <a:pt x="0" y="28"/>
                  </a:cubicBezTo>
                  <a:cubicBezTo>
                    <a:pt x="1" y="25"/>
                    <a:pt x="3" y="24"/>
                    <a:pt x="6" y="24"/>
                  </a:cubicBezTo>
                  <a:close/>
                </a:path>
              </a:pathLst>
            </a:custGeom>
            <a:solidFill>
              <a:srgbClr val="EBF7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2" name="Freeform: Shape 181">
              <a:extLst>
                <a:ext uri="{FF2B5EF4-FFF2-40B4-BE49-F238E27FC236}">
                  <a16:creationId xmlns:a16="http://schemas.microsoft.com/office/drawing/2014/main" id="{EEE73D99-D2E0-3951-5185-A1BF038A0806}"/>
                </a:ext>
              </a:extLst>
            </p:cNvPr>
            <p:cNvSpPr/>
            <p:nvPr/>
          </p:nvSpPr>
          <p:spPr>
            <a:xfrm>
              <a:off x="7154587" y="11692917"/>
              <a:ext cx="195589" cy="34882"/>
            </a:xfrm>
            <a:custGeom>
              <a:avLst/>
              <a:gdLst/>
              <a:ahLst/>
              <a:cxnLst>
                <a:cxn ang="3cd4">
                  <a:pos x="hc" y="t"/>
                </a:cxn>
                <a:cxn ang="cd2">
                  <a:pos x="l" y="vc"/>
                </a:cxn>
                <a:cxn ang="cd4">
                  <a:pos x="hc" y="b"/>
                </a:cxn>
                <a:cxn ang="0">
                  <a:pos x="r" y="vc"/>
                </a:cxn>
              </a:cxnLst>
              <a:rect l="l" t="t" r="r" b="b"/>
              <a:pathLst>
                <a:path w="158" h="29">
                  <a:moveTo>
                    <a:pt x="3" y="13"/>
                  </a:moveTo>
                  <a:cubicBezTo>
                    <a:pt x="16" y="8"/>
                    <a:pt x="28" y="5"/>
                    <a:pt x="41" y="3"/>
                  </a:cubicBezTo>
                  <a:cubicBezTo>
                    <a:pt x="54" y="1"/>
                    <a:pt x="68" y="0"/>
                    <a:pt x="80" y="0"/>
                  </a:cubicBezTo>
                  <a:cubicBezTo>
                    <a:pt x="94" y="0"/>
                    <a:pt x="107" y="2"/>
                    <a:pt x="120" y="4"/>
                  </a:cubicBezTo>
                  <a:cubicBezTo>
                    <a:pt x="133" y="7"/>
                    <a:pt x="145" y="13"/>
                    <a:pt x="156" y="20"/>
                  </a:cubicBezTo>
                  <a:cubicBezTo>
                    <a:pt x="159" y="22"/>
                    <a:pt x="159" y="25"/>
                    <a:pt x="157" y="27"/>
                  </a:cubicBezTo>
                  <a:cubicBezTo>
                    <a:pt x="156" y="29"/>
                    <a:pt x="154" y="29"/>
                    <a:pt x="152" y="29"/>
                  </a:cubicBezTo>
                  <a:cubicBezTo>
                    <a:pt x="140" y="27"/>
                    <a:pt x="128" y="24"/>
                    <a:pt x="116" y="21"/>
                  </a:cubicBezTo>
                  <a:cubicBezTo>
                    <a:pt x="104" y="19"/>
                    <a:pt x="92" y="18"/>
                    <a:pt x="80" y="17"/>
                  </a:cubicBezTo>
                  <a:cubicBezTo>
                    <a:pt x="68" y="17"/>
                    <a:pt x="55" y="17"/>
                    <a:pt x="43" y="17"/>
                  </a:cubicBezTo>
                  <a:cubicBezTo>
                    <a:pt x="31" y="18"/>
                    <a:pt x="18" y="19"/>
                    <a:pt x="6" y="22"/>
                  </a:cubicBezTo>
                  <a:cubicBezTo>
                    <a:pt x="3" y="23"/>
                    <a:pt x="1" y="21"/>
                    <a:pt x="0" y="18"/>
                  </a:cubicBezTo>
                  <a:cubicBezTo>
                    <a:pt x="0" y="16"/>
                    <a:pt x="1" y="13"/>
                    <a:pt x="3" y="13"/>
                  </a:cubicBezTo>
                  <a:close/>
                </a:path>
              </a:pathLst>
            </a:custGeom>
            <a:solidFill>
              <a:srgbClr val="EBF7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3" name="Freeform: Shape 182">
              <a:extLst>
                <a:ext uri="{FF2B5EF4-FFF2-40B4-BE49-F238E27FC236}">
                  <a16:creationId xmlns:a16="http://schemas.microsoft.com/office/drawing/2014/main" id="{26069C79-4AD0-3C4E-D0A0-219BEBDA878A}"/>
                </a:ext>
              </a:extLst>
            </p:cNvPr>
            <p:cNvSpPr/>
            <p:nvPr/>
          </p:nvSpPr>
          <p:spPr>
            <a:xfrm>
              <a:off x="7841018" y="9006990"/>
              <a:ext cx="483367" cy="452222"/>
            </a:xfrm>
            <a:custGeom>
              <a:avLst/>
              <a:gdLst/>
              <a:ahLst/>
              <a:cxnLst>
                <a:cxn ang="3cd4">
                  <a:pos x="hc" y="t"/>
                </a:cxn>
                <a:cxn ang="cd2">
                  <a:pos x="l" y="vc"/>
                </a:cxn>
                <a:cxn ang="cd4">
                  <a:pos x="hc" y="b"/>
                </a:cxn>
                <a:cxn ang="0">
                  <a:pos x="r" y="vc"/>
                </a:cxn>
              </a:cxnLst>
              <a:rect l="l" t="t" r="r" b="b"/>
              <a:pathLst>
                <a:path w="389" h="364">
                  <a:moveTo>
                    <a:pt x="0" y="208"/>
                  </a:moveTo>
                  <a:cubicBezTo>
                    <a:pt x="0" y="208"/>
                    <a:pt x="30" y="161"/>
                    <a:pt x="44" y="102"/>
                  </a:cubicBezTo>
                  <a:cubicBezTo>
                    <a:pt x="59" y="44"/>
                    <a:pt x="70" y="6"/>
                    <a:pt x="93" y="0"/>
                  </a:cubicBezTo>
                  <a:cubicBezTo>
                    <a:pt x="116" y="-6"/>
                    <a:pt x="141" y="53"/>
                    <a:pt x="121" y="123"/>
                  </a:cubicBezTo>
                  <a:cubicBezTo>
                    <a:pt x="121" y="123"/>
                    <a:pt x="122" y="137"/>
                    <a:pt x="159" y="104"/>
                  </a:cubicBezTo>
                  <a:cubicBezTo>
                    <a:pt x="195" y="71"/>
                    <a:pt x="289" y="-5"/>
                    <a:pt x="317" y="14"/>
                  </a:cubicBezTo>
                  <a:cubicBezTo>
                    <a:pt x="345" y="34"/>
                    <a:pt x="211" y="187"/>
                    <a:pt x="211" y="187"/>
                  </a:cubicBezTo>
                  <a:cubicBezTo>
                    <a:pt x="211" y="187"/>
                    <a:pt x="335" y="116"/>
                    <a:pt x="381" y="131"/>
                  </a:cubicBezTo>
                  <a:cubicBezTo>
                    <a:pt x="426" y="146"/>
                    <a:pt x="257" y="258"/>
                    <a:pt x="257" y="258"/>
                  </a:cubicBezTo>
                  <a:cubicBezTo>
                    <a:pt x="257" y="258"/>
                    <a:pt x="354" y="245"/>
                    <a:pt x="366" y="266"/>
                  </a:cubicBezTo>
                  <a:cubicBezTo>
                    <a:pt x="378" y="288"/>
                    <a:pt x="289" y="291"/>
                    <a:pt x="227" y="320"/>
                  </a:cubicBezTo>
                  <a:cubicBezTo>
                    <a:pt x="165" y="349"/>
                    <a:pt x="134" y="364"/>
                    <a:pt x="134" y="364"/>
                  </a:cubicBezTo>
                  <a:close/>
                </a:path>
              </a:pathLst>
            </a:custGeom>
            <a:solidFill>
              <a:srgbClr val="FBE0A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4" name="Freeform: Shape 183">
              <a:extLst>
                <a:ext uri="{FF2B5EF4-FFF2-40B4-BE49-F238E27FC236}">
                  <a16:creationId xmlns:a16="http://schemas.microsoft.com/office/drawing/2014/main" id="{8C724948-A254-7807-5DC2-6908FBE614D0}"/>
                </a:ext>
              </a:extLst>
            </p:cNvPr>
            <p:cNvSpPr/>
            <p:nvPr/>
          </p:nvSpPr>
          <p:spPr>
            <a:xfrm>
              <a:off x="6525453" y="8632007"/>
              <a:ext cx="695154" cy="959260"/>
            </a:xfrm>
            <a:custGeom>
              <a:avLst/>
              <a:gdLst/>
              <a:ahLst/>
              <a:cxnLst>
                <a:cxn ang="3cd4">
                  <a:pos x="hc" y="t"/>
                </a:cxn>
                <a:cxn ang="cd2">
                  <a:pos x="l" y="vc"/>
                </a:cxn>
                <a:cxn ang="cd4">
                  <a:pos x="hc" y="b"/>
                </a:cxn>
                <a:cxn ang="0">
                  <a:pos x="r" y="vc"/>
                </a:cxn>
              </a:cxnLst>
              <a:rect l="l" t="t" r="r" b="b"/>
              <a:pathLst>
                <a:path w="559" h="771">
                  <a:moveTo>
                    <a:pt x="29" y="652"/>
                  </a:moveTo>
                  <a:cubicBezTo>
                    <a:pt x="50" y="612"/>
                    <a:pt x="65" y="571"/>
                    <a:pt x="67" y="525"/>
                  </a:cubicBezTo>
                  <a:cubicBezTo>
                    <a:pt x="67" y="525"/>
                    <a:pt x="-16" y="437"/>
                    <a:pt x="3" y="327"/>
                  </a:cubicBezTo>
                  <a:cubicBezTo>
                    <a:pt x="21" y="218"/>
                    <a:pt x="341" y="0"/>
                    <a:pt x="341" y="0"/>
                  </a:cubicBezTo>
                  <a:cubicBezTo>
                    <a:pt x="341" y="0"/>
                    <a:pt x="435" y="67"/>
                    <a:pt x="475" y="157"/>
                  </a:cubicBezTo>
                  <a:cubicBezTo>
                    <a:pt x="508" y="231"/>
                    <a:pt x="532" y="277"/>
                    <a:pt x="555" y="298"/>
                  </a:cubicBezTo>
                  <a:cubicBezTo>
                    <a:pt x="562" y="305"/>
                    <a:pt x="560" y="317"/>
                    <a:pt x="550" y="320"/>
                  </a:cubicBezTo>
                  <a:cubicBezTo>
                    <a:pt x="540" y="324"/>
                    <a:pt x="526" y="326"/>
                    <a:pt x="507" y="326"/>
                  </a:cubicBezTo>
                  <a:cubicBezTo>
                    <a:pt x="507" y="326"/>
                    <a:pt x="517" y="440"/>
                    <a:pt x="456" y="519"/>
                  </a:cubicBezTo>
                  <a:cubicBezTo>
                    <a:pt x="395" y="598"/>
                    <a:pt x="296" y="640"/>
                    <a:pt x="213" y="637"/>
                  </a:cubicBezTo>
                  <a:cubicBezTo>
                    <a:pt x="213" y="637"/>
                    <a:pt x="186" y="717"/>
                    <a:pt x="213" y="771"/>
                  </a:cubicBezTo>
                  <a:close/>
                </a:path>
              </a:pathLst>
            </a:custGeom>
            <a:solidFill>
              <a:srgbClr val="FBE0A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5" name="Freeform: Shape 184">
              <a:extLst>
                <a:ext uri="{FF2B5EF4-FFF2-40B4-BE49-F238E27FC236}">
                  <a16:creationId xmlns:a16="http://schemas.microsoft.com/office/drawing/2014/main" id="{E773902F-F412-8BF5-9A58-53D5C8C86295}"/>
                </a:ext>
              </a:extLst>
            </p:cNvPr>
            <p:cNvSpPr/>
            <p:nvPr/>
          </p:nvSpPr>
          <p:spPr>
            <a:xfrm>
              <a:off x="6468155" y="8580930"/>
              <a:ext cx="555623" cy="806027"/>
            </a:xfrm>
            <a:custGeom>
              <a:avLst/>
              <a:gdLst/>
              <a:ahLst/>
              <a:cxnLst>
                <a:cxn ang="3cd4">
                  <a:pos x="hc" y="t"/>
                </a:cxn>
                <a:cxn ang="cd2">
                  <a:pos x="l" y="vc"/>
                </a:cxn>
                <a:cxn ang="cd4">
                  <a:pos x="hc" y="b"/>
                </a:cxn>
                <a:cxn ang="0">
                  <a:pos x="r" y="vc"/>
                </a:cxn>
              </a:cxnLst>
              <a:rect l="l" t="t" r="r" b="b"/>
              <a:pathLst>
                <a:path w="447" h="648">
                  <a:moveTo>
                    <a:pt x="235" y="480"/>
                  </a:moveTo>
                  <a:cubicBezTo>
                    <a:pt x="235" y="480"/>
                    <a:pt x="264" y="591"/>
                    <a:pt x="217" y="648"/>
                  </a:cubicBezTo>
                  <a:cubicBezTo>
                    <a:pt x="217" y="648"/>
                    <a:pt x="170" y="651"/>
                    <a:pt x="62" y="505"/>
                  </a:cubicBezTo>
                  <a:cubicBezTo>
                    <a:pt x="-45" y="358"/>
                    <a:pt x="-2" y="162"/>
                    <a:pt x="101" y="69"/>
                  </a:cubicBezTo>
                  <a:cubicBezTo>
                    <a:pt x="204" y="-23"/>
                    <a:pt x="369" y="-13"/>
                    <a:pt x="447" y="43"/>
                  </a:cubicBezTo>
                  <a:cubicBezTo>
                    <a:pt x="447" y="43"/>
                    <a:pt x="449" y="246"/>
                    <a:pt x="228" y="368"/>
                  </a:cubicBezTo>
                  <a:cubicBezTo>
                    <a:pt x="228" y="368"/>
                    <a:pt x="203" y="308"/>
                    <a:pt x="148" y="324"/>
                  </a:cubicBezTo>
                  <a:cubicBezTo>
                    <a:pt x="105" y="336"/>
                    <a:pt x="68" y="467"/>
                    <a:pt x="235" y="48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6" name="Freeform: Shape 185">
              <a:extLst>
                <a:ext uri="{FF2B5EF4-FFF2-40B4-BE49-F238E27FC236}">
                  <a16:creationId xmlns:a16="http://schemas.microsoft.com/office/drawing/2014/main" id="{2326F022-A3B6-4D95-7DEB-B12153C92714}"/>
                </a:ext>
              </a:extLst>
            </p:cNvPr>
            <p:cNvSpPr/>
            <p:nvPr/>
          </p:nvSpPr>
          <p:spPr>
            <a:xfrm>
              <a:off x="6657516" y="9135304"/>
              <a:ext cx="186869" cy="180640"/>
            </a:xfrm>
            <a:custGeom>
              <a:avLst/>
              <a:gdLst/>
              <a:ahLst/>
              <a:cxnLst>
                <a:cxn ang="3cd4">
                  <a:pos x="hc" y="t"/>
                </a:cxn>
                <a:cxn ang="cd2">
                  <a:pos x="l" y="vc"/>
                </a:cxn>
                <a:cxn ang="cd4">
                  <a:pos x="hc" y="b"/>
                </a:cxn>
                <a:cxn ang="0">
                  <a:pos x="r" y="vc"/>
                </a:cxn>
              </a:cxnLst>
              <a:rect l="l" t="t" r="r" b="b"/>
              <a:pathLst>
                <a:path w="151" h="146">
                  <a:moveTo>
                    <a:pt x="76" y="146"/>
                  </a:moveTo>
                  <a:cubicBezTo>
                    <a:pt x="33" y="146"/>
                    <a:pt x="0" y="114"/>
                    <a:pt x="0" y="73"/>
                  </a:cubicBezTo>
                  <a:cubicBezTo>
                    <a:pt x="0" y="54"/>
                    <a:pt x="7" y="36"/>
                    <a:pt x="21" y="22"/>
                  </a:cubicBezTo>
                  <a:lnTo>
                    <a:pt x="28" y="29"/>
                  </a:lnTo>
                  <a:cubicBezTo>
                    <a:pt x="16" y="41"/>
                    <a:pt x="9" y="56"/>
                    <a:pt x="9" y="73"/>
                  </a:cubicBezTo>
                  <a:cubicBezTo>
                    <a:pt x="9" y="108"/>
                    <a:pt x="39" y="137"/>
                    <a:pt x="76" y="137"/>
                  </a:cubicBezTo>
                  <a:cubicBezTo>
                    <a:pt x="112" y="137"/>
                    <a:pt x="142" y="108"/>
                    <a:pt x="142" y="73"/>
                  </a:cubicBezTo>
                  <a:cubicBezTo>
                    <a:pt x="142" y="38"/>
                    <a:pt x="112" y="9"/>
                    <a:pt x="76" y="9"/>
                  </a:cubicBezTo>
                  <a:lnTo>
                    <a:pt x="76" y="0"/>
                  </a:lnTo>
                  <a:cubicBezTo>
                    <a:pt x="117" y="0"/>
                    <a:pt x="151" y="32"/>
                    <a:pt x="151" y="73"/>
                  </a:cubicBezTo>
                  <a:cubicBezTo>
                    <a:pt x="151" y="114"/>
                    <a:pt x="117" y="146"/>
                    <a:pt x="76" y="146"/>
                  </a:cubicBezTo>
                  <a:close/>
                </a:path>
              </a:pathLst>
            </a:custGeom>
            <a:solidFill>
              <a:srgbClr val="015E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7" name="Freeform: Shape 186">
              <a:extLst>
                <a:ext uri="{FF2B5EF4-FFF2-40B4-BE49-F238E27FC236}">
                  <a16:creationId xmlns:a16="http://schemas.microsoft.com/office/drawing/2014/main" id="{6B430067-A6D8-511D-520C-8CE4F4E69E2C}"/>
                </a:ext>
              </a:extLst>
            </p:cNvPr>
            <p:cNvSpPr/>
            <p:nvPr/>
          </p:nvSpPr>
          <p:spPr>
            <a:xfrm>
              <a:off x="7083576" y="8892378"/>
              <a:ext cx="58552" cy="87205"/>
            </a:xfrm>
            <a:custGeom>
              <a:avLst/>
              <a:gdLst/>
              <a:ahLst/>
              <a:cxnLst>
                <a:cxn ang="3cd4">
                  <a:pos x="hc" y="t"/>
                </a:cxn>
                <a:cxn ang="cd2">
                  <a:pos x="l" y="vc"/>
                </a:cxn>
                <a:cxn ang="cd4">
                  <a:pos x="hc" y="b"/>
                </a:cxn>
                <a:cxn ang="0">
                  <a:pos x="r" y="vc"/>
                </a:cxn>
              </a:cxnLst>
              <a:rect l="l" t="t" r="r" b="b"/>
              <a:pathLst>
                <a:path w="48" h="71">
                  <a:moveTo>
                    <a:pt x="43" y="27"/>
                  </a:moveTo>
                  <a:cubicBezTo>
                    <a:pt x="51" y="47"/>
                    <a:pt x="49" y="65"/>
                    <a:pt x="39" y="70"/>
                  </a:cubicBezTo>
                  <a:cubicBezTo>
                    <a:pt x="28" y="75"/>
                    <a:pt x="13" y="63"/>
                    <a:pt x="5" y="44"/>
                  </a:cubicBezTo>
                  <a:cubicBezTo>
                    <a:pt x="-3" y="24"/>
                    <a:pt x="-1" y="5"/>
                    <a:pt x="9" y="1"/>
                  </a:cubicBezTo>
                  <a:cubicBezTo>
                    <a:pt x="20" y="-4"/>
                    <a:pt x="35" y="8"/>
                    <a:pt x="43" y="27"/>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8" name="Freeform: Shape 187">
              <a:extLst>
                <a:ext uri="{FF2B5EF4-FFF2-40B4-BE49-F238E27FC236}">
                  <a16:creationId xmlns:a16="http://schemas.microsoft.com/office/drawing/2014/main" id="{0D8CFE73-2F4D-7D5B-FC6F-4D91329FE41E}"/>
                </a:ext>
              </a:extLst>
            </p:cNvPr>
            <p:cNvSpPr/>
            <p:nvPr/>
          </p:nvSpPr>
          <p:spPr>
            <a:xfrm>
              <a:off x="6744721" y="8857495"/>
              <a:ext cx="479630" cy="179394"/>
            </a:xfrm>
            <a:custGeom>
              <a:avLst/>
              <a:gdLst/>
              <a:ahLst/>
              <a:cxnLst>
                <a:cxn ang="3cd4">
                  <a:pos x="hc" y="t"/>
                </a:cxn>
                <a:cxn ang="cd2">
                  <a:pos x="l" y="vc"/>
                </a:cxn>
                <a:cxn ang="cd4">
                  <a:pos x="hc" y="b"/>
                </a:cxn>
                <a:cxn ang="0">
                  <a:pos x="r" y="vc"/>
                </a:cxn>
              </a:cxnLst>
              <a:rect l="l" t="t" r="r" b="b"/>
              <a:pathLst>
                <a:path w="386" h="145">
                  <a:moveTo>
                    <a:pt x="224" y="107"/>
                  </a:moveTo>
                  <a:cubicBezTo>
                    <a:pt x="235" y="115"/>
                    <a:pt x="277" y="142"/>
                    <a:pt x="327" y="113"/>
                  </a:cubicBezTo>
                  <a:cubicBezTo>
                    <a:pt x="380" y="81"/>
                    <a:pt x="378" y="30"/>
                    <a:pt x="375" y="13"/>
                  </a:cubicBezTo>
                  <a:close/>
                  <a:moveTo>
                    <a:pt x="5" y="145"/>
                  </a:moveTo>
                  <a:cubicBezTo>
                    <a:pt x="2" y="145"/>
                    <a:pt x="1" y="144"/>
                    <a:pt x="0" y="141"/>
                  </a:cubicBezTo>
                  <a:cubicBezTo>
                    <a:pt x="-1" y="139"/>
                    <a:pt x="1" y="136"/>
                    <a:pt x="3" y="135"/>
                  </a:cubicBezTo>
                  <a:lnTo>
                    <a:pt x="216" y="101"/>
                  </a:lnTo>
                  <a:lnTo>
                    <a:pt x="376" y="0"/>
                  </a:lnTo>
                  <a:cubicBezTo>
                    <a:pt x="377" y="0"/>
                    <a:pt x="379" y="0"/>
                    <a:pt x="380" y="0"/>
                  </a:cubicBezTo>
                  <a:cubicBezTo>
                    <a:pt x="381" y="1"/>
                    <a:pt x="383" y="2"/>
                    <a:pt x="383" y="3"/>
                  </a:cubicBezTo>
                  <a:cubicBezTo>
                    <a:pt x="383" y="4"/>
                    <a:pt x="402" y="79"/>
                    <a:pt x="331" y="121"/>
                  </a:cubicBezTo>
                  <a:cubicBezTo>
                    <a:pt x="270" y="157"/>
                    <a:pt x="216" y="113"/>
                    <a:pt x="215" y="112"/>
                  </a:cubicBezTo>
                  <a:cubicBezTo>
                    <a:pt x="215" y="112"/>
                    <a:pt x="214" y="112"/>
                    <a:pt x="214" y="111"/>
                  </a:cubicBezTo>
                  <a:close/>
                </a:path>
              </a:pathLst>
            </a:custGeom>
            <a:solidFill>
              <a:srgbClr val="015E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89" name="Freeform: Shape 188">
              <a:extLst>
                <a:ext uri="{FF2B5EF4-FFF2-40B4-BE49-F238E27FC236}">
                  <a16:creationId xmlns:a16="http://schemas.microsoft.com/office/drawing/2014/main" id="{AB03936F-E364-2BE3-320D-E379FAAB87CB}"/>
                </a:ext>
              </a:extLst>
            </p:cNvPr>
            <p:cNvSpPr/>
            <p:nvPr/>
          </p:nvSpPr>
          <p:spPr>
            <a:xfrm>
              <a:off x="7011321" y="8818876"/>
              <a:ext cx="107138" cy="93434"/>
            </a:xfrm>
            <a:custGeom>
              <a:avLst/>
              <a:gdLst/>
              <a:ahLst/>
              <a:cxnLst>
                <a:cxn ang="3cd4">
                  <a:pos x="hc" y="t"/>
                </a:cxn>
                <a:cxn ang="cd2">
                  <a:pos x="l" y="vc"/>
                </a:cxn>
                <a:cxn ang="cd4">
                  <a:pos x="hc" y="b"/>
                </a:cxn>
                <a:cxn ang="0">
                  <a:pos x="r" y="vc"/>
                </a:cxn>
              </a:cxnLst>
              <a:rect l="l" t="t" r="r" b="b"/>
              <a:pathLst>
                <a:path w="87" h="76">
                  <a:moveTo>
                    <a:pt x="0" y="71"/>
                  </a:moveTo>
                  <a:cubicBezTo>
                    <a:pt x="1" y="61"/>
                    <a:pt x="5" y="52"/>
                    <a:pt x="10" y="44"/>
                  </a:cubicBezTo>
                  <a:cubicBezTo>
                    <a:pt x="15" y="35"/>
                    <a:pt x="21" y="28"/>
                    <a:pt x="28" y="20"/>
                  </a:cubicBezTo>
                  <a:cubicBezTo>
                    <a:pt x="35" y="13"/>
                    <a:pt x="44" y="8"/>
                    <a:pt x="53" y="4"/>
                  </a:cubicBezTo>
                  <a:cubicBezTo>
                    <a:pt x="63" y="0"/>
                    <a:pt x="74" y="0"/>
                    <a:pt x="83" y="1"/>
                  </a:cubicBezTo>
                  <a:cubicBezTo>
                    <a:pt x="86" y="2"/>
                    <a:pt x="88" y="4"/>
                    <a:pt x="87" y="7"/>
                  </a:cubicBezTo>
                  <a:cubicBezTo>
                    <a:pt x="87" y="9"/>
                    <a:pt x="86" y="10"/>
                    <a:pt x="84" y="10"/>
                  </a:cubicBezTo>
                  <a:lnTo>
                    <a:pt x="83" y="11"/>
                  </a:lnTo>
                  <a:cubicBezTo>
                    <a:pt x="76" y="14"/>
                    <a:pt x="68" y="16"/>
                    <a:pt x="61" y="21"/>
                  </a:cubicBezTo>
                  <a:cubicBezTo>
                    <a:pt x="54" y="25"/>
                    <a:pt x="47" y="29"/>
                    <a:pt x="41" y="35"/>
                  </a:cubicBezTo>
                  <a:cubicBezTo>
                    <a:pt x="35" y="40"/>
                    <a:pt x="30" y="46"/>
                    <a:pt x="24" y="53"/>
                  </a:cubicBezTo>
                  <a:cubicBezTo>
                    <a:pt x="19" y="60"/>
                    <a:pt x="14" y="67"/>
                    <a:pt x="9" y="74"/>
                  </a:cubicBezTo>
                  <a:lnTo>
                    <a:pt x="8" y="74"/>
                  </a:lnTo>
                  <a:cubicBezTo>
                    <a:pt x="7" y="76"/>
                    <a:pt x="4" y="77"/>
                    <a:pt x="1" y="75"/>
                  </a:cubicBezTo>
                  <a:cubicBezTo>
                    <a:pt x="0" y="74"/>
                    <a:pt x="0" y="72"/>
                    <a:pt x="0" y="71"/>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0" name="Freeform: Shape 189">
              <a:extLst>
                <a:ext uri="{FF2B5EF4-FFF2-40B4-BE49-F238E27FC236}">
                  <a16:creationId xmlns:a16="http://schemas.microsoft.com/office/drawing/2014/main" id="{75BE92C6-F558-F9EC-E847-5A33D14B54AF}"/>
                </a:ext>
              </a:extLst>
            </p:cNvPr>
            <p:cNvSpPr/>
            <p:nvPr/>
          </p:nvSpPr>
          <p:spPr>
            <a:xfrm>
              <a:off x="6225226" y="8544802"/>
              <a:ext cx="356296" cy="447239"/>
            </a:xfrm>
            <a:custGeom>
              <a:avLst/>
              <a:gdLst/>
              <a:ahLst/>
              <a:cxnLst>
                <a:cxn ang="3cd4">
                  <a:pos x="hc" y="t"/>
                </a:cxn>
                <a:cxn ang="cd2">
                  <a:pos x="l" y="vc"/>
                </a:cxn>
                <a:cxn ang="cd4">
                  <a:pos x="hc" y="b"/>
                </a:cxn>
                <a:cxn ang="0">
                  <a:pos x="r" y="vc"/>
                </a:cxn>
              </a:cxnLst>
              <a:rect l="l" t="t" r="r" b="b"/>
              <a:pathLst>
                <a:path w="287" h="360">
                  <a:moveTo>
                    <a:pt x="277" y="218"/>
                  </a:moveTo>
                  <a:cubicBezTo>
                    <a:pt x="249" y="315"/>
                    <a:pt x="166" y="376"/>
                    <a:pt x="92" y="355"/>
                  </a:cubicBezTo>
                  <a:cubicBezTo>
                    <a:pt x="18" y="333"/>
                    <a:pt x="-19" y="237"/>
                    <a:pt x="10" y="140"/>
                  </a:cubicBezTo>
                  <a:cubicBezTo>
                    <a:pt x="38" y="43"/>
                    <a:pt x="121" y="-18"/>
                    <a:pt x="195" y="4"/>
                  </a:cubicBezTo>
                  <a:cubicBezTo>
                    <a:pt x="269" y="25"/>
                    <a:pt x="306" y="122"/>
                    <a:pt x="277" y="218"/>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1" name="Freeform: Shape 190">
              <a:extLst>
                <a:ext uri="{FF2B5EF4-FFF2-40B4-BE49-F238E27FC236}">
                  <a16:creationId xmlns:a16="http://schemas.microsoft.com/office/drawing/2014/main" id="{B886F68B-9CDE-BCC6-181B-BDA31E4B6F82}"/>
                </a:ext>
              </a:extLst>
            </p:cNvPr>
            <p:cNvSpPr/>
            <p:nvPr/>
          </p:nvSpPr>
          <p:spPr>
            <a:xfrm>
              <a:off x="5953643" y="8701772"/>
              <a:ext cx="342593" cy="389933"/>
            </a:xfrm>
            <a:custGeom>
              <a:avLst/>
              <a:gdLst/>
              <a:ahLst/>
              <a:cxnLst>
                <a:cxn ang="3cd4">
                  <a:pos x="hc" y="t"/>
                </a:cxn>
                <a:cxn ang="cd2">
                  <a:pos x="l" y="vc"/>
                </a:cxn>
                <a:cxn ang="cd4">
                  <a:pos x="hc" y="b"/>
                </a:cxn>
                <a:cxn ang="0">
                  <a:pos x="r" y="vc"/>
                </a:cxn>
              </a:cxnLst>
              <a:rect l="l" t="t" r="r" b="b"/>
              <a:pathLst>
                <a:path w="276" h="314">
                  <a:moveTo>
                    <a:pt x="254" y="96"/>
                  </a:moveTo>
                  <a:cubicBezTo>
                    <a:pt x="296" y="176"/>
                    <a:pt x="277" y="267"/>
                    <a:pt x="214" y="301"/>
                  </a:cubicBezTo>
                  <a:cubicBezTo>
                    <a:pt x="150" y="334"/>
                    <a:pt x="64" y="297"/>
                    <a:pt x="23" y="217"/>
                  </a:cubicBezTo>
                  <a:cubicBezTo>
                    <a:pt x="-19" y="137"/>
                    <a:pt x="-1" y="45"/>
                    <a:pt x="62" y="12"/>
                  </a:cubicBezTo>
                  <a:cubicBezTo>
                    <a:pt x="126" y="-22"/>
                    <a:pt x="212" y="16"/>
                    <a:pt x="254" y="96"/>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2" name="Freeform: Shape 191">
              <a:extLst>
                <a:ext uri="{FF2B5EF4-FFF2-40B4-BE49-F238E27FC236}">
                  <a16:creationId xmlns:a16="http://schemas.microsoft.com/office/drawing/2014/main" id="{ED8F9C37-2E2D-ACFB-FD15-35C29DE5C9B3}"/>
                </a:ext>
              </a:extLst>
            </p:cNvPr>
            <p:cNvSpPr/>
            <p:nvPr/>
          </p:nvSpPr>
          <p:spPr>
            <a:xfrm>
              <a:off x="5821586" y="9000761"/>
              <a:ext cx="361280" cy="338855"/>
            </a:xfrm>
            <a:custGeom>
              <a:avLst/>
              <a:gdLst/>
              <a:ahLst/>
              <a:cxnLst>
                <a:cxn ang="3cd4">
                  <a:pos x="hc" y="t"/>
                </a:cxn>
                <a:cxn ang="cd2">
                  <a:pos x="l" y="vc"/>
                </a:cxn>
                <a:cxn ang="cd4">
                  <a:pos x="hc" y="b"/>
                </a:cxn>
                <a:cxn ang="0">
                  <a:pos x="r" y="vc"/>
                </a:cxn>
              </a:cxnLst>
              <a:rect l="l" t="t" r="r" b="b"/>
              <a:pathLst>
                <a:path w="291" h="273">
                  <a:moveTo>
                    <a:pt x="190" y="9"/>
                  </a:moveTo>
                  <a:cubicBezTo>
                    <a:pt x="267" y="36"/>
                    <a:pt x="309" y="115"/>
                    <a:pt x="284" y="186"/>
                  </a:cubicBezTo>
                  <a:cubicBezTo>
                    <a:pt x="259" y="256"/>
                    <a:pt x="177" y="291"/>
                    <a:pt x="100" y="264"/>
                  </a:cubicBezTo>
                  <a:cubicBezTo>
                    <a:pt x="24" y="237"/>
                    <a:pt x="-18" y="158"/>
                    <a:pt x="7" y="88"/>
                  </a:cubicBezTo>
                  <a:cubicBezTo>
                    <a:pt x="32" y="18"/>
                    <a:pt x="114" y="-18"/>
                    <a:pt x="190" y="9"/>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3" name="Freeform: Shape 192">
              <a:extLst>
                <a:ext uri="{FF2B5EF4-FFF2-40B4-BE49-F238E27FC236}">
                  <a16:creationId xmlns:a16="http://schemas.microsoft.com/office/drawing/2014/main" id="{AA70E092-422C-5054-60DD-3C47F5B5B641}"/>
                </a:ext>
              </a:extLst>
            </p:cNvPr>
            <p:cNvSpPr/>
            <p:nvPr/>
          </p:nvSpPr>
          <p:spPr>
            <a:xfrm>
              <a:off x="5820344" y="9288539"/>
              <a:ext cx="298990" cy="280303"/>
            </a:xfrm>
            <a:custGeom>
              <a:avLst/>
              <a:gdLst/>
              <a:ahLst/>
              <a:cxnLst>
                <a:cxn ang="3cd4">
                  <a:pos x="hc" y="t"/>
                </a:cxn>
                <a:cxn ang="cd2">
                  <a:pos x="l" y="vc"/>
                </a:cxn>
                <a:cxn ang="cd4">
                  <a:pos x="hc" y="b"/>
                </a:cxn>
                <a:cxn ang="0">
                  <a:pos x="r" y="vc"/>
                </a:cxn>
              </a:cxnLst>
              <a:rect l="l" t="t" r="r" b="b"/>
              <a:pathLst>
                <a:path w="241" h="226">
                  <a:moveTo>
                    <a:pt x="158" y="7"/>
                  </a:moveTo>
                  <a:cubicBezTo>
                    <a:pt x="221" y="30"/>
                    <a:pt x="256" y="95"/>
                    <a:pt x="236" y="154"/>
                  </a:cubicBezTo>
                  <a:cubicBezTo>
                    <a:pt x="215" y="212"/>
                    <a:pt x="147" y="240"/>
                    <a:pt x="84" y="218"/>
                  </a:cubicBezTo>
                  <a:cubicBezTo>
                    <a:pt x="21" y="196"/>
                    <a:pt x="-14" y="130"/>
                    <a:pt x="6" y="72"/>
                  </a:cubicBezTo>
                  <a:cubicBezTo>
                    <a:pt x="27" y="14"/>
                    <a:pt x="95" y="-15"/>
                    <a:pt x="158" y="7"/>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4" name="Freeform: Shape 193">
              <a:extLst>
                <a:ext uri="{FF2B5EF4-FFF2-40B4-BE49-F238E27FC236}">
                  <a16:creationId xmlns:a16="http://schemas.microsoft.com/office/drawing/2014/main" id="{B61C996A-5BEA-6E12-0032-FD4BB76B26D9}"/>
                </a:ext>
              </a:extLst>
            </p:cNvPr>
            <p:cNvSpPr/>
            <p:nvPr/>
          </p:nvSpPr>
          <p:spPr>
            <a:xfrm>
              <a:off x="7183240" y="9269852"/>
              <a:ext cx="662761" cy="860842"/>
            </a:xfrm>
            <a:custGeom>
              <a:avLst/>
              <a:gdLst/>
              <a:ahLst/>
              <a:cxnLst>
                <a:cxn ang="3cd4">
                  <a:pos x="hc" y="t"/>
                </a:cxn>
                <a:cxn ang="cd2">
                  <a:pos x="l" y="vc"/>
                </a:cxn>
                <a:cxn ang="cd4">
                  <a:pos x="hc" y="b"/>
                </a:cxn>
                <a:cxn ang="0">
                  <a:pos x="r" y="vc"/>
                </a:cxn>
              </a:cxnLst>
              <a:rect l="l" t="t" r="r" b="b"/>
              <a:pathLst>
                <a:path w="533" h="692">
                  <a:moveTo>
                    <a:pt x="5" y="692"/>
                  </a:moveTo>
                  <a:cubicBezTo>
                    <a:pt x="4" y="692"/>
                    <a:pt x="3" y="692"/>
                    <a:pt x="2" y="691"/>
                  </a:cubicBezTo>
                  <a:cubicBezTo>
                    <a:pt x="0" y="689"/>
                    <a:pt x="-1" y="686"/>
                    <a:pt x="1" y="685"/>
                  </a:cubicBezTo>
                  <a:cubicBezTo>
                    <a:pt x="145" y="469"/>
                    <a:pt x="326" y="232"/>
                    <a:pt x="524" y="2"/>
                  </a:cubicBezTo>
                  <a:cubicBezTo>
                    <a:pt x="526" y="-1"/>
                    <a:pt x="528" y="-1"/>
                    <a:pt x="531" y="1"/>
                  </a:cubicBezTo>
                  <a:cubicBezTo>
                    <a:pt x="533" y="3"/>
                    <a:pt x="533" y="6"/>
                    <a:pt x="531" y="8"/>
                  </a:cubicBezTo>
                  <a:cubicBezTo>
                    <a:pt x="334" y="238"/>
                    <a:pt x="153" y="474"/>
                    <a:pt x="8" y="690"/>
                  </a:cubicBezTo>
                  <a:cubicBezTo>
                    <a:pt x="8" y="691"/>
                    <a:pt x="6" y="692"/>
                    <a:pt x="5" y="692"/>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5" name="Freeform: Shape 194">
              <a:extLst>
                <a:ext uri="{FF2B5EF4-FFF2-40B4-BE49-F238E27FC236}">
                  <a16:creationId xmlns:a16="http://schemas.microsoft.com/office/drawing/2014/main" id="{E1A39F9A-7496-21D4-0EDC-B1770910738A}"/>
                </a:ext>
              </a:extLst>
            </p:cNvPr>
            <p:cNvSpPr/>
            <p:nvPr/>
          </p:nvSpPr>
          <p:spPr>
            <a:xfrm>
              <a:off x="7168290" y="9973725"/>
              <a:ext cx="124579" cy="87205"/>
            </a:xfrm>
            <a:custGeom>
              <a:avLst/>
              <a:gdLst/>
              <a:ahLst/>
              <a:cxnLst>
                <a:cxn ang="3cd4">
                  <a:pos x="hc" y="t"/>
                </a:cxn>
                <a:cxn ang="cd2">
                  <a:pos x="l" y="vc"/>
                </a:cxn>
                <a:cxn ang="cd4">
                  <a:pos x="hc" y="b"/>
                </a:cxn>
                <a:cxn ang="0">
                  <a:pos x="r" y="vc"/>
                </a:cxn>
              </a:cxnLst>
              <a:rect l="l" t="t" r="r" b="b"/>
              <a:pathLst>
                <a:path w="101" h="71">
                  <a:moveTo>
                    <a:pt x="5" y="71"/>
                  </a:moveTo>
                  <a:cubicBezTo>
                    <a:pt x="4" y="71"/>
                    <a:pt x="3" y="70"/>
                    <a:pt x="1" y="69"/>
                  </a:cubicBezTo>
                  <a:cubicBezTo>
                    <a:pt x="0" y="67"/>
                    <a:pt x="0" y="64"/>
                    <a:pt x="3" y="62"/>
                  </a:cubicBezTo>
                  <a:cubicBezTo>
                    <a:pt x="46" y="29"/>
                    <a:pt x="94" y="1"/>
                    <a:pt x="95" y="1"/>
                  </a:cubicBezTo>
                  <a:cubicBezTo>
                    <a:pt x="97" y="-1"/>
                    <a:pt x="100" y="0"/>
                    <a:pt x="101" y="2"/>
                  </a:cubicBezTo>
                  <a:cubicBezTo>
                    <a:pt x="102" y="5"/>
                    <a:pt x="102" y="8"/>
                    <a:pt x="100" y="9"/>
                  </a:cubicBezTo>
                  <a:cubicBezTo>
                    <a:pt x="99" y="9"/>
                    <a:pt x="52" y="37"/>
                    <a:pt x="8" y="70"/>
                  </a:cubicBezTo>
                  <a:cubicBezTo>
                    <a:pt x="8" y="71"/>
                    <a:pt x="6" y="71"/>
                    <a:pt x="5" y="71"/>
                  </a:cubicBezTo>
                  <a:close/>
                </a:path>
              </a:pathLst>
            </a:custGeom>
            <a:solidFill>
              <a:srgbClr val="02185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6" name="Freeform: Shape 195">
              <a:extLst>
                <a:ext uri="{FF2B5EF4-FFF2-40B4-BE49-F238E27FC236}">
                  <a16:creationId xmlns:a16="http://schemas.microsoft.com/office/drawing/2014/main" id="{324AD92D-68CE-B974-53DA-52742E2CE706}"/>
                </a:ext>
              </a:extLst>
            </p:cNvPr>
            <p:cNvSpPr/>
            <p:nvPr/>
          </p:nvSpPr>
          <p:spPr>
            <a:xfrm>
              <a:off x="8647045" y="5386720"/>
              <a:ext cx="165690" cy="164444"/>
            </a:xfrm>
            <a:custGeom>
              <a:avLst/>
              <a:gdLst/>
              <a:ahLst/>
              <a:cxnLst>
                <a:cxn ang="3cd4">
                  <a:pos x="hc" y="t"/>
                </a:cxn>
                <a:cxn ang="cd2">
                  <a:pos x="l" y="vc"/>
                </a:cxn>
                <a:cxn ang="cd4">
                  <a:pos x="hc" y="b"/>
                </a:cxn>
                <a:cxn ang="0">
                  <a:pos x="r" y="vc"/>
                </a:cxn>
              </a:cxnLst>
              <a:rect l="l" t="t" r="r" b="b"/>
              <a:pathLst>
                <a:path w="134" h="133">
                  <a:moveTo>
                    <a:pt x="134" y="66"/>
                  </a:moveTo>
                  <a:cubicBezTo>
                    <a:pt x="134" y="29"/>
                    <a:pt x="104" y="0"/>
                    <a:pt x="67" y="0"/>
                  </a:cubicBezTo>
                  <a:cubicBezTo>
                    <a:pt x="30" y="0"/>
                    <a:pt x="0" y="29"/>
                    <a:pt x="0" y="66"/>
                  </a:cubicBezTo>
                  <a:cubicBezTo>
                    <a:pt x="0" y="103"/>
                    <a:pt x="30" y="133"/>
                    <a:pt x="67" y="133"/>
                  </a:cubicBezTo>
                  <a:cubicBezTo>
                    <a:pt x="104" y="133"/>
                    <a:pt x="134" y="103"/>
                    <a:pt x="134" y="66"/>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197" name="Freeform: Shape 196">
              <a:extLst>
                <a:ext uri="{FF2B5EF4-FFF2-40B4-BE49-F238E27FC236}">
                  <a16:creationId xmlns:a16="http://schemas.microsoft.com/office/drawing/2014/main" id="{E71B6FFB-A81D-3EE0-CEFD-EF1654FE681C}"/>
                </a:ext>
              </a:extLst>
            </p:cNvPr>
            <p:cNvSpPr/>
            <p:nvPr/>
          </p:nvSpPr>
          <p:spPr>
            <a:xfrm>
              <a:off x="9157820" y="5386720"/>
              <a:ext cx="164445" cy="164444"/>
            </a:xfrm>
            <a:custGeom>
              <a:avLst/>
              <a:gdLst/>
              <a:ahLst/>
              <a:cxnLst>
                <a:cxn ang="3cd4">
                  <a:pos x="hc" y="t"/>
                </a:cxn>
                <a:cxn ang="cd2">
                  <a:pos x="l" y="vc"/>
                </a:cxn>
                <a:cxn ang="cd4">
                  <a:pos x="hc" y="b"/>
                </a:cxn>
                <a:cxn ang="0">
                  <a:pos x="r" y="vc"/>
                </a:cxn>
              </a:cxnLst>
              <a:rect l="l" t="t" r="r" b="b"/>
              <a:pathLst>
                <a:path w="133" h="133">
                  <a:moveTo>
                    <a:pt x="133" y="66"/>
                  </a:moveTo>
                  <a:cubicBezTo>
                    <a:pt x="133" y="29"/>
                    <a:pt x="103" y="0"/>
                    <a:pt x="66" y="0"/>
                  </a:cubicBezTo>
                  <a:cubicBezTo>
                    <a:pt x="29" y="0"/>
                    <a:pt x="0" y="29"/>
                    <a:pt x="0" y="66"/>
                  </a:cubicBezTo>
                  <a:cubicBezTo>
                    <a:pt x="0" y="103"/>
                    <a:pt x="29" y="133"/>
                    <a:pt x="66" y="133"/>
                  </a:cubicBezTo>
                  <a:cubicBezTo>
                    <a:pt x="103" y="133"/>
                    <a:pt x="133" y="103"/>
                    <a:pt x="133" y="66"/>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grpSp>
      <p:grpSp>
        <p:nvGrpSpPr>
          <p:cNvPr id="199" name="Group 198">
            <a:extLst>
              <a:ext uri="{FF2B5EF4-FFF2-40B4-BE49-F238E27FC236}">
                <a16:creationId xmlns:a16="http://schemas.microsoft.com/office/drawing/2014/main" id="{CCB36375-F690-A581-C4CE-DA6726AB52ED}"/>
              </a:ext>
            </a:extLst>
          </p:cNvPr>
          <p:cNvGrpSpPr>
            <a:grpSpLocks noChangeAspect="1"/>
          </p:cNvGrpSpPr>
          <p:nvPr/>
        </p:nvGrpSpPr>
        <p:grpSpPr>
          <a:xfrm>
            <a:off x="324680" y="2369887"/>
            <a:ext cx="3376672" cy="1919577"/>
            <a:chOff x="6449468" y="3286316"/>
            <a:chExt cx="11478726" cy="6525451"/>
          </a:xfrm>
        </p:grpSpPr>
        <p:sp>
          <p:nvSpPr>
            <p:cNvPr id="200" name="Freeform: Shape 199">
              <a:extLst>
                <a:ext uri="{FF2B5EF4-FFF2-40B4-BE49-F238E27FC236}">
                  <a16:creationId xmlns:a16="http://schemas.microsoft.com/office/drawing/2014/main" id="{D7E3390A-B052-1CF1-A17E-499628F7B7DB}"/>
                </a:ext>
              </a:extLst>
            </p:cNvPr>
            <p:cNvSpPr/>
            <p:nvPr/>
          </p:nvSpPr>
          <p:spPr>
            <a:xfrm>
              <a:off x="14118563" y="4107292"/>
              <a:ext cx="3809631" cy="2115354"/>
            </a:xfrm>
            <a:custGeom>
              <a:avLst/>
              <a:gdLst/>
              <a:ahLst/>
              <a:cxnLst>
                <a:cxn ang="3cd4">
                  <a:pos x="hc" y="t"/>
                </a:cxn>
                <a:cxn ang="cd2">
                  <a:pos x="l" y="vc"/>
                </a:cxn>
                <a:cxn ang="cd4">
                  <a:pos x="hc" y="b"/>
                </a:cxn>
                <a:cxn ang="0">
                  <a:pos x="r" y="vc"/>
                </a:cxn>
              </a:cxnLst>
              <a:rect l="l" t="t" r="r" b="b"/>
              <a:pathLst>
                <a:path w="3059" h="1699">
                  <a:moveTo>
                    <a:pt x="1243" y="1699"/>
                  </a:moveTo>
                  <a:lnTo>
                    <a:pt x="1061" y="1699"/>
                  </a:lnTo>
                  <a:cubicBezTo>
                    <a:pt x="1057" y="1699"/>
                    <a:pt x="1053" y="1696"/>
                    <a:pt x="1053" y="1692"/>
                  </a:cubicBezTo>
                  <a:lnTo>
                    <a:pt x="1053" y="64"/>
                  </a:lnTo>
                  <a:lnTo>
                    <a:pt x="886" y="64"/>
                  </a:lnTo>
                  <a:lnTo>
                    <a:pt x="886" y="1692"/>
                  </a:lnTo>
                  <a:cubicBezTo>
                    <a:pt x="886" y="1696"/>
                    <a:pt x="882" y="1699"/>
                    <a:pt x="878" y="1699"/>
                  </a:cubicBezTo>
                  <a:lnTo>
                    <a:pt x="695" y="1699"/>
                  </a:lnTo>
                  <a:cubicBezTo>
                    <a:pt x="691" y="1699"/>
                    <a:pt x="688" y="1696"/>
                    <a:pt x="688" y="1692"/>
                  </a:cubicBezTo>
                  <a:lnTo>
                    <a:pt x="688" y="764"/>
                  </a:lnTo>
                  <a:lnTo>
                    <a:pt x="319" y="1121"/>
                  </a:lnTo>
                  <a:lnTo>
                    <a:pt x="319" y="1692"/>
                  </a:lnTo>
                  <a:cubicBezTo>
                    <a:pt x="319" y="1696"/>
                    <a:pt x="316" y="1699"/>
                    <a:pt x="311" y="1699"/>
                  </a:cubicBezTo>
                  <a:lnTo>
                    <a:pt x="159" y="1699"/>
                  </a:lnTo>
                  <a:cubicBezTo>
                    <a:pt x="154" y="1699"/>
                    <a:pt x="151" y="1696"/>
                    <a:pt x="151" y="1692"/>
                  </a:cubicBezTo>
                  <a:lnTo>
                    <a:pt x="151" y="563"/>
                  </a:lnTo>
                  <a:lnTo>
                    <a:pt x="8" y="563"/>
                  </a:lnTo>
                  <a:cubicBezTo>
                    <a:pt x="3" y="563"/>
                    <a:pt x="0" y="560"/>
                    <a:pt x="0" y="556"/>
                  </a:cubicBezTo>
                  <a:cubicBezTo>
                    <a:pt x="0" y="552"/>
                    <a:pt x="3" y="548"/>
                    <a:pt x="8" y="548"/>
                  </a:cubicBezTo>
                  <a:lnTo>
                    <a:pt x="159" y="548"/>
                  </a:lnTo>
                  <a:cubicBezTo>
                    <a:pt x="163" y="548"/>
                    <a:pt x="166" y="552"/>
                    <a:pt x="166" y="556"/>
                  </a:cubicBezTo>
                  <a:lnTo>
                    <a:pt x="166" y="1684"/>
                  </a:lnTo>
                  <a:lnTo>
                    <a:pt x="304" y="1684"/>
                  </a:lnTo>
                  <a:lnTo>
                    <a:pt x="304" y="1118"/>
                  </a:lnTo>
                  <a:cubicBezTo>
                    <a:pt x="304" y="1116"/>
                    <a:pt x="305" y="1114"/>
                    <a:pt x="306" y="1113"/>
                  </a:cubicBezTo>
                  <a:lnTo>
                    <a:pt x="690" y="740"/>
                  </a:lnTo>
                  <a:cubicBezTo>
                    <a:pt x="692" y="738"/>
                    <a:pt x="695" y="738"/>
                    <a:pt x="698" y="739"/>
                  </a:cubicBezTo>
                  <a:cubicBezTo>
                    <a:pt x="701" y="740"/>
                    <a:pt x="703" y="742"/>
                    <a:pt x="703" y="746"/>
                  </a:cubicBezTo>
                  <a:lnTo>
                    <a:pt x="703" y="1684"/>
                  </a:lnTo>
                  <a:lnTo>
                    <a:pt x="870" y="1684"/>
                  </a:lnTo>
                  <a:lnTo>
                    <a:pt x="870" y="57"/>
                  </a:lnTo>
                  <a:cubicBezTo>
                    <a:pt x="870" y="53"/>
                    <a:pt x="874" y="49"/>
                    <a:pt x="878" y="49"/>
                  </a:cubicBezTo>
                  <a:lnTo>
                    <a:pt x="1061" y="49"/>
                  </a:lnTo>
                  <a:cubicBezTo>
                    <a:pt x="1065" y="49"/>
                    <a:pt x="1069" y="53"/>
                    <a:pt x="1069" y="57"/>
                  </a:cubicBezTo>
                  <a:lnTo>
                    <a:pt x="1069" y="1684"/>
                  </a:lnTo>
                  <a:lnTo>
                    <a:pt x="1236" y="1684"/>
                  </a:lnTo>
                  <a:lnTo>
                    <a:pt x="1236" y="745"/>
                  </a:lnTo>
                  <a:cubicBezTo>
                    <a:pt x="1236" y="741"/>
                    <a:pt x="1239" y="737"/>
                    <a:pt x="1243" y="737"/>
                  </a:cubicBezTo>
                  <a:lnTo>
                    <a:pt x="1787" y="737"/>
                  </a:lnTo>
                  <a:cubicBezTo>
                    <a:pt x="1791" y="737"/>
                    <a:pt x="1794" y="741"/>
                    <a:pt x="1794" y="745"/>
                  </a:cubicBezTo>
                  <a:lnTo>
                    <a:pt x="1794" y="1454"/>
                  </a:lnTo>
                  <a:lnTo>
                    <a:pt x="1960" y="1454"/>
                  </a:lnTo>
                  <a:lnTo>
                    <a:pt x="1960" y="441"/>
                  </a:lnTo>
                  <a:cubicBezTo>
                    <a:pt x="1960" y="437"/>
                    <a:pt x="1963" y="433"/>
                    <a:pt x="1967" y="433"/>
                  </a:cubicBezTo>
                  <a:lnTo>
                    <a:pt x="2336" y="433"/>
                  </a:lnTo>
                  <a:cubicBezTo>
                    <a:pt x="2339" y="433"/>
                    <a:pt x="2343" y="437"/>
                    <a:pt x="2343" y="441"/>
                  </a:cubicBezTo>
                  <a:lnTo>
                    <a:pt x="2343" y="1447"/>
                  </a:lnTo>
                  <a:lnTo>
                    <a:pt x="2511" y="1447"/>
                  </a:lnTo>
                  <a:lnTo>
                    <a:pt x="2511" y="7"/>
                  </a:lnTo>
                  <a:cubicBezTo>
                    <a:pt x="2511" y="3"/>
                    <a:pt x="2515" y="0"/>
                    <a:pt x="2518" y="0"/>
                  </a:cubicBezTo>
                  <a:lnTo>
                    <a:pt x="2709" y="0"/>
                  </a:lnTo>
                  <a:cubicBezTo>
                    <a:pt x="2713" y="0"/>
                    <a:pt x="2717" y="3"/>
                    <a:pt x="2717" y="7"/>
                  </a:cubicBezTo>
                  <a:lnTo>
                    <a:pt x="2717" y="1439"/>
                  </a:lnTo>
                  <a:lnTo>
                    <a:pt x="3051" y="1439"/>
                  </a:lnTo>
                  <a:cubicBezTo>
                    <a:pt x="3056" y="1439"/>
                    <a:pt x="3059" y="1442"/>
                    <a:pt x="3059" y="1447"/>
                  </a:cubicBezTo>
                  <a:cubicBezTo>
                    <a:pt x="3059" y="1451"/>
                    <a:pt x="3056" y="1454"/>
                    <a:pt x="3051" y="1454"/>
                  </a:cubicBezTo>
                  <a:lnTo>
                    <a:pt x="2709" y="1454"/>
                  </a:lnTo>
                  <a:cubicBezTo>
                    <a:pt x="2705" y="1454"/>
                    <a:pt x="2701" y="1451"/>
                    <a:pt x="2701" y="1447"/>
                  </a:cubicBezTo>
                  <a:lnTo>
                    <a:pt x="2701" y="15"/>
                  </a:lnTo>
                  <a:lnTo>
                    <a:pt x="2526" y="15"/>
                  </a:lnTo>
                  <a:lnTo>
                    <a:pt x="2526" y="1454"/>
                  </a:lnTo>
                  <a:cubicBezTo>
                    <a:pt x="2526" y="1459"/>
                    <a:pt x="2522" y="1462"/>
                    <a:pt x="2518" y="1462"/>
                  </a:cubicBezTo>
                  <a:lnTo>
                    <a:pt x="2336" y="1462"/>
                  </a:lnTo>
                  <a:cubicBezTo>
                    <a:pt x="2332" y="1462"/>
                    <a:pt x="2328" y="1459"/>
                    <a:pt x="2328" y="1454"/>
                  </a:cubicBezTo>
                  <a:lnTo>
                    <a:pt x="2328" y="448"/>
                  </a:lnTo>
                  <a:lnTo>
                    <a:pt x="1975" y="448"/>
                  </a:lnTo>
                  <a:lnTo>
                    <a:pt x="1975" y="1462"/>
                  </a:lnTo>
                  <a:cubicBezTo>
                    <a:pt x="1975" y="1466"/>
                    <a:pt x="1971" y="1470"/>
                    <a:pt x="1967" y="1470"/>
                  </a:cubicBezTo>
                  <a:lnTo>
                    <a:pt x="1787" y="1470"/>
                  </a:lnTo>
                  <a:cubicBezTo>
                    <a:pt x="1783" y="1470"/>
                    <a:pt x="1779" y="1466"/>
                    <a:pt x="1779" y="1462"/>
                  </a:cubicBezTo>
                  <a:lnTo>
                    <a:pt x="1779" y="752"/>
                  </a:lnTo>
                  <a:lnTo>
                    <a:pt x="1252" y="752"/>
                  </a:lnTo>
                  <a:lnTo>
                    <a:pt x="1252" y="1692"/>
                  </a:lnTo>
                  <a:cubicBezTo>
                    <a:pt x="1252" y="1696"/>
                    <a:pt x="1248" y="1699"/>
                    <a:pt x="1243" y="1699"/>
                  </a:cubicBezTo>
                  <a:close/>
                </a:path>
              </a:pathLst>
            </a:custGeom>
            <a:solidFill>
              <a:srgbClr val="E9EFF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1" name="Freeform: Shape 200">
              <a:extLst>
                <a:ext uri="{FF2B5EF4-FFF2-40B4-BE49-F238E27FC236}">
                  <a16:creationId xmlns:a16="http://schemas.microsoft.com/office/drawing/2014/main" id="{781BCDD4-071B-EF94-954A-95B3DA77B37E}"/>
                </a:ext>
              </a:extLst>
            </p:cNvPr>
            <p:cNvSpPr/>
            <p:nvPr/>
          </p:nvSpPr>
          <p:spPr>
            <a:xfrm>
              <a:off x="9983780" y="3475676"/>
              <a:ext cx="3977813" cy="1948418"/>
            </a:xfrm>
            <a:custGeom>
              <a:avLst/>
              <a:gdLst/>
              <a:ahLst/>
              <a:cxnLst>
                <a:cxn ang="3cd4">
                  <a:pos x="hc" y="t"/>
                </a:cxn>
                <a:cxn ang="cd2">
                  <a:pos x="l" y="vc"/>
                </a:cxn>
                <a:cxn ang="cd4">
                  <a:pos x="hc" y="b"/>
                </a:cxn>
                <a:cxn ang="0">
                  <a:pos x="r" y="vc"/>
                </a:cxn>
              </a:cxnLst>
              <a:rect l="l" t="t" r="r" b="b"/>
              <a:pathLst>
                <a:path w="3194" h="1565">
                  <a:moveTo>
                    <a:pt x="3186" y="718"/>
                  </a:moveTo>
                  <a:lnTo>
                    <a:pt x="2821" y="718"/>
                  </a:lnTo>
                  <a:lnTo>
                    <a:pt x="2821" y="470"/>
                  </a:lnTo>
                  <a:cubicBezTo>
                    <a:pt x="2821" y="466"/>
                    <a:pt x="2817" y="462"/>
                    <a:pt x="2813" y="462"/>
                  </a:cubicBezTo>
                  <a:lnTo>
                    <a:pt x="2762" y="462"/>
                  </a:lnTo>
                  <a:lnTo>
                    <a:pt x="2762" y="324"/>
                  </a:lnTo>
                  <a:cubicBezTo>
                    <a:pt x="2762" y="319"/>
                    <a:pt x="2759" y="316"/>
                    <a:pt x="2754" y="316"/>
                  </a:cubicBezTo>
                  <a:lnTo>
                    <a:pt x="2693" y="316"/>
                  </a:lnTo>
                  <a:lnTo>
                    <a:pt x="2693" y="63"/>
                  </a:lnTo>
                  <a:cubicBezTo>
                    <a:pt x="2693" y="58"/>
                    <a:pt x="2690" y="54"/>
                    <a:pt x="2685" y="54"/>
                  </a:cubicBezTo>
                  <a:cubicBezTo>
                    <a:pt x="2681" y="54"/>
                    <a:pt x="2678" y="58"/>
                    <a:pt x="2678" y="63"/>
                  </a:cubicBezTo>
                  <a:lnTo>
                    <a:pt x="2678" y="316"/>
                  </a:lnTo>
                  <a:lnTo>
                    <a:pt x="2621" y="316"/>
                  </a:lnTo>
                  <a:cubicBezTo>
                    <a:pt x="2616" y="316"/>
                    <a:pt x="2613" y="319"/>
                    <a:pt x="2613" y="324"/>
                  </a:cubicBezTo>
                  <a:lnTo>
                    <a:pt x="2613" y="475"/>
                  </a:lnTo>
                  <a:lnTo>
                    <a:pt x="2550" y="475"/>
                  </a:lnTo>
                  <a:cubicBezTo>
                    <a:pt x="2545" y="475"/>
                    <a:pt x="2542" y="479"/>
                    <a:pt x="2542" y="483"/>
                  </a:cubicBezTo>
                  <a:lnTo>
                    <a:pt x="2542" y="1550"/>
                  </a:lnTo>
                  <a:lnTo>
                    <a:pt x="2323" y="1550"/>
                  </a:lnTo>
                  <a:lnTo>
                    <a:pt x="2323" y="932"/>
                  </a:lnTo>
                  <a:cubicBezTo>
                    <a:pt x="2323" y="928"/>
                    <a:pt x="2320" y="925"/>
                    <a:pt x="2316" y="925"/>
                  </a:cubicBezTo>
                  <a:lnTo>
                    <a:pt x="1873" y="925"/>
                  </a:lnTo>
                  <a:lnTo>
                    <a:pt x="1873" y="455"/>
                  </a:lnTo>
                  <a:cubicBezTo>
                    <a:pt x="1873" y="450"/>
                    <a:pt x="1870" y="447"/>
                    <a:pt x="1865" y="447"/>
                  </a:cubicBezTo>
                  <a:lnTo>
                    <a:pt x="1382" y="447"/>
                  </a:lnTo>
                  <a:cubicBezTo>
                    <a:pt x="1378" y="447"/>
                    <a:pt x="1374" y="450"/>
                    <a:pt x="1374" y="455"/>
                  </a:cubicBezTo>
                  <a:lnTo>
                    <a:pt x="1374" y="925"/>
                  </a:lnTo>
                  <a:lnTo>
                    <a:pt x="1178" y="925"/>
                  </a:lnTo>
                  <a:lnTo>
                    <a:pt x="1178" y="368"/>
                  </a:lnTo>
                  <a:cubicBezTo>
                    <a:pt x="1178" y="366"/>
                    <a:pt x="1177" y="365"/>
                    <a:pt x="1176" y="363"/>
                  </a:cubicBezTo>
                  <a:lnTo>
                    <a:pt x="928" y="86"/>
                  </a:lnTo>
                  <a:cubicBezTo>
                    <a:pt x="926" y="84"/>
                    <a:pt x="922" y="83"/>
                    <a:pt x="919" y="84"/>
                  </a:cubicBezTo>
                  <a:cubicBezTo>
                    <a:pt x="916" y="85"/>
                    <a:pt x="914" y="88"/>
                    <a:pt x="914" y="91"/>
                  </a:cubicBezTo>
                  <a:lnTo>
                    <a:pt x="914" y="1152"/>
                  </a:lnTo>
                  <a:lnTo>
                    <a:pt x="704" y="1152"/>
                  </a:lnTo>
                  <a:lnTo>
                    <a:pt x="704" y="7"/>
                  </a:lnTo>
                  <a:cubicBezTo>
                    <a:pt x="704" y="3"/>
                    <a:pt x="701" y="0"/>
                    <a:pt x="697" y="0"/>
                  </a:cubicBezTo>
                  <a:lnTo>
                    <a:pt x="440" y="0"/>
                  </a:lnTo>
                  <a:cubicBezTo>
                    <a:pt x="436" y="0"/>
                    <a:pt x="432" y="3"/>
                    <a:pt x="432" y="7"/>
                  </a:cubicBezTo>
                  <a:lnTo>
                    <a:pt x="432" y="1417"/>
                  </a:lnTo>
                  <a:lnTo>
                    <a:pt x="237" y="1417"/>
                  </a:lnTo>
                  <a:lnTo>
                    <a:pt x="237" y="455"/>
                  </a:lnTo>
                  <a:cubicBezTo>
                    <a:pt x="237" y="450"/>
                    <a:pt x="234" y="447"/>
                    <a:pt x="229" y="447"/>
                  </a:cubicBezTo>
                  <a:lnTo>
                    <a:pt x="172" y="447"/>
                  </a:lnTo>
                  <a:lnTo>
                    <a:pt x="172" y="227"/>
                  </a:lnTo>
                  <a:cubicBezTo>
                    <a:pt x="172" y="223"/>
                    <a:pt x="169" y="219"/>
                    <a:pt x="164" y="219"/>
                  </a:cubicBezTo>
                  <a:lnTo>
                    <a:pt x="47" y="219"/>
                  </a:lnTo>
                  <a:cubicBezTo>
                    <a:pt x="43" y="219"/>
                    <a:pt x="40" y="223"/>
                    <a:pt x="40" y="227"/>
                  </a:cubicBezTo>
                  <a:lnTo>
                    <a:pt x="40" y="447"/>
                  </a:lnTo>
                  <a:lnTo>
                    <a:pt x="8" y="447"/>
                  </a:lnTo>
                  <a:cubicBezTo>
                    <a:pt x="4" y="447"/>
                    <a:pt x="0" y="450"/>
                    <a:pt x="0" y="455"/>
                  </a:cubicBezTo>
                  <a:cubicBezTo>
                    <a:pt x="0" y="458"/>
                    <a:pt x="4" y="462"/>
                    <a:pt x="8" y="462"/>
                  </a:cubicBezTo>
                  <a:lnTo>
                    <a:pt x="47" y="462"/>
                  </a:lnTo>
                  <a:cubicBezTo>
                    <a:pt x="51" y="462"/>
                    <a:pt x="55" y="458"/>
                    <a:pt x="55" y="455"/>
                  </a:cubicBezTo>
                  <a:lnTo>
                    <a:pt x="55" y="234"/>
                  </a:lnTo>
                  <a:lnTo>
                    <a:pt x="157" y="234"/>
                  </a:lnTo>
                  <a:lnTo>
                    <a:pt x="157" y="455"/>
                  </a:lnTo>
                  <a:cubicBezTo>
                    <a:pt x="157" y="458"/>
                    <a:pt x="160" y="462"/>
                    <a:pt x="164" y="462"/>
                  </a:cubicBezTo>
                  <a:lnTo>
                    <a:pt x="222" y="462"/>
                  </a:lnTo>
                  <a:lnTo>
                    <a:pt x="222" y="1425"/>
                  </a:lnTo>
                  <a:cubicBezTo>
                    <a:pt x="222" y="1429"/>
                    <a:pt x="225" y="1432"/>
                    <a:pt x="229" y="1432"/>
                  </a:cubicBezTo>
                  <a:lnTo>
                    <a:pt x="440" y="1432"/>
                  </a:lnTo>
                  <a:cubicBezTo>
                    <a:pt x="445" y="1432"/>
                    <a:pt x="448" y="1429"/>
                    <a:pt x="448" y="1425"/>
                  </a:cubicBezTo>
                  <a:lnTo>
                    <a:pt x="448" y="15"/>
                  </a:lnTo>
                  <a:lnTo>
                    <a:pt x="689" y="15"/>
                  </a:lnTo>
                  <a:lnTo>
                    <a:pt x="689" y="1160"/>
                  </a:lnTo>
                  <a:cubicBezTo>
                    <a:pt x="689" y="1164"/>
                    <a:pt x="692" y="1167"/>
                    <a:pt x="697" y="1167"/>
                  </a:cubicBezTo>
                  <a:lnTo>
                    <a:pt x="922" y="1167"/>
                  </a:lnTo>
                  <a:cubicBezTo>
                    <a:pt x="927" y="1167"/>
                    <a:pt x="929" y="1164"/>
                    <a:pt x="929" y="1160"/>
                  </a:cubicBezTo>
                  <a:lnTo>
                    <a:pt x="929" y="111"/>
                  </a:lnTo>
                  <a:lnTo>
                    <a:pt x="1163" y="371"/>
                  </a:lnTo>
                  <a:lnTo>
                    <a:pt x="1163" y="932"/>
                  </a:lnTo>
                  <a:cubicBezTo>
                    <a:pt x="1163" y="937"/>
                    <a:pt x="1166" y="940"/>
                    <a:pt x="1170" y="940"/>
                  </a:cubicBezTo>
                  <a:lnTo>
                    <a:pt x="1382" y="940"/>
                  </a:lnTo>
                  <a:cubicBezTo>
                    <a:pt x="1386" y="940"/>
                    <a:pt x="1389" y="937"/>
                    <a:pt x="1389" y="932"/>
                  </a:cubicBezTo>
                  <a:lnTo>
                    <a:pt x="1389" y="462"/>
                  </a:lnTo>
                  <a:lnTo>
                    <a:pt x="1857" y="462"/>
                  </a:lnTo>
                  <a:lnTo>
                    <a:pt x="1857" y="932"/>
                  </a:lnTo>
                  <a:cubicBezTo>
                    <a:pt x="1857" y="937"/>
                    <a:pt x="1861" y="940"/>
                    <a:pt x="1865" y="940"/>
                  </a:cubicBezTo>
                  <a:lnTo>
                    <a:pt x="2307" y="940"/>
                  </a:lnTo>
                  <a:lnTo>
                    <a:pt x="2307" y="1557"/>
                  </a:lnTo>
                  <a:cubicBezTo>
                    <a:pt x="2307" y="1561"/>
                    <a:pt x="2311" y="1565"/>
                    <a:pt x="2316" y="1565"/>
                  </a:cubicBezTo>
                  <a:lnTo>
                    <a:pt x="2550" y="1565"/>
                  </a:lnTo>
                  <a:cubicBezTo>
                    <a:pt x="2554" y="1565"/>
                    <a:pt x="2557" y="1561"/>
                    <a:pt x="2557" y="1557"/>
                  </a:cubicBezTo>
                  <a:lnTo>
                    <a:pt x="2557" y="491"/>
                  </a:lnTo>
                  <a:lnTo>
                    <a:pt x="2621" y="491"/>
                  </a:lnTo>
                  <a:cubicBezTo>
                    <a:pt x="2625" y="491"/>
                    <a:pt x="2628" y="487"/>
                    <a:pt x="2628" y="483"/>
                  </a:cubicBezTo>
                  <a:lnTo>
                    <a:pt x="2628" y="332"/>
                  </a:lnTo>
                  <a:lnTo>
                    <a:pt x="2747" y="332"/>
                  </a:lnTo>
                  <a:lnTo>
                    <a:pt x="2747" y="470"/>
                  </a:lnTo>
                  <a:cubicBezTo>
                    <a:pt x="2747" y="474"/>
                    <a:pt x="2750" y="478"/>
                    <a:pt x="2754" y="478"/>
                  </a:cubicBezTo>
                  <a:lnTo>
                    <a:pt x="2805" y="478"/>
                  </a:lnTo>
                  <a:lnTo>
                    <a:pt x="2805" y="726"/>
                  </a:lnTo>
                  <a:cubicBezTo>
                    <a:pt x="2805" y="730"/>
                    <a:pt x="2808" y="733"/>
                    <a:pt x="2813" y="733"/>
                  </a:cubicBezTo>
                  <a:lnTo>
                    <a:pt x="3186" y="733"/>
                  </a:lnTo>
                  <a:cubicBezTo>
                    <a:pt x="3190" y="733"/>
                    <a:pt x="3194" y="730"/>
                    <a:pt x="3194" y="726"/>
                  </a:cubicBezTo>
                  <a:cubicBezTo>
                    <a:pt x="3194" y="722"/>
                    <a:pt x="3190" y="718"/>
                    <a:pt x="3186" y="718"/>
                  </a:cubicBezTo>
                  <a:close/>
                </a:path>
              </a:pathLst>
            </a:custGeom>
            <a:solidFill>
              <a:srgbClr val="E9EFF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2" name="Freeform: Shape 201">
              <a:extLst>
                <a:ext uri="{FF2B5EF4-FFF2-40B4-BE49-F238E27FC236}">
                  <a16:creationId xmlns:a16="http://schemas.microsoft.com/office/drawing/2014/main" id="{2CC66D79-16D4-01D0-3BDF-8CDE106E530A}"/>
                </a:ext>
              </a:extLst>
            </p:cNvPr>
            <p:cNvSpPr/>
            <p:nvPr/>
          </p:nvSpPr>
          <p:spPr>
            <a:xfrm>
              <a:off x="6449468" y="4208201"/>
              <a:ext cx="3377342" cy="2084209"/>
            </a:xfrm>
            <a:custGeom>
              <a:avLst/>
              <a:gdLst/>
              <a:ahLst/>
              <a:cxnLst>
                <a:cxn ang="3cd4">
                  <a:pos x="hc" y="t"/>
                </a:cxn>
                <a:cxn ang="cd2">
                  <a:pos x="l" y="vc"/>
                </a:cxn>
                <a:cxn ang="cd4">
                  <a:pos x="hc" y="b"/>
                </a:cxn>
                <a:cxn ang="0">
                  <a:pos x="r" y="vc"/>
                </a:cxn>
              </a:cxnLst>
              <a:rect l="l" t="t" r="r" b="b"/>
              <a:pathLst>
                <a:path w="2712" h="1674">
                  <a:moveTo>
                    <a:pt x="1259" y="1674"/>
                  </a:moveTo>
                  <a:lnTo>
                    <a:pt x="1071" y="1674"/>
                  </a:lnTo>
                  <a:cubicBezTo>
                    <a:pt x="1067" y="1674"/>
                    <a:pt x="1063" y="1670"/>
                    <a:pt x="1063" y="1666"/>
                  </a:cubicBezTo>
                  <a:lnTo>
                    <a:pt x="1063" y="78"/>
                  </a:lnTo>
                  <a:lnTo>
                    <a:pt x="909" y="78"/>
                  </a:lnTo>
                  <a:lnTo>
                    <a:pt x="909" y="1666"/>
                  </a:lnTo>
                  <a:cubicBezTo>
                    <a:pt x="909" y="1670"/>
                    <a:pt x="906" y="1674"/>
                    <a:pt x="901" y="1674"/>
                  </a:cubicBezTo>
                  <a:lnTo>
                    <a:pt x="698" y="1674"/>
                  </a:lnTo>
                  <a:cubicBezTo>
                    <a:pt x="693" y="1674"/>
                    <a:pt x="690" y="1670"/>
                    <a:pt x="690" y="1666"/>
                  </a:cubicBezTo>
                  <a:lnTo>
                    <a:pt x="690" y="771"/>
                  </a:lnTo>
                  <a:lnTo>
                    <a:pt x="347" y="1134"/>
                  </a:lnTo>
                  <a:lnTo>
                    <a:pt x="347" y="1666"/>
                  </a:lnTo>
                  <a:cubicBezTo>
                    <a:pt x="347" y="1670"/>
                    <a:pt x="344" y="1674"/>
                    <a:pt x="340" y="1674"/>
                  </a:cubicBezTo>
                  <a:lnTo>
                    <a:pt x="154" y="1674"/>
                  </a:lnTo>
                  <a:cubicBezTo>
                    <a:pt x="150" y="1674"/>
                    <a:pt x="147" y="1670"/>
                    <a:pt x="147" y="1666"/>
                  </a:cubicBezTo>
                  <a:lnTo>
                    <a:pt x="147" y="572"/>
                  </a:lnTo>
                  <a:lnTo>
                    <a:pt x="8" y="572"/>
                  </a:lnTo>
                  <a:cubicBezTo>
                    <a:pt x="4" y="572"/>
                    <a:pt x="0" y="568"/>
                    <a:pt x="0" y="564"/>
                  </a:cubicBezTo>
                  <a:cubicBezTo>
                    <a:pt x="0" y="559"/>
                    <a:pt x="4" y="556"/>
                    <a:pt x="8" y="556"/>
                  </a:cubicBezTo>
                  <a:lnTo>
                    <a:pt x="154" y="556"/>
                  </a:lnTo>
                  <a:cubicBezTo>
                    <a:pt x="158" y="556"/>
                    <a:pt x="162" y="559"/>
                    <a:pt x="162" y="564"/>
                  </a:cubicBezTo>
                  <a:lnTo>
                    <a:pt x="162" y="1658"/>
                  </a:lnTo>
                  <a:lnTo>
                    <a:pt x="332" y="1658"/>
                  </a:lnTo>
                  <a:lnTo>
                    <a:pt x="332" y="1131"/>
                  </a:lnTo>
                  <a:cubicBezTo>
                    <a:pt x="332" y="1129"/>
                    <a:pt x="333" y="1127"/>
                    <a:pt x="334" y="1125"/>
                  </a:cubicBezTo>
                  <a:lnTo>
                    <a:pt x="692" y="747"/>
                  </a:lnTo>
                  <a:cubicBezTo>
                    <a:pt x="694" y="744"/>
                    <a:pt x="698" y="743"/>
                    <a:pt x="700" y="745"/>
                  </a:cubicBezTo>
                  <a:cubicBezTo>
                    <a:pt x="703" y="746"/>
                    <a:pt x="705" y="748"/>
                    <a:pt x="705" y="752"/>
                  </a:cubicBezTo>
                  <a:lnTo>
                    <a:pt x="705" y="1658"/>
                  </a:lnTo>
                  <a:lnTo>
                    <a:pt x="893" y="1658"/>
                  </a:lnTo>
                  <a:lnTo>
                    <a:pt x="893" y="70"/>
                  </a:lnTo>
                  <a:cubicBezTo>
                    <a:pt x="893" y="66"/>
                    <a:pt x="897" y="62"/>
                    <a:pt x="901" y="62"/>
                  </a:cubicBezTo>
                  <a:lnTo>
                    <a:pt x="1071" y="62"/>
                  </a:lnTo>
                  <a:cubicBezTo>
                    <a:pt x="1075" y="62"/>
                    <a:pt x="1079" y="66"/>
                    <a:pt x="1079" y="70"/>
                  </a:cubicBezTo>
                  <a:lnTo>
                    <a:pt x="1079" y="1658"/>
                  </a:lnTo>
                  <a:lnTo>
                    <a:pt x="1252" y="1658"/>
                  </a:lnTo>
                  <a:lnTo>
                    <a:pt x="1252" y="747"/>
                  </a:lnTo>
                  <a:cubicBezTo>
                    <a:pt x="1252" y="742"/>
                    <a:pt x="1255" y="739"/>
                    <a:pt x="1259" y="739"/>
                  </a:cubicBezTo>
                  <a:lnTo>
                    <a:pt x="1781" y="739"/>
                  </a:lnTo>
                  <a:cubicBezTo>
                    <a:pt x="1786" y="739"/>
                    <a:pt x="1789" y="742"/>
                    <a:pt x="1789" y="747"/>
                  </a:cubicBezTo>
                  <a:lnTo>
                    <a:pt x="1789" y="1450"/>
                  </a:lnTo>
                  <a:lnTo>
                    <a:pt x="1965" y="1450"/>
                  </a:lnTo>
                  <a:lnTo>
                    <a:pt x="1965" y="436"/>
                  </a:lnTo>
                  <a:cubicBezTo>
                    <a:pt x="1965" y="431"/>
                    <a:pt x="1968" y="428"/>
                    <a:pt x="1972" y="428"/>
                  </a:cubicBezTo>
                  <a:lnTo>
                    <a:pt x="2346" y="428"/>
                  </a:lnTo>
                  <a:cubicBezTo>
                    <a:pt x="2350" y="428"/>
                    <a:pt x="2354" y="431"/>
                    <a:pt x="2354" y="436"/>
                  </a:cubicBezTo>
                  <a:lnTo>
                    <a:pt x="2354" y="1450"/>
                  </a:lnTo>
                  <a:lnTo>
                    <a:pt x="2527" y="1450"/>
                  </a:lnTo>
                  <a:lnTo>
                    <a:pt x="2527" y="7"/>
                  </a:lnTo>
                  <a:cubicBezTo>
                    <a:pt x="2527" y="3"/>
                    <a:pt x="2531" y="0"/>
                    <a:pt x="2534" y="0"/>
                  </a:cubicBezTo>
                  <a:lnTo>
                    <a:pt x="2704" y="0"/>
                  </a:lnTo>
                  <a:cubicBezTo>
                    <a:pt x="2708" y="0"/>
                    <a:pt x="2712" y="3"/>
                    <a:pt x="2712" y="7"/>
                  </a:cubicBezTo>
                  <a:cubicBezTo>
                    <a:pt x="2712" y="11"/>
                    <a:pt x="2708" y="15"/>
                    <a:pt x="2704" y="15"/>
                  </a:cubicBezTo>
                  <a:lnTo>
                    <a:pt x="2542" y="15"/>
                  </a:lnTo>
                  <a:lnTo>
                    <a:pt x="2542" y="1457"/>
                  </a:lnTo>
                  <a:cubicBezTo>
                    <a:pt x="2542" y="1461"/>
                    <a:pt x="2539" y="1465"/>
                    <a:pt x="2534" y="1465"/>
                  </a:cubicBezTo>
                  <a:lnTo>
                    <a:pt x="2346" y="1465"/>
                  </a:lnTo>
                  <a:cubicBezTo>
                    <a:pt x="2342" y="1465"/>
                    <a:pt x="2338" y="1461"/>
                    <a:pt x="2338" y="1457"/>
                  </a:cubicBezTo>
                  <a:lnTo>
                    <a:pt x="2338" y="443"/>
                  </a:lnTo>
                  <a:lnTo>
                    <a:pt x="1980" y="443"/>
                  </a:lnTo>
                  <a:lnTo>
                    <a:pt x="1980" y="1457"/>
                  </a:lnTo>
                  <a:cubicBezTo>
                    <a:pt x="1980" y="1461"/>
                    <a:pt x="1977" y="1465"/>
                    <a:pt x="1972" y="1465"/>
                  </a:cubicBezTo>
                  <a:lnTo>
                    <a:pt x="1781" y="1465"/>
                  </a:lnTo>
                  <a:cubicBezTo>
                    <a:pt x="1777" y="1465"/>
                    <a:pt x="1774" y="1461"/>
                    <a:pt x="1774" y="1457"/>
                  </a:cubicBezTo>
                  <a:lnTo>
                    <a:pt x="1774" y="754"/>
                  </a:lnTo>
                  <a:lnTo>
                    <a:pt x="1267" y="754"/>
                  </a:lnTo>
                  <a:lnTo>
                    <a:pt x="1267" y="1666"/>
                  </a:lnTo>
                  <a:cubicBezTo>
                    <a:pt x="1267" y="1670"/>
                    <a:pt x="1263" y="1674"/>
                    <a:pt x="1259" y="1674"/>
                  </a:cubicBezTo>
                  <a:close/>
                </a:path>
              </a:pathLst>
            </a:custGeom>
            <a:solidFill>
              <a:srgbClr val="E9EFF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3" name="Freeform: Shape 202">
              <a:extLst>
                <a:ext uri="{FF2B5EF4-FFF2-40B4-BE49-F238E27FC236}">
                  <a16:creationId xmlns:a16="http://schemas.microsoft.com/office/drawing/2014/main" id="{53D28611-83F1-1875-1797-A94128463F3F}"/>
                </a:ext>
              </a:extLst>
            </p:cNvPr>
            <p:cNvSpPr/>
            <p:nvPr/>
          </p:nvSpPr>
          <p:spPr>
            <a:xfrm>
              <a:off x="6449468" y="3418369"/>
              <a:ext cx="3377342" cy="4240674"/>
            </a:xfrm>
            <a:custGeom>
              <a:avLst/>
              <a:gdLst/>
              <a:ahLst/>
              <a:cxnLst>
                <a:cxn ang="3cd4">
                  <a:pos x="hc" y="t"/>
                </a:cxn>
                <a:cxn ang="cd2">
                  <a:pos x="l" y="vc"/>
                </a:cxn>
                <a:cxn ang="cd4">
                  <a:pos x="hc" y="b"/>
                </a:cxn>
                <a:cxn ang="0">
                  <a:pos x="r" y="vc"/>
                </a:cxn>
              </a:cxnLst>
              <a:rect l="l" t="t" r="r" b="b"/>
              <a:pathLst>
                <a:path w="2712" h="3405">
                  <a:moveTo>
                    <a:pt x="16" y="604"/>
                  </a:moveTo>
                  <a:lnTo>
                    <a:pt x="16" y="3387"/>
                  </a:lnTo>
                  <a:cubicBezTo>
                    <a:pt x="853" y="3130"/>
                    <a:pt x="1754" y="2945"/>
                    <a:pt x="2696" y="2839"/>
                  </a:cubicBezTo>
                  <a:lnTo>
                    <a:pt x="2696" y="16"/>
                  </a:lnTo>
                  <a:cubicBezTo>
                    <a:pt x="1243" y="203"/>
                    <a:pt x="102" y="576"/>
                    <a:pt x="16" y="604"/>
                  </a:cubicBezTo>
                  <a:close/>
                  <a:moveTo>
                    <a:pt x="8" y="3405"/>
                  </a:moveTo>
                  <a:cubicBezTo>
                    <a:pt x="6" y="3405"/>
                    <a:pt x="5" y="3404"/>
                    <a:pt x="4" y="3404"/>
                  </a:cubicBezTo>
                  <a:cubicBezTo>
                    <a:pt x="1" y="3402"/>
                    <a:pt x="0" y="3399"/>
                    <a:pt x="0" y="3397"/>
                  </a:cubicBezTo>
                  <a:lnTo>
                    <a:pt x="0" y="599"/>
                  </a:lnTo>
                  <a:cubicBezTo>
                    <a:pt x="0" y="596"/>
                    <a:pt x="3" y="593"/>
                    <a:pt x="5" y="592"/>
                  </a:cubicBezTo>
                  <a:cubicBezTo>
                    <a:pt x="17" y="588"/>
                    <a:pt x="1193" y="192"/>
                    <a:pt x="2703" y="0"/>
                  </a:cubicBezTo>
                  <a:cubicBezTo>
                    <a:pt x="2705" y="0"/>
                    <a:pt x="2707" y="0"/>
                    <a:pt x="2709" y="1"/>
                  </a:cubicBezTo>
                  <a:cubicBezTo>
                    <a:pt x="2710" y="3"/>
                    <a:pt x="2712" y="5"/>
                    <a:pt x="2712" y="8"/>
                  </a:cubicBezTo>
                  <a:lnTo>
                    <a:pt x="2712" y="2846"/>
                  </a:lnTo>
                  <a:cubicBezTo>
                    <a:pt x="2712" y="2850"/>
                    <a:pt x="2709" y="2853"/>
                    <a:pt x="2705" y="2853"/>
                  </a:cubicBezTo>
                  <a:cubicBezTo>
                    <a:pt x="1757" y="2960"/>
                    <a:pt x="851" y="3145"/>
                    <a:pt x="10" y="3404"/>
                  </a:cubicBezTo>
                  <a:cubicBezTo>
                    <a:pt x="10" y="3405"/>
                    <a:pt x="9" y="3405"/>
                    <a:pt x="8" y="3405"/>
                  </a:cubicBezTo>
                  <a:close/>
                </a:path>
              </a:pathLst>
            </a:custGeom>
            <a:solidFill>
              <a:schemeClr val="accent3">
                <a:lumMod val="20000"/>
                <a:lumOff val="8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4" name="Freeform: Shape 203">
              <a:extLst>
                <a:ext uri="{FF2B5EF4-FFF2-40B4-BE49-F238E27FC236}">
                  <a16:creationId xmlns:a16="http://schemas.microsoft.com/office/drawing/2014/main" id="{F71CA7C1-CCAA-D835-7220-CCE56DF27027}"/>
                </a:ext>
              </a:extLst>
            </p:cNvPr>
            <p:cNvSpPr/>
            <p:nvPr/>
          </p:nvSpPr>
          <p:spPr>
            <a:xfrm>
              <a:off x="9983780" y="3286316"/>
              <a:ext cx="3977813" cy="3666365"/>
            </a:xfrm>
            <a:custGeom>
              <a:avLst/>
              <a:gdLst/>
              <a:ahLst/>
              <a:cxnLst>
                <a:cxn ang="3cd4">
                  <a:pos x="hc" y="t"/>
                </a:cxn>
                <a:cxn ang="cd2">
                  <a:pos x="l" y="vc"/>
                </a:cxn>
                <a:cxn ang="cd4">
                  <a:pos x="hc" y="b"/>
                </a:cxn>
                <a:cxn ang="0">
                  <a:pos x="r" y="vc"/>
                </a:cxn>
              </a:cxnLst>
              <a:rect l="l" t="t" r="r" b="b"/>
              <a:pathLst>
                <a:path w="3194" h="2944">
                  <a:moveTo>
                    <a:pt x="15" y="103"/>
                  </a:moveTo>
                  <a:lnTo>
                    <a:pt x="15" y="2928"/>
                  </a:lnTo>
                  <a:cubicBezTo>
                    <a:pt x="1027" y="2823"/>
                    <a:pt x="2091" y="2805"/>
                    <a:pt x="3179" y="2874"/>
                  </a:cubicBezTo>
                  <a:lnTo>
                    <a:pt x="3179" y="101"/>
                  </a:lnTo>
                  <a:cubicBezTo>
                    <a:pt x="2540" y="44"/>
                    <a:pt x="1956" y="16"/>
                    <a:pt x="1442" y="16"/>
                  </a:cubicBezTo>
                  <a:cubicBezTo>
                    <a:pt x="990" y="16"/>
                    <a:pt x="510" y="45"/>
                    <a:pt x="15" y="103"/>
                  </a:cubicBezTo>
                  <a:close/>
                  <a:moveTo>
                    <a:pt x="8" y="2944"/>
                  </a:moveTo>
                  <a:cubicBezTo>
                    <a:pt x="6" y="2944"/>
                    <a:pt x="4" y="2943"/>
                    <a:pt x="3" y="2942"/>
                  </a:cubicBezTo>
                  <a:cubicBezTo>
                    <a:pt x="1" y="2941"/>
                    <a:pt x="0" y="2938"/>
                    <a:pt x="0" y="2936"/>
                  </a:cubicBezTo>
                  <a:lnTo>
                    <a:pt x="0" y="96"/>
                  </a:lnTo>
                  <a:cubicBezTo>
                    <a:pt x="0" y="92"/>
                    <a:pt x="3" y="89"/>
                    <a:pt x="7" y="89"/>
                  </a:cubicBezTo>
                  <a:cubicBezTo>
                    <a:pt x="504" y="30"/>
                    <a:pt x="987" y="0"/>
                    <a:pt x="1442" y="0"/>
                  </a:cubicBezTo>
                  <a:cubicBezTo>
                    <a:pt x="1958" y="0"/>
                    <a:pt x="2545" y="29"/>
                    <a:pt x="3187" y="86"/>
                  </a:cubicBezTo>
                  <a:cubicBezTo>
                    <a:pt x="3191" y="86"/>
                    <a:pt x="3194" y="90"/>
                    <a:pt x="3194" y="93"/>
                  </a:cubicBezTo>
                  <a:lnTo>
                    <a:pt x="3194" y="2883"/>
                  </a:lnTo>
                  <a:cubicBezTo>
                    <a:pt x="3194" y="2884"/>
                    <a:pt x="3193" y="2886"/>
                    <a:pt x="3192" y="2888"/>
                  </a:cubicBezTo>
                  <a:cubicBezTo>
                    <a:pt x="3190" y="2889"/>
                    <a:pt x="3188" y="2890"/>
                    <a:pt x="3186" y="2890"/>
                  </a:cubicBezTo>
                  <a:cubicBezTo>
                    <a:pt x="2093" y="2820"/>
                    <a:pt x="1024" y="2838"/>
                    <a:pt x="9" y="2944"/>
                  </a:cubicBezTo>
                  <a:close/>
                </a:path>
              </a:pathLst>
            </a:custGeom>
            <a:solidFill>
              <a:schemeClr val="accent3">
                <a:lumMod val="20000"/>
                <a:lumOff val="8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5" name="Freeform: Shape 204">
              <a:extLst>
                <a:ext uri="{FF2B5EF4-FFF2-40B4-BE49-F238E27FC236}">
                  <a16:creationId xmlns:a16="http://schemas.microsoft.com/office/drawing/2014/main" id="{E6401353-1A12-1F32-26DA-40D9365787FD}"/>
                </a:ext>
              </a:extLst>
            </p:cNvPr>
            <p:cNvSpPr/>
            <p:nvPr/>
          </p:nvSpPr>
          <p:spPr>
            <a:xfrm>
              <a:off x="14118563" y="3408400"/>
              <a:ext cx="3809631" cy="4053806"/>
            </a:xfrm>
            <a:custGeom>
              <a:avLst/>
              <a:gdLst/>
              <a:ahLst/>
              <a:cxnLst>
                <a:cxn ang="3cd4">
                  <a:pos x="hc" y="t"/>
                </a:cxn>
                <a:cxn ang="cd2">
                  <a:pos x="l" y="vc"/>
                </a:cxn>
                <a:cxn ang="cd4">
                  <a:pos x="hc" y="b"/>
                </a:cxn>
                <a:cxn ang="0">
                  <a:pos x="r" y="vc"/>
                </a:cxn>
              </a:cxnLst>
              <a:rect l="l" t="t" r="r" b="b"/>
              <a:pathLst>
                <a:path w="3059" h="3255">
                  <a:moveTo>
                    <a:pt x="15" y="2785"/>
                  </a:moveTo>
                  <a:cubicBezTo>
                    <a:pt x="1719" y="2907"/>
                    <a:pt x="2924" y="3207"/>
                    <a:pt x="3043" y="3238"/>
                  </a:cubicBezTo>
                  <a:lnTo>
                    <a:pt x="3043" y="440"/>
                  </a:lnTo>
                  <a:cubicBezTo>
                    <a:pt x="2940" y="421"/>
                    <a:pt x="1563" y="161"/>
                    <a:pt x="15" y="16"/>
                  </a:cubicBezTo>
                  <a:close/>
                  <a:moveTo>
                    <a:pt x="3051" y="3255"/>
                  </a:moveTo>
                  <a:lnTo>
                    <a:pt x="3050" y="3255"/>
                  </a:lnTo>
                  <a:cubicBezTo>
                    <a:pt x="3037" y="3252"/>
                    <a:pt x="1797" y="2928"/>
                    <a:pt x="7" y="2801"/>
                  </a:cubicBezTo>
                  <a:cubicBezTo>
                    <a:pt x="3" y="2800"/>
                    <a:pt x="0" y="2797"/>
                    <a:pt x="0" y="2793"/>
                  </a:cubicBezTo>
                  <a:lnTo>
                    <a:pt x="0" y="7"/>
                  </a:lnTo>
                  <a:cubicBezTo>
                    <a:pt x="0" y="5"/>
                    <a:pt x="1" y="3"/>
                    <a:pt x="3" y="2"/>
                  </a:cubicBezTo>
                  <a:cubicBezTo>
                    <a:pt x="4" y="0"/>
                    <a:pt x="6" y="-1"/>
                    <a:pt x="8" y="0"/>
                  </a:cubicBezTo>
                  <a:cubicBezTo>
                    <a:pt x="1615" y="150"/>
                    <a:pt x="3038" y="424"/>
                    <a:pt x="3053" y="427"/>
                  </a:cubicBezTo>
                  <a:cubicBezTo>
                    <a:pt x="3056" y="427"/>
                    <a:pt x="3059" y="430"/>
                    <a:pt x="3059" y="434"/>
                  </a:cubicBezTo>
                  <a:lnTo>
                    <a:pt x="3059" y="3247"/>
                  </a:lnTo>
                  <a:cubicBezTo>
                    <a:pt x="3059" y="3250"/>
                    <a:pt x="3058" y="3252"/>
                    <a:pt x="3056" y="3254"/>
                  </a:cubicBezTo>
                  <a:cubicBezTo>
                    <a:pt x="3054" y="3255"/>
                    <a:pt x="3053" y="3255"/>
                    <a:pt x="3051" y="3255"/>
                  </a:cubicBezTo>
                  <a:close/>
                </a:path>
              </a:pathLst>
            </a:custGeom>
            <a:solidFill>
              <a:schemeClr val="accent3">
                <a:lumMod val="20000"/>
                <a:lumOff val="80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6" name="Freeform: Shape 205">
              <a:extLst>
                <a:ext uri="{FF2B5EF4-FFF2-40B4-BE49-F238E27FC236}">
                  <a16:creationId xmlns:a16="http://schemas.microsoft.com/office/drawing/2014/main" id="{2210E4E8-4CC9-C2E5-9470-7016F181111C}"/>
                </a:ext>
              </a:extLst>
            </p:cNvPr>
            <p:cNvSpPr/>
            <p:nvPr/>
          </p:nvSpPr>
          <p:spPr>
            <a:xfrm>
              <a:off x="8427788" y="6479279"/>
              <a:ext cx="7504644" cy="3332488"/>
            </a:xfrm>
            <a:custGeom>
              <a:avLst/>
              <a:gdLst/>
              <a:ahLst/>
              <a:cxnLst>
                <a:cxn ang="3cd4">
                  <a:pos x="hc" y="t"/>
                </a:cxn>
                <a:cxn ang="cd2">
                  <a:pos x="l" y="vc"/>
                </a:cxn>
                <a:cxn ang="cd4">
                  <a:pos x="hc" y="b"/>
                </a:cxn>
                <a:cxn ang="0">
                  <a:pos x="r" y="vc"/>
                </a:cxn>
              </a:cxnLst>
              <a:rect l="l" t="t" r="r" b="b"/>
              <a:pathLst>
                <a:path w="6025" h="2676">
                  <a:moveTo>
                    <a:pt x="6025" y="1338"/>
                  </a:moveTo>
                  <a:cubicBezTo>
                    <a:pt x="6025" y="599"/>
                    <a:pt x="4677" y="0"/>
                    <a:pt x="3013" y="0"/>
                  </a:cubicBezTo>
                  <a:cubicBezTo>
                    <a:pt x="1349" y="0"/>
                    <a:pt x="0" y="599"/>
                    <a:pt x="0" y="1338"/>
                  </a:cubicBezTo>
                  <a:cubicBezTo>
                    <a:pt x="0" y="2077"/>
                    <a:pt x="1349" y="2676"/>
                    <a:pt x="3013" y="2676"/>
                  </a:cubicBezTo>
                  <a:cubicBezTo>
                    <a:pt x="4677" y="2676"/>
                    <a:pt x="6025" y="2077"/>
                    <a:pt x="6025" y="1338"/>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7" name="Freeform: Shape 206">
              <a:extLst>
                <a:ext uri="{FF2B5EF4-FFF2-40B4-BE49-F238E27FC236}">
                  <a16:creationId xmlns:a16="http://schemas.microsoft.com/office/drawing/2014/main" id="{C3A9421B-9E00-BC99-FF70-0C55C29CBBEE}"/>
                </a:ext>
              </a:extLst>
            </p:cNvPr>
            <p:cNvSpPr/>
            <p:nvPr/>
          </p:nvSpPr>
          <p:spPr>
            <a:xfrm>
              <a:off x="8973439" y="6479279"/>
              <a:ext cx="3581649" cy="2856600"/>
            </a:xfrm>
            <a:custGeom>
              <a:avLst/>
              <a:gdLst/>
              <a:ahLst/>
              <a:cxnLst>
                <a:cxn ang="3cd4">
                  <a:pos x="hc" y="t"/>
                </a:cxn>
                <a:cxn ang="cd2">
                  <a:pos x="l" y="vc"/>
                </a:cxn>
                <a:cxn ang="cd4">
                  <a:pos x="hc" y="b"/>
                </a:cxn>
                <a:cxn ang="0">
                  <a:pos x="r" y="vc"/>
                </a:cxn>
              </a:cxnLst>
              <a:rect l="l" t="t" r="r" b="b"/>
              <a:pathLst>
                <a:path w="2876" h="2294">
                  <a:moveTo>
                    <a:pt x="0" y="2033"/>
                  </a:moveTo>
                  <a:cubicBezTo>
                    <a:pt x="131" y="2129"/>
                    <a:pt x="288" y="2216"/>
                    <a:pt x="467" y="2294"/>
                  </a:cubicBezTo>
                  <a:lnTo>
                    <a:pt x="2876" y="7"/>
                  </a:lnTo>
                  <a:cubicBezTo>
                    <a:pt x="2777" y="2"/>
                    <a:pt x="2676" y="0"/>
                    <a:pt x="2575" y="0"/>
                  </a:cubicBezTo>
                  <a:cubicBezTo>
                    <a:pt x="2474" y="0"/>
                    <a:pt x="2375" y="2"/>
                    <a:pt x="2277" y="6"/>
                  </a:cubicBezTo>
                  <a:close/>
                </a:path>
              </a:pathLst>
            </a:custGeom>
            <a:solidFill>
              <a:schemeClr val="bg1">
                <a:lumMod val="95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8" name="Freeform: Shape 207">
              <a:extLst>
                <a:ext uri="{FF2B5EF4-FFF2-40B4-BE49-F238E27FC236}">
                  <a16:creationId xmlns:a16="http://schemas.microsoft.com/office/drawing/2014/main" id="{9B8D3F1C-5AFB-83DC-9EFC-8209C16E7BFE}"/>
                </a:ext>
              </a:extLst>
            </p:cNvPr>
            <p:cNvSpPr/>
            <p:nvPr/>
          </p:nvSpPr>
          <p:spPr>
            <a:xfrm>
              <a:off x="10575531" y="6638742"/>
              <a:ext cx="3809631" cy="3160573"/>
            </a:xfrm>
            <a:custGeom>
              <a:avLst/>
              <a:gdLst/>
              <a:ahLst/>
              <a:cxnLst>
                <a:cxn ang="3cd4">
                  <a:pos x="hc" y="t"/>
                </a:cxn>
                <a:cxn ang="cd2">
                  <a:pos x="l" y="vc"/>
                </a:cxn>
                <a:cxn ang="cd4">
                  <a:pos x="hc" y="b"/>
                </a:cxn>
                <a:cxn ang="0">
                  <a:pos x="r" y="vc"/>
                </a:cxn>
              </a:cxnLst>
              <a:rect l="l" t="t" r="r" b="b"/>
              <a:pathLst>
                <a:path w="3059" h="2538">
                  <a:moveTo>
                    <a:pt x="0" y="2420"/>
                  </a:moveTo>
                  <a:cubicBezTo>
                    <a:pt x="285" y="2479"/>
                    <a:pt x="594" y="2520"/>
                    <a:pt x="919" y="2538"/>
                  </a:cubicBezTo>
                  <a:lnTo>
                    <a:pt x="3059" y="127"/>
                  </a:lnTo>
                  <a:cubicBezTo>
                    <a:pt x="2908" y="78"/>
                    <a:pt x="2747" y="36"/>
                    <a:pt x="2578" y="0"/>
                  </a:cubicBezTo>
                  <a:close/>
                </a:path>
              </a:pathLst>
            </a:custGeom>
            <a:solidFill>
              <a:schemeClr val="bg1">
                <a:lumMod val="95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09" name="Freeform: Shape 208">
              <a:extLst>
                <a:ext uri="{FF2B5EF4-FFF2-40B4-BE49-F238E27FC236}">
                  <a16:creationId xmlns:a16="http://schemas.microsoft.com/office/drawing/2014/main" id="{FBAF2165-C5E5-599B-2CC9-22BCC9E76122}"/>
                </a:ext>
              </a:extLst>
            </p:cNvPr>
            <p:cNvSpPr/>
            <p:nvPr/>
          </p:nvSpPr>
          <p:spPr>
            <a:xfrm>
              <a:off x="12170144" y="6885407"/>
              <a:ext cx="2657276" cy="2925119"/>
            </a:xfrm>
            <a:custGeom>
              <a:avLst/>
              <a:gdLst/>
              <a:ahLst/>
              <a:cxnLst>
                <a:cxn ang="3cd4">
                  <a:pos x="hc" y="t"/>
                </a:cxn>
                <a:cxn ang="cd2">
                  <a:pos x="l" y="vc"/>
                </a:cxn>
                <a:cxn ang="cd4">
                  <a:pos x="hc" y="b"/>
                </a:cxn>
                <a:cxn ang="0">
                  <a:pos x="r" y="vc"/>
                </a:cxn>
              </a:cxnLst>
              <a:rect l="l" t="t" r="r" b="b"/>
              <a:pathLst>
                <a:path w="2134" h="2349">
                  <a:moveTo>
                    <a:pt x="9" y="2349"/>
                  </a:moveTo>
                  <a:cubicBezTo>
                    <a:pt x="158" y="2349"/>
                    <a:pt x="305" y="2344"/>
                    <a:pt x="448" y="2335"/>
                  </a:cubicBezTo>
                  <a:lnTo>
                    <a:pt x="2134" y="62"/>
                  </a:lnTo>
                  <a:cubicBezTo>
                    <a:pt x="2085" y="41"/>
                    <a:pt x="2035" y="20"/>
                    <a:pt x="1982" y="0"/>
                  </a:cubicBezTo>
                  <a:lnTo>
                    <a:pt x="0" y="2349"/>
                  </a:lnTo>
                  <a:cubicBezTo>
                    <a:pt x="3" y="2349"/>
                    <a:pt x="6" y="2349"/>
                    <a:pt x="9" y="2349"/>
                  </a:cubicBezTo>
                  <a:close/>
                </a:path>
              </a:pathLst>
            </a:custGeom>
            <a:solidFill>
              <a:schemeClr val="bg1">
                <a:lumMod val="95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0" name="Freeform: Shape 209">
              <a:extLst>
                <a:ext uri="{FF2B5EF4-FFF2-40B4-BE49-F238E27FC236}">
                  <a16:creationId xmlns:a16="http://schemas.microsoft.com/office/drawing/2014/main" id="{BF887F5D-003A-4DA6-E926-3F88922A9544}"/>
                </a:ext>
              </a:extLst>
            </p:cNvPr>
            <p:cNvSpPr/>
            <p:nvPr/>
          </p:nvSpPr>
          <p:spPr>
            <a:xfrm>
              <a:off x="13227822" y="6203959"/>
              <a:ext cx="559361" cy="433535"/>
            </a:xfrm>
            <a:custGeom>
              <a:avLst/>
              <a:gdLst/>
              <a:ahLst/>
              <a:cxnLst>
                <a:cxn ang="3cd4">
                  <a:pos x="hc" y="t"/>
                </a:cxn>
                <a:cxn ang="cd2">
                  <a:pos x="l" y="vc"/>
                </a:cxn>
                <a:cxn ang="cd4">
                  <a:pos x="hc" y="b"/>
                </a:cxn>
                <a:cxn ang="0">
                  <a:pos x="r" y="vc"/>
                </a:cxn>
              </a:cxnLst>
              <a:rect l="l" t="t" r="r" b="b"/>
              <a:pathLst>
                <a:path w="450" h="349">
                  <a:moveTo>
                    <a:pt x="449" y="349"/>
                  </a:moveTo>
                  <a:cubicBezTo>
                    <a:pt x="450" y="346"/>
                    <a:pt x="450" y="343"/>
                    <a:pt x="450" y="340"/>
                  </a:cubicBezTo>
                  <a:lnTo>
                    <a:pt x="450" y="326"/>
                  </a:lnTo>
                  <a:cubicBezTo>
                    <a:pt x="450" y="311"/>
                    <a:pt x="444" y="297"/>
                    <a:pt x="433" y="287"/>
                  </a:cubicBezTo>
                  <a:cubicBezTo>
                    <a:pt x="444" y="277"/>
                    <a:pt x="450" y="263"/>
                    <a:pt x="450" y="248"/>
                  </a:cubicBezTo>
                  <a:lnTo>
                    <a:pt x="450" y="235"/>
                  </a:lnTo>
                  <a:cubicBezTo>
                    <a:pt x="450" y="220"/>
                    <a:pt x="444" y="206"/>
                    <a:pt x="433" y="196"/>
                  </a:cubicBezTo>
                  <a:cubicBezTo>
                    <a:pt x="444" y="186"/>
                    <a:pt x="450" y="172"/>
                    <a:pt x="450" y="157"/>
                  </a:cubicBezTo>
                  <a:lnTo>
                    <a:pt x="450" y="144"/>
                  </a:lnTo>
                  <a:cubicBezTo>
                    <a:pt x="450" y="129"/>
                    <a:pt x="444" y="115"/>
                    <a:pt x="433" y="105"/>
                  </a:cubicBezTo>
                  <a:cubicBezTo>
                    <a:pt x="444" y="95"/>
                    <a:pt x="450" y="81"/>
                    <a:pt x="450" y="66"/>
                  </a:cubicBezTo>
                  <a:lnTo>
                    <a:pt x="450" y="53"/>
                  </a:lnTo>
                  <a:cubicBezTo>
                    <a:pt x="450" y="24"/>
                    <a:pt x="426" y="0"/>
                    <a:pt x="397" y="0"/>
                  </a:cubicBezTo>
                  <a:lnTo>
                    <a:pt x="52" y="0"/>
                  </a:lnTo>
                  <a:cubicBezTo>
                    <a:pt x="23" y="0"/>
                    <a:pt x="0" y="24"/>
                    <a:pt x="0" y="53"/>
                  </a:cubicBezTo>
                  <a:lnTo>
                    <a:pt x="0" y="66"/>
                  </a:lnTo>
                  <a:cubicBezTo>
                    <a:pt x="0" y="81"/>
                    <a:pt x="6" y="95"/>
                    <a:pt x="17" y="105"/>
                  </a:cubicBezTo>
                  <a:cubicBezTo>
                    <a:pt x="6" y="115"/>
                    <a:pt x="0" y="129"/>
                    <a:pt x="0" y="144"/>
                  </a:cubicBezTo>
                  <a:lnTo>
                    <a:pt x="0" y="157"/>
                  </a:lnTo>
                  <a:cubicBezTo>
                    <a:pt x="0" y="172"/>
                    <a:pt x="6" y="186"/>
                    <a:pt x="17" y="196"/>
                  </a:cubicBezTo>
                  <a:cubicBezTo>
                    <a:pt x="6" y="206"/>
                    <a:pt x="0" y="220"/>
                    <a:pt x="0" y="235"/>
                  </a:cubicBezTo>
                  <a:lnTo>
                    <a:pt x="0" y="248"/>
                  </a:lnTo>
                  <a:cubicBezTo>
                    <a:pt x="0" y="258"/>
                    <a:pt x="2" y="267"/>
                    <a:pt x="6" y="275"/>
                  </a:cubicBezTo>
                  <a:cubicBezTo>
                    <a:pt x="159" y="294"/>
                    <a:pt x="307" y="319"/>
                    <a:pt x="449" y="349"/>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1" name="Freeform: Shape 210">
              <a:extLst>
                <a:ext uri="{FF2B5EF4-FFF2-40B4-BE49-F238E27FC236}">
                  <a16:creationId xmlns:a16="http://schemas.microsoft.com/office/drawing/2014/main" id="{E20DFC7F-0C4E-2D33-AA3E-2578D1538B66}"/>
                </a:ext>
              </a:extLst>
            </p:cNvPr>
            <p:cNvSpPr/>
            <p:nvPr/>
          </p:nvSpPr>
          <p:spPr>
            <a:xfrm>
              <a:off x="12464151" y="5867596"/>
              <a:ext cx="181886" cy="265354"/>
            </a:xfrm>
            <a:custGeom>
              <a:avLst/>
              <a:gdLst/>
              <a:ahLst/>
              <a:cxnLst>
                <a:cxn ang="3cd4">
                  <a:pos x="hc" y="t"/>
                </a:cxn>
                <a:cxn ang="cd2">
                  <a:pos x="l" y="vc"/>
                </a:cxn>
                <a:cxn ang="cd4">
                  <a:pos x="hc" y="b"/>
                </a:cxn>
                <a:cxn ang="0">
                  <a:pos x="r" y="vc"/>
                </a:cxn>
              </a:cxnLst>
              <a:rect l="l" t="t" r="r" b="b"/>
              <a:pathLst>
                <a:path w="147" h="214">
                  <a:moveTo>
                    <a:pt x="135" y="177"/>
                  </a:moveTo>
                  <a:cubicBezTo>
                    <a:pt x="130" y="191"/>
                    <a:pt x="120" y="200"/>
                    <a:pt x="108" y="204"/>
                  </a:cubicBezTo>
                  <a:cubicBezTo>
                    <a:pt x="92" y="209"/>
                    <a:pt x="69" y="205"/>
                    <a:pt x="42" y="191"/>
                  </a:cubicBezTo>
                  <a:cubicBezTo>
                    <a:pt x="65" y="189"/>
                    <a:pt x="102" y="177"/>
                    <a:pt x="125" y="127"/>
                  </a:cubicBezTo>
                  <a:cubicBezTo>
                    <a:pt x="126" y="123"/>
                    <a:pt x="128" y="119"/>
                    <a:pt x="130" y="115"/>
                  </a:cubicBezTo>
                  <a:cubicBezTo>
                    <a:pt x="139" y="136"/>
                    <a:pt x="142" y="158"/>
                    <a:pt x="135" y="177"/>
                  </a:cubicBezTo>
                  <a:close/>
                  <a:moveTo>
                    <a:pt x="133" y="104"/>
                  </a:moveTo>
                  <a:cubicBezTo>
                    <a:pt x="150" y="42"/>
                    <a:pt x="112" y="1"/>
                    <a:pt x="112" y="0"/>
                  </a:cubicBezTo>
                  <a:lnTo>
                    <a:pt x="107" y="6"/>
                  </a:lnTo>
                  <a:cubicBezTo>
                    <a:pt x="108" y="7"/>
                    <a:pt x="139" y="41"/>
                    <a:pt x="128" y="93"/>
                  </a:cubicBezTo>
                  <a:cubicBezTo>
                    <a:pt x="110" y="60"/>
                    <a:pt x="84" y="32"/>
                    <a:pt x="83" y="30"/>
                  </a:cubicBezTo>
                  <a:lnTo>
                    <a:pt x="77" y="35"/>
                  </a:lnTo>
                  <a:cubicBezTo>
                    <a:pt x="78" y="35"/>
                    <a:pt x="107" y="68"/>
                    <a:pt x="125" y="105"/>
                  </a:cubicBezTo>
                  <a:cubicBezTo>
                    <a:pt x="123" y="111"/>
                    <a:pt x="121" y="117"/>
                    <a:pt x="118" y="123"/>
                  </a:cubicBezTo>
                  <a:cubicBezTo>
                    <a:pt x="91" y="182"/>
                    <a:pt x="44" y="185"/>
                    <a:pt x="29" y="184"/>
                  </a:cubicBezTo>
                  <a:cubicBezTo>
                    <a:pt x="21" y="180"/>
                    <a:pt x="13" y="175"/>
                    <a:pt x="4" y="168"/>
                  </a:cubicBezTo>
                  <a:lnTo>
                    <a:pt x="0" y="175"/>
                  </a:lnTo>
                  <a:cubicBezTo>
                    <a:pt x="8" y="181"/>
                    <a:pt x="15" y="185"/>
                    <a:pt x="22" y="189"/>
                  </a:cubicBezTo>
                  <a:lnTo>
                    <a:pt x="22" y="191"/>
                  </a:lnTo>
                  <a:cubicBezTo>
                    <a:pt x="22" y="191"/>
                    <a:pt x="24" y="192"/>
                    <a:pt x="26" y="192"/>
                  </a:cubicBezTo>
                  <a:cubicBezTo>
                    <a:pt x="53" y="207"/>
                    <a:pt x="74" y="214"/>
                    <a:pt x="94" y="214"/>
                  </a:cubicBezTo>
                  <a:cubicBezTo>
                    <a:pt x="99" y="214"/>
                    <a:pt x="105" y="213"/>
                    <a:pt x="110" y="212"/>
                  </a:cubicBezTo>
                  <a:cubicBezTo>
                    <a:pt x="125" y="207"/>
                    <a:pt x="136" y="196"/>
                    <a:pt x="142" y="180"/>
                  </a:cubicBezTo>
                  <a:cubicBezTo>
                    <a:pt x="152" y="156"/>
                    <a:pt x="145" y="129"/>
                    <a:pt x="133" y="104"/>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2" name="Freeform: Shape 211">
              <a:extLst>
                <a:ext uri="{FF2B5EF4-FFF2-40B4-BE49-F238E27FC236}">
                  <a16:creationId xmlns:a16="http://schemas.microsoft.com/office/drawing/2014/main" id="{D1EFB56E-A111-DACF-F63A-47ECD8896521}"/>
                </a:ext>
              </a:extLst>
            </p:cNvPr>
            <p:cNvSpPr/>
            <p:nvPr/>
          </p:nvSpPr>
          <p:spPr>
            <a:xfrm>
              <a:off x="12283511" y="6075643"/>
              <a:ext cx="568081" cy="677711"/>
            </a:xfrm>
            <a:custGeom>
              <a:avLst/>
              <a:gdLst/>
              <a:ahLst/>
              <a:cxnLst>
                <a:cxn ang="3cd4">
                  <a:pos x="hc" y="t"/>
                </a:cxn>
                <a:cxn ang="cd2">
                  <a:pos x="l" y="vc"/>
                </a:cxn>
                <a:cxn ang="cd4">
                  <a:pos x="hc" y="b"/>
                </a:cxn>
                <a:cxn ang="0">
                  <a:pos x="r" y="vc"/>
                </a:cxn>
              </a:cxnLst>
              <a:rect l="l" t="t" r="r" b="b"/>
              <a:pathLst>
                <a:path w="457" h="545">
                  <a:moveTo>
                    <a:pt x="160" y="0"/>
                  </a:moveTo>
                  <a:cubicBezTo>
                    <a:pt x="160" y="0"/>
                    <a:pt x="454" y="431"/>
                    <a:pt x="457" y="462"/>
                  </a:cubicBezTo>
                  <a:cubicBezTo>
                    <a:pt x="460" y="493"/>
                    <a:pt x="436" y="520"/>
                    <a:pt x="401" y="538"/>
                  </a:cubicBezTo>
                  <a:cubicBezTo>
                    <a:pt x="366" y="556"/>
                    <a:pt x="337" y="537"/>
                    <a:pt x="323" y="514"/>
                  </a:cubicBezTo>
                  <a:cubicBezTo>
                    <a:pt x="308" y="491"/>
                    <a:pt x="0" y="19"/>
                    <a:pt x="0" y="19"/>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3" name="Freeform: Shape 212">
              <a:extLst>
                <a:ext uri="{FF2B5EF4-FFF2-40B4-BE49-F238E27FC236}">
                  <a16:creationId xmlns:a16="http://schemas.microsoft.com/office/drawing/2014/main" id="{1DA58ACC-CCD3-4E78-07E1-2E0372880857}"/>
                </a:ext>
              </a:extLst>
            </p:cNvPr>
            <p:cNvSpPr/>
            <p:nvPr/>
          </p:nvSpPr>
          <p:spPr>
            <a:xfrm>
              <a:off x="12886475" y="5192377"/>
              <a:ext cx="260370" cy="282795"/>
            </a:xfrm>
            <a:custGeom>
              <a:avLst/>
              <a:gdLst/>
              <a:ahLst/>
              <a:cxnLst>
                <a:cxn ang="3cd4">
                  <a:pos x="hc" y="t"/>
                </a:cxn>
                <a:cxn ang="cd2">
                  <a:pos x="l" y="vc"/>
                </a:cxn>
                <a:cxn ang="cd4">
                  <a:pos x="hc" y="b"/>
                </a:cxn>
                <a:cxn ang="0">
                  <a:pos x="r" y="vc"/>
                </a:cxn>
              </a:cxnLst>
              <a:rect l="l" t="t" r="r" b="b"/>
              <a:pathLst>
                <a:path w="210" h="228">
                  <a:moveTo>
                    <a:pt x="5" y="83"/>
                  </a:moveTo>
                  <a:cubicBezTo>
                    <a:pt x="24" y="22"/>
                    <a:pt x="83" y="-13"/>
                    <a:pt x="139" y="4"/>
                  </a:cubicBezTo>
                  <a:cubicBezTo>
                    <a:pt x="193" y="20"/>
                    <a:pt x="223" y="83"/>
                    <a:pt x="205" y="144"/>
                  </a:cubicBezTo>
                  <a:cubicBezTo>
                    <a:pt x="187" y="204"/>
                    <a:pt x="127" y="240"/>
                    <a:pt x="72" y="223"/>
                  </a:cubicBezTo>
                  <a:cubicBezTo>
                    <a:pt x="17" y="206"/>
                    <a:pt x="-13" y="143"/>
                    <a:pt x="5" y="83"/>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4" name="Freeform: Shape 213">
              <a:extLst>
                <a:ext uri="{FF2B5EF4-FFF2-40B4-BE49-F238E27FC236}">
                  <a16:creationId xmlns:a16="http://schemas.microsoft.com/office/drawing/2014/main" id="{0691D7B9-6816-9195-138F-5876EB25977A}"/>
                </a:ext>
              </a:extLst>
            </p:cNvPr>
            <p:cNvSpPr/>
            <p:nvPr/>
          </p:nvSpPr>
          <p:spPr>
            <a:xfrm>
              <a:off x="12864050" y="5216047"/>
              <a:ext cx="244175" cy="240438"/>
            </a:xfrm>
            <a:custGeom>
              <a:avLst/>
              <a:gdLst/>
              <a:ahLst/>
              <a:cxnLst>
                <a:cxn ang="3cd4">
                  <a:pos x="hc" y="t"/>
                </a:cxn>
                <a:cxn ang="cd2">
                  <a:pos x="l" y="vc"/>
                </a:cxn>
                <a:cxn ang="cd4">
                  <a:pos x="hc" y="b"/>
                </a:cxn>
                <a:cxn ang="0">
                  <a:pos x="r" y="vc"/>
                </a:cxn>
              </a:cxnLst>
              <a:rect l="l" t="t" r="r" b="b"/>
              <a:pathLst>
                <a:path w="197" h="194">
                  <a:moveTo>
                    <a:pt x="4" y="68"/>
                  </a:moveTo>
                  <a:cubicBezTo>
                    <a:pt x="20" y="17"/>
                    <a:pt x="74" y="-12"/>
                    <a:pt x="126" y="4"/>
                  </a:cubicBezTo>
                  <a:cubicBezTo>
                    <a:pt x="178" y="19"/>
                    <a:pt x="208" y="74"/>
                    <a:pt x="193" y="125"/>
                  </a:cubicBezTo>
                  <a:cubicBezTo>
                    <a:pt x="177" y="176"/>
                    <a:pt x="122" y="205"/>
                    <a:pt x="70" y="189"/>
                  </a:cubicBezTo>
                  <a:cubicBezTo>
                    <a:pt x="18" y="173"/>
                    <a:pt x="-12" y="119"/>
                    <a:pt x="4" y="68"/>
                  </a:cubicBezTo>
                  <a:close/>
                </a:path>
              </a:pathLst>
            </a:custGeom>
            <a:solidFill>
              <a:srgbClr val="F374E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5" name="Freeform: Shape 214">
              <a:extLst>
                <a:ext uri="{FF2B5EF4-FFF2-40B4-BE49-F238E27FC236}">
                  <a16:creationId xmlns:a16="http://schemas.microsoft.com/office/drawing/2014/main" id="{5B210E4C-07A2-457E-C1DA-5099D8C8E200}"/>
                </a:ext>
              </a:extLst>
            </p:cNvPr>
            <p:cNvSpPr/>
            <p:nvPr/>
          </p:nvSpPr>
          <p:spPr>
            <a:xfrm>
              <a:off x="12334589" y="5279582"/>
              <a:ext cx="697643" cy="756195"/>
            </a:xfrm>
            <a:custGeom>
              <a:avLst/>
              <a:gdLst/>
              <a:ahLst/>
              <a:cxnLst>
                <a:cxn ang="3cd4">
                  <a:pos x="hc" y="t"/>
                </a:cxn>
                <a:cxn ang="cd2">
                  <a:pos x="l" y="vc"/>
                </a:cxn>
                <a:cxn ang="cd4">
                  <a:pos x="hc" y="b"/>
                </a:cxn>
                <a:cxn ang="0">
                  <a:pos x="r" y="vc"/>
                </a:cxn>
              </a:cxnLst>
              <a:rect l="l" t="t" r="r" b="b"/>
              <a:pathLst>
                <a:path w="561" h="608">
                  <a:moveTo>
                    <a:pt x="549" y="44"/>
                  </a:moveTo>
                  <a:cubicBezTo>
                    <a:pt x="567" y="83"/>
                    <a:pt x="571" y="130"/>
                    <a:pt x="512" y="195"/>
                  </a:cubicBezTo>
                  <a:cubicBezTo>
                    <a:pt x="454" y="260"/>
                    <a:pt x="143" y="608"/>
                    <a:pt x="143" y="608"/>
                  </a:cubicBezTo>
                  <a:lnTo>
                    <a:pt x="0" y="492"/>
                  </a:lnTo>
                  <a:cubicBezTo>
                    <a:pt x="0" y="492"/>
                    <a:pt x="394" y="37"/>
                    <a:pt x="435" y="13"/>
                  </a:cubicBezTo>
                  <a:cubicBezTo>
                    <a:pt x="491" y="-19"/>
                    <a:pt x="535" y="17"/>
                    <a:pt x="549" y="44"/>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6" name="Freeform: Shape 215">
              <a:extLst>
                <a:ext uri="{FF2B5EF4-FFF2-40B4-BE49-F238E27FC236}">
                  <a16:creationId xmlns:a16="http://schemas.microsoft.com/office/drawing/2014/main" id="{C635A74E-CE91-F7F7-6388-D544214EF6DC}"/>
                </a:ext>
              </a:extLst>
            </p:cNvPr>
            <p:cNvSpPr/>
            <p:nvPr/>
          </p:nvSpPr>
          <p:spPr>
            <a:xfrm>
              <a:off x="12454181" y="5356821"/>
              <a:ext cx="576802" cy="678956"/>
            </a:xfrm>
            <a:custGeom>
              <a:avLst/>
              <a:gdLst/>
              <a:ahLst/>
              <a:cxnLst>
                <a:cxn ang="3cd4">
                  <a:pos x="hc" y="t"/>
                </a:cxn>
                <a:cxn ang="cd2">
                  <a:pos x="l" y="vc"/>
                </a:cxn>
                <a:cxn ang="cd4">
                  <a:pos x="hc" y="b"/>
                </a:cxn>
                <a:cxn ang="0">
                  <a:pos x="r" y="vc"/>
                </a:cxn>
              </a:cxnLst>
              <a:rect l="l" t="t" r="r" b="b"/>
              <a:pathLst>
                <a:path w="464" h="546">
                  <a:moveTo>
                    <a:pt x="0" y="508"/>
                  </a:moveTo>
                  <a:lnTo>
                    <a:pt x="459" y="0"/>
                  </a:lnTo>
                  <a:cubicBezTo>
                    <a:pt x="471" y="35"/>
                    <a:pt x="466" y="78"/>
                    <a:pt x="416" y="133"/>
                  </a:cubicBezTo>
                  <a:cubicBezTo>
                    <a:pt x="358" y="198"/>
                    <a:pt x="47" y="546"/>
                    <a:pt x="47" y="546"/>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7" name="Freeform: Shape 216">
              <a:extLst>
                <a:ext uri="{FF2B5EF4-FFF2-40B4-BE49-F238E27FC236}">
                  <a16:creationId xmlns:a16="http://schemas.microsoft.com/office/drawing/2014/main" id="{3898CA39-6A4E-CF4F-FB6F-E2AB2CDCCE7D}"/>
                </a:ext>
              </a:extLst>
            </p:cNvPr>
            <p:cNvSpPr/>
            <p:nvPr/>
          </p:nvSpPr>
          <p:spPr>
            <a:xfrm>
              <a:off x="12637316" y="5415373"/>
              <a:ext cx="123333" cy="365017"/>
            </a:xfrm>
            <a:custGeom>
              <a:avLst/>
              <a:gdLst/>
              <a:ahLst/>
              <a:cxnLst>
                <a:cxn ang="3cd4">
                  <a:pos x="hc" y="t"/>
                </a:cxn>
                <a:cxn ang="cd2">
                  <a:pos x="l" y="vc"/>
                </a:cxn>
                <a:cxn ang="cd4">
                  <a:pos x="hc" y="b"/>
                </a:cxn>
                <a:cxn ang="0">
                  <a:pos x="r" y="vc"/>
                </a:cxn>
              </a:cxnLst>
              <a:rect l="l" t="t" r="r" b="b"/>
              <a:pathLst>
                <a:path w="100" h="294">
                  <a:moveTo>
                    <a:pt x="7" y="127"/>
                  </a:moveTo>
                  <a:cubicBezTo>
                    <a:pt x="19" y="114"/>
                    <a:pt x="57" y="70"/>
                    <a:pt x="74" y="46"/>
                  </a:cubicBezTo>
                  <a:cubicBezTo>
                    <a:pt x="83" y="33"/>
                    <a:pt x="85" y="22"/>
                    <a:pt x="84" y="14"/>
                  </a:cubicBezTo>
                  <a:cubicBezTo>
                    <a:pt x="88" y="9"/>
                    <a:pt x="93" y="4"/>
                    <a:pt x="97" y="0"/>
                  </a:cubicBezTo>
                  <a:cubicBezTo>
                    <a:pt x="101" y="11"/>
                    <a:pt x="103" y="31"/>
                    <a:pt x="87" y="54"/>
                  </a:cubicBezTo>
                  <a:cubicBezTo>
                    <a:pt x="70" y="80"/>
                    <a:pt x="33" y="121"/>
                    <a:pt x="19" y="137"/>
                  </a:cubicBezTo>
                  <a:cubicBezTo>
                    <a:pt x="16" y="140"/>
                    <a:pt x="15" y="143"/>
                    <a:pt x="15" y="146"/>
                  </a:cubicBezTo>
                  <a:cubicBezTo>
                    <a:pt x="16" y="151"/>
                    <a:pt x="18" y="156"/>
                    <a:pt x="19" y="162"/>
                  </a:cubicBezTo>
                  <a:cubicBezTo>
                    <a:pt x="20" y="165"/>
                    <a:pt x="23" y="169"/>
                    <a:pt x="25" y="174"/>
                  </a:cubicBezTo>
                  <a:cubicBezTo>
                    <a:pt x="37" y="199"/>
                    <a:pt x="60" y="246"/>
                    <a:pt x="41" y="290"/>
                  </a:cubicBezTo>
                  <a:cubicBezTo>
                    <a:pt x="39" y="294"/>
                    <a:pt x="35" y="295"/>
                    <a:pt x="31" y="294"/>
                  </a:cubicBezTo>
                  <a:cubicBezTo>
                    <a:pt x="27" y="293"/>
                    <a:pt x="25" y="288"/>
                    <a:pt x="26" y="284"/>
                  </a:cubicBezTo>
                  <a:cubicBezTo>
                    <a:pt x="42" y="247"/>
                    <a:pt x="23" y="206"/>
                    <a:pt x="11" y="180"/>
                  </a:cubicBezTo>
                  <a:cubicBezTo>
                    <a:pt x="9" y="176"/>
                    <a:pt x="7" y="171"/>
                    <a:pt x="5" y="168"/>
                  </a:cubicBezTo>
                  <a:cubicBezTo>
                    <a:pt x="3" y="161"/>
                    <a:pt x="1" y="154"/>
                    <a:pt x="0" y="148"/>
                  </a:cubicBezTo>
                  <a:cubicBezTo>
                    <a:pt x="-1" y="140"/>
                    <a:pt x="2" y="132"/>
                    <a:pt x="7" y="127"/>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8" name="Freeform: Shape 217">
              <a:extLst>
                <a:ext uri="{FF2B5EF4-FFF2-40B4-BE49-F238E27FC236}">
                  <a16:creationId xmlns:a16="http://schemas.microsoft.com/office/drawing/2014/main" id="{0CD1F092-3142-2355-D6AD-8B408ABB0943}"/>
                </a:ext>
              </a:extLst>
            </p:cNvPr>
            <p:cNvSpPr/>
            <p:nvPr/>
          </p:nvSpPr>
          <p:spPr>
            <a:xfrm>
              <a:off x="12233680" y="5860121"/>
              <a:ext cx="296498" cy="296498"/>
            </a:xfrm>
            <a:custGeom>
              <a:avLst/>
              <a:gdLst/>
              <a:ahLst/>
              <a:cxnLst>
                <a:cxn ang="3cd4">
                  <a:pos x="hc" y="t"/>
                </a:cxn>
                <a:cxn ang="cd2">
                  <a:pos x="l" y="vc"/>
                </a:cxn>
                <a:cxn ang="cd4">
                  <a:pos x="hc" y="b"/>
                </a:cxn>
                <a:cxn ang="0">
                  <a:pos x="r" y="vc"/>
                </a:cxn>
              </a:cxnLst>
              <a:rect l="l" t="t" r="r" b="b"/>
              <a:pathLst>
                <a:path w="239" h="239">
                  <a:moveTo>
                    <a:pt x="5" y="85"/>
                  </a:moveTo>
                  <a:cubicBezTo>
                    <a:pt x="24" y="22"/>
                    <a:pt x="91" y="-14"/>
                    <a:pt x="154" y="5"/>
                  </a:cubicBezTo>
                  <a:cubicBezTo>
                    <a:pt x="217" y="24"/>
                    <a:pt x="253" y="91"/>
                    <a:pt x="234" y="154"/>
                  </a:cubicBezTo>
                  <a:cubicBezTo>
                    <a:pt x="214" y="218"/>
                    <a:pt x="148" y="253"/>
                    <a:pt x="85" y="234"/>
                  </a:cubicBezTo>
                  <a:cubicBezTo>
                    <a:pt x="22" y="214"/>
                    <a:pt x="-14" y="148"/>
                    <a:pt x="5" y="85"/>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19" name="Freeform: Shape 218">
              <a:extLst>
                <a:ext uri="{FF2B5EF4-FFF2-40B4-BE49-F238E27FC236}">
                  <a16:creationId xmlns:a16="http://schemas.microsoft.com/office/drawing/2014/main" id="{9223F9AB-9BFE-D07D-3C21-DEF669FD15F1}"/>
                </a:ext>
              </a:extLst>
            </p:cNvPr>
            <p:cNvSpPr/>
            <p:nvPr/>
          </p:nvSpPr>
          <p:spPr>
            <a:xfrm>
              <a:off x="12287249" y="5913690"/>
              <a:ext cx="189360" cy="189360"/>
            </a:xfrm>
            <a:custGeom>
              <a:avLst/>
              <a:gdLst/>
              <a:ahLst/>
              <a:cxnLst>
                <a:cxn ang="3cd4">
                  <a:pos x="hc" y="t"/>
                </a:cxn>
                <a:cxn ang="cd2">
                  <a:pos x="l" y="vc"/>
                </a:cxn>
                <a:cxn ang="cd4">
                  <a:pos x="hc" y="b"/>
                </a:cxn>
                <a:cxn ang="0">
                  <a:pos x="r" y="vc"/>
                </a:cxn>
              </a:cxnLst>
              <a:rect l="l" t="t" r="r" b="b"/>
              <a:pathLst>
                <a:path w="153" h="153">
                  <a:moveTo>
                    <a:pt x="3" y="54"/>
                  </a:moveTo>
                  <a:cubicBezTo>
                    <a:pt x="15" y="14"/>
                    <a:pt x="58" y="-9"/>
                    <a:pt x="99" y="3"/>
                  </a:cubicBezTo>
                  <a:cubicBezTo>
                    <a:pt x="139" y="15"/>
                    <a:pt x="162" y="59"/>
                    <a:pt x="149" y="99"/>
                  </a:cubicBezTo>
                  <a:cubicBezTo>
                    <a:pt x="137" y="139"/>
                    <a:pt x="94" y="162"/>
                    <a:pt x="54" y="150"/>
                  </a:cubicBezTo>
                  <a:cubicBezTo>
                    <a:pt x="13" y="137"/>
                    <a:pt x="-9" y="95"/>
                    <a:pt x="3" y="54"/>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0" name="Freeform: Shape 219">
              <a:extLst>
                <a:ext uri="{FF2B5EF4-FFF2-40B4-BE49-F238E27FC236}">
                  <a16:creationId xmlns:a16="http://schemas.microsoft.com/office/drawing/2014/main" id="{5E212A26-BE1E-4C3D-5DE9-5D1D1CF3DA5E}"/>
                </a:ext>
              </a:extLst>
            </p:cNvPr>
            <p:cNvSpPr/>
            <p:nvPr/>
          </p:nvSpPr>
          <p:spPr>
            <a:xfrm>
              <a:off x="12399370" y="6276215"/>
              <a:ext cx="423569" cy="316431"/>
            </a:xfrm>
            <a:custGeom>
              <a:avLst/>
              <a:gdLst/>
              <a:ahLst/>
              <a:cxnLst>
                <a:cxn ang="3cd4">
                  <a:pos x="hc" y="t"/>
                </a:cxn>
                <a:cxn ang="cd2">
                  <a:pos x="l" y="vc"/>
                </a:cxn>
                <a:cxn ang="cd4">
                  <a:pos x="hc" y="b"/>
                </a:cxn>
                <a:cxn ang="0">
                  <a:pos x="r" y="vc"/>
                </a:cxn>
              </a:cxnLst>
              <a:rect l="l" t="t" r="r" b="b"/>
              <a:pathLst>
                <a:path w="341" h="255">
                  <a:moveTo>
                    <a:pt x="117" y="8"/>
                  </a:moveTo>
                  <a:cubicBezTo>
                    <a:pt x="140" y="11"/>
                    <a:pt x="175" y="61"/>
                    <a:pt x="226" y="136"/>
                  </a:cubicBezTo>
                  <a:cubicBezTo>
                    <a:pt x="245" y="165"/>
                    <a:pt x="263" y="191"/>
                    <a:pt x="276" y="208"/>
                  </a:cubicBezTo>
                  <a:cubicBezTo>
                    <a:pt x="293" y="228"/>
                    <a:pt x="313" y="236"/>
                    <a:pt x="331" y="239"/>
                  </a:cubicBezTo>
                  <a:cubicBezTo>
                    <a:pt x="335" y="245"/>
                    <a:pt x="337" y="250"/>
                    <a:pt x="341" y="255"/>
                  </a:cubicBezTo>
                  <a:cubicBezTo>
                    <a:pt x="332" y="255"/>
                    <a:pt x="323" y="254"/>
                    <a:pt x="313" y="251"/>
                  </a:cubicBezTo>
                  <a:cubicBezTo>
                    <a:pt x="296" y="246"/>
                    <a:pt x="279" y="236"/>
                    <a:pt x="264" y="218"/>
                  </a:cubicBezTo>
                  <a:cubicBezTo>
                    <a:pt x="251" y="201"/>
                    <a:pt x="232" y="173"/>
                    <a:pt x="213" y="144"/>
                  </a:cubicBezTo>
                  <a:cubicBezTo>
                    <a:pt x="181" y="97"/>
                    <a:pt x="133" y="26"/>
                    <a:pt x="115" y="23"/>
                  </a:cubicBezTo>
                  <a:cubicBezTo>
                    <a:pt x="97" y="20"/>
                    <a:pt x="48" y="18"/>
                    <a:pt x="10" y="16"/>
                  </a:cubicBezTo>
                  <a:cubicBezTo>
                    <a:pt x="7" y="11"/>
                    <a:pt x="4" y="6"/>
                    <a:pt x="0" y="0"/>
                  </a:cubicBezTo>
                  <a:cubicBezTo>
                    <a:pt x="39" y="2"/>
                    <a:pt x="97" y="5"/>
                    <a:pt x="117" y="8"/>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1" name="Freeform: Shape 220">
              <a:extLst>
                <a:ext uri="{FF2B5EF4-FFF2-40B4-BE49-F238E27FC236}">
                  <a16:creationId xmlns:a16="http://schemas.microsoft.com/office/drawing/2014/main" id="{F937325E-59B6-1DEB-A790-5FE10DDA5D73}"/>
                </a:ext>
              </a:extLst>
            </p:cNvPr>
            <p:cNvSpPr/>
            <p:nvPr/>
          </p:nvSpPr>
          <p:spPr>
            <a:xfrm>
              <a:off x="12738222" y="6666148"/>
              <a:ext cx="361280" cy="216768"/>
            </a:xfrm>
            <a:custGeom>
              <a:avLst/>
              <a:gdLst/>
              <a:ahLst/>
              <a:cxnLst>
                <a:cxn ang="3cd4">
                  <a:pos x="hc" y="t"/>
                </a:cxn>
                <a:cxn ang="cd2">
                  <a:pos x="l" y="vc"/>
                </a:cxn>
                <a:cxn ang="cd4">
                  <a:pos x="hc" y="b"/>
                </a:cxn>
                <a:cxn ang="0">
                  <a:pos x="r" y="vc"/>
                </a:cxn>
              </a:cxnLst>
              <a:rect l="l" t="t" r="r" b="b"/>
              <a:pathLst>
                <a:path w="291" h="175">
                  <a:moveTo>
                    <a:pt x="106" y="0"/>
                  </a:moveTo>
                  <a:cubicBezTo>
                    <a:pt x="106" y="0"/>
                    <a:pt x="94" y="83"/>
                    <a:pt x="0" y="90"/>
                  </a:cubicBezTo>
                  <a:cubicBezTo>
                    <a:pt x="0" y="90"/>
                    <a:pt x="19" y="132"/>
                    <a:pt x="82" y="157"/>
                  </a:cubicBezTo>
                  <a:cubicBezTo>
                    <a:pt x="144" y="182"/>
                    <a:pt x="165" y="173"/>
                    <a:pt x="165" y="173"/>
                  </a:cubicBezTo>
                  <a:cubicBezTo>
                    <a:pt x="165" y="173"/>
                    <a:pt x="277" y="106"/>
                    <a:pt x="291" y="66"/>
                  </a:cubicBezTo>
                  <a:cubicBezTo>
                    <a:pt x="291" y="66"/>
                    <a:pt x="222" y="27"/>
                    <a:pt x="106"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2" name="Freeform: Shape 221">
              <a:extLst>
                <a:ext uri="{FF2B5EF4-FFF2-40B4-BE49-F238E27FC236}">
                  <a16:creationId xmlns:a16="http://schemas.microsoft.com/office/drawing/2014/main" id="{1F903F5F-7046-3934-3A56-85BBE8125B13}"/>
                </a:ext>
              </a:extLst>
            </p:cNvPr>
            <p:cNvSpPr/>
            <p:nvPr/>
          </p:nvSpPr>
          <p:spPr>
            <a:xfrm>
              <a:off x="12812973" y="6699784"/>
              <a:ext cx="208047" cy="159461"/>
            </a:xfrm>
            <a:custGeom>
              <a:avLst/>
              <a:gdLst/>
              <a:ahLst/>
              <a:cxnLst>
                <a:cxn ang="3cd4">
                  <a:pos x="hc" y="t"/>
                </a:cxn>
                <a:cxn ang="cd2">
                  <a:pos x="l" y="vc"/>
                </a:cxn>
                <a:cxn ang="cd4">
                  <a:pos x="hc" y="b"/>
                </a:cxn>
                <a:cxn ang="0">
                  <a:pos x="r" y="vc"/>
                </a:cxn>
              </a:cxnLst>
              <a:rect l="l" t="t" r="r" b="b"/>
              <a:pathLst>
                <a:path w="168" h="129">
                  <a:moveTo>
                    <a:pt x="0" y="120"/>
                  </a:moveTo>
                  <a:cubicBezTo>
                    <a:pt x="26" y="107"/>
                    <a:pt x="39" y="107"/>
                    <a:pt x="50" y="106"/>
                  </a:cubicBezTo>
                  <a:cubicBezTo>
                    <a:pt x="52" y="106"/>
                    <a:pt x="53" y="106"/>
                    <a:pt x="55" y="106"/>
                  </a:cubicBezTo>
                  <a:cubicBezTo>
                    <a:pt x="60" y="105"/>
                    <a:pt x="72" y="80"/>
                    <a:pt x="81" y="63"/>
                  </a:cubicBezTo>
                  <a:cubicBezTo>
                    <a:pt x="85" y="55"/>
                    <a:pt x="90" y="44"/>
                    <a:pt x="95" y="34"/>
                  </a:cubicBezTo>
                  <a:cubicBezTo>
                    <a:pt x="106" y="15"/>
                    <a:pt x="123" y="5"/>
                    <a:pt x="140" y="0"/>
                  </a:cubicBezTo>
                  <a:cubicBezTo>
                    <a:pt x="150" y="3"/>
                    <a:pt x="160" y="7"/>
                    <a:pt x="168" y="11"/>
                  </a:cubicBezTo>
                  <a:cubicBezTo>
                    <a:pt x="152" y="12"/>
                    <a:pt x="122" y="17"/>
                    <a:pt x="109" y="41"/>
                  </a:cubicBezTo>
                  <a:cubicBezTo>
                    <a:pt x="103" y="51"/>
                    <a:pt x="99" y="61"/>
                    <a:pt x="94" y="70"/>
                  </a:cubicBezTo>
                  <a:cubicBezTo>
                    <a:pt x="79" y="101"/>
                    <a:pt x="70" y="120"/>
                    <a:pt x="56" y="121"/>
                  </a:cubicBezTo>
                  <a:cubicBezTo>
                    <a:pt x="54" y="121"/>
                    <a:pt x="52" y="121"/>
                    <a:pt x="51" y="121"/>
                  </a:cubicBezTo>
                  <a:cubicBezTo>
                    <a:pt x="44" y="122"/>
                    <a:pt x="34" y="123"/>
                    <a:pt x="19" y="129"/>
                  </a:cubicBezTo>
                  <a:cubicBezTo>
                    <a:pt x="12" y="126"/>
                    <a:pt x="6" y="123"/>
                    <a:pt x="0" y="120"/>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3" name="Freeform: Shape 222">
              <a:extLst>
                <a:ext uri="{FF2B5EF4-FFF2-40B4-BE49-F238E27FC236}">
                  <a16:creationId xmlns:a16="http://schemas.microsoft.com/office/drawing/2014/main" id="{9AFCAE24-16AF-0FC7-CB5C-48282ED25173}"/>
                </a:ext>
              </a:extLst>
            </p:cNvPr>
            <p:cNvSpPr/>
            <p:nvPr/>
          </p:nvSpPr>
          <p:spPr>
            <a:xfrm>
              <a:off x="12935060" y="6743387"/>
              <a:ext cx="251650" cy="330135"/>
            </a:xfrm>
            <a:custGeom>
              <a:avLst/>
              <a:gdLst/>
              <a:ahLst/>
              <a:cxnLst>
                <a:cxn ang="3cd4">
                  <a:pos x="hc" y="t"/>
                </a:cxn>
                <a:cxn ang="cd2">
                  <a:pos x="l" y="vc"/>
                </a:cxn>
                <a:cxn ang="cd4">
                  <a:pos x="hc" y="b"/>
                </a:cxn>
                <a:cxn ang="0">
                  <a:pos x="r" y="vc"/>
                </a:cxn>
              </a:cxnLst>
              <a:rect l="l" t="t" r="r" b="b"/>
              <a:pathLst>
                <a:path w="203" h="266">
                  <a:moveTo>
                    <a:pt x="0" y="116"/>
                  </a:moveTo>
                  <a:lnTo>
                    <a:pt x="0" y="115"/>
                  </a:lnTo>
                  <a:cubicBezTo>
                    <a:pt x="-1" y="85"/>
                    <a:pt x="25" y="75"/>
                    <a:pt x="25" y="75"/>
                  </a:cubicBezTo>
                  <a:cubicBezTo>
                    <a:pt x="25" y="75"/>
                    <a:pt x="24" y="67"/>
                    <a:pt x="35" y="59"/>
                  </a:cubicBezTo>
                  <a:cubicBezTo>
                    <a:pt x="46" y="51"/>
                    <a:pt x="59" y="52"/>
                    <a:pt x="59" y="52"/>
                  </a:cubicBezTo>
                  <a:cubicBezTo>
                    <a:pt x="59" y="52"/>
                    <a:pt x="58" y="44"/>
                    <a:pt x="68" y="34"/>
                  </a:cubicBezTo>
                  <a:cubicBezTo>
                    <a:pt x="78" y="24"/>
                    <a:pt x="97" y="24"/>
                    <a:pt x="97" y="24"/>
                  </a:cubicBezTo>
                  <a:cubicBezTo>
                    <a:pt x="97" y="24"/>
                    <a:pt x="100" y="10"/>
                    <a:pt x="111" y="3"/>
                  </a:cubicBezTo>
                  <a:cubicBezTo>
                    <a:pt x="120" y="-2"/>
                    <a:pt x="128" y="0"/>
                    <a:pt x="131" y="2"/>
                  </a:cubicBezTo>
                  <a:cubicBezTo>
                    <a:pt x="132" y="2"/>
                    <a:pt x="133" y="3"/>
                    <a:pt x="133" y="3"/>
                  </a:cubicBezTo>
                  <a:cubicBezTo>
                    <a:pt x="133" y="3"/>
                    <a:pt x="169" y="50"/>
                    <a:pt x="184" y="82"/>
                  </a:cubicBezTo>
                  <a:cubicBezTo>
                    <a:pt x="199" y="114"/>
                    <a:pt x="209" y="217"/>
                    <a:pt x="198" y="223"/>
                  </a:cubicBezTo>
                  <a:cubicBezTo>
                    <a:pt x="187" y="228"/>
                    <a:pt x="180" y="221"/>
                    <a:pt x="180" y="221"/>
                  </a:cubicBezTo>
                  <a:cubicBezTo>
                    <a:pt x="180" y="221"/>
                    <a:pt x="170" y="260"/>
                    <a:pt x="154" y="254"/>
                  </a:cubicBezTo>
                  <a:cubicBezTo>
                    <a:pt x="142" y="249"/>
                    <a:pt x="142" y="232"/>
                    <a:pt x="142" y="226"/>
                  </a:cubicBezTo>
                  <a:cubicBezTo>
                    <a:pt x="141" y="232"/>
                    <a:pt x="138" y="246"/>
                    <a:pt x="124" y="244"/>
                  </a:cubicBezTo>
                  <a:cubicBezTo>
                    <a:pt x="106" y="243"/>
                    <a:pt x="101" y="180"/>
                    <a:pt x="101" y="180"/>
                  </a:cubicBezTo>
                  <a:lnTo>
                    <a:pt x="41" y="103"/>
                  </a:lnTo>
                  <a:cubicBezTo>
                    <a:pt x="41" y="103"/>
                    <a:pt x="81" y="164"/>
                    <a:pt x="85" y="204"/>
                  </a:cubicBezTo>
                  <a:cubicBezTo>
                    <a:pt x="88" y="224"/>
                    <a:pt x="74" y="267"/>
                    <a:pt x="69" y="266"/>
                  </a:cubicBezTo>
                  <a:cubicBezTo>
                    <a:pt x="63" y="264"/>
                    <a:pt x="44" y="251"/>
                    <a:pt x="56" y="216"/>
                  </a:cubicBezTo>
                  <a:cubicBezTo>
                    <a:pt x="56" y="216"/>
                    <a:pt x="5" y="154"/>
                    <a:pt x="1" y="119"/>
                  </a:cubicBezTo>
                  <a:cubicBezTo>
                    <a:pt x="1" y="118"/>
                    <a:pt x="1" y="118"/>
                    <a:pt x="0" y="118"/>
                  </a:cubicBezTo>
                  <a:cubicBezTo>
                    <a:pt x="0" y="117"/>
                    <a:pt x="0" y="117"/>
                    <a:pt x="0" y="116"/>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4" name="Freeform: Shape 223">
              <a:extLst>
                <a:ext uri="{FF2B5EF4-FFF2-40B4-BE49-F238E27FC236}">
                  <a16:creationId xmlns:a16="http://schemas.microsoft.com/office/drawing/2014/main" id="{DB5E49F3-12C6-AE61-4CBD-9B8F692676B0}"/>
                </a:ext>
              </a:extLst>
            </p:cNvPr>
            <p:cNvSpPr/>
            <p:nvPr/>
          </p:nvSpPr>
          <p:spPr>
            <a:xfrm>
              <a:off x="12996104" y="6765811"/>
              <a:ext cx="180640" cy="280303"/>
            </a:xfrm>
            <a:custGeom>
              <a:avLst/>
              <a:gdLst/>
              <a:ahLst/>
              <a:cxnLst>
                <a:cxn ang="3cd4">
                  <a:pos x="hc" y="t"/>
                </a:cxn>
                <a:cxn ang="cd2">
                  <a:pos x="l" y="vc"/>
                </a:cxn>
                <a:cxn ang="cd4">
                  <a:pos x="hc" y="b"/>
                </a:cxn>
                <a:cxn ang="0">
                  <a:pos x="r" y="vc"/>
                </a:cxn>
              </a:cxnLst>
              <a:rect l="l" t="t" r="r" b="b"/>
              <a:pathLst>
                <a:path w="146" h="226">
                  <a:moveTo>
                    <a:pt x="0" y="36"/>
                  </a:moveTo>
                  <a:cubicBezTo>
                    <a:pt x="5" y="35"/>
                    <a:pt x="8" y="35"/>
                    <a:pt x="9" y="35"/>
                  </a:cubicBezTo>
                  <a:cubicBezTo>
                    <a:pt x="26" y="56"/>
                    <a:pt x="69" y="111"/>
                    <a:pt x="83" y="140"/>
                  </a:cubicBezTo>
                  <a:cubicBezTo>
                    <a:pt x="102" y="139"/>
                    <a:pt x="117" y="123"/>
                    <a:pt x="121" y="117"/>
                  </a:cubicBezTo>
                  <a:cubicBezTo>
                    <a:pt x="112" y="98"/>
                    <a:pt x="66" y="27"/>
                    <a:pt x="46" y="7"/>
                  </a:cubicBezTo>
                  <a:cubicBezTo>
                    <a:pt x="47" y="7"/>
                    <a:pt x="48" y="7"/>
                    <a:pt x="48" y="7"/>
                  </a:cubicBezTo>
                  <a:cubicBezTo>
                    <a:pt x="48" y="7"/>
                    <a:pt x="49" y="4"/>
                    <a:pt x="50" y="0"/>
                  </a:cubicBezTo>
                  <a:cubicBezTo>
                    <a:pt x="70" y="20"/>
                    <a:pt x="117" y="91"/>
                    <a:pt x="128" y="113"/>
                  </a:cubicBezTo>
                  <a:cubicBezTo>
                    <a:pt x="134" y="111"/>
                    <a:pt x="140" y="105"/>
                    <a:pt x="145" y="100"/>
                  </a:cubicBezTo>
                  <a:cubicBezTo>
                    <a:pt x="145" y="102"/>
                    <a:pt x="146" y="106"/>
                    <a:pt x="146" y="109"/>
                  </a:cubicBezTo>
                  <a:cubicBezTo>
                    <a:pt x="142" y="113"/>
                    <a:pt x="136" y="118"/>
                    <a:pt x="130" y="120"/>
                  </a:cubicBezTo>
                  <a:cubicBezTo>
                    <a:pt x="135" y="138"/>
                    <a:pt x="136" y="184"/>
                    <a:pt x="137" y="206"/>
                  </a:cubicBezTo>
                  <a:cubicBezTo>
                    <a:pt x="133" y="205"/>
                    <a:pt x="131" y="204"/>
                    <a:pt x="131" y="204"/>
                  </a:cubicBezTo>
                  <a:cubicBezTo>
                    <a:pt x="131" y="204"/>
                    <a:pt x="127" y="144"/>
                    <a:pt x="124" y="126"/>
                  </a:cubicBezTo>
                  <a:cubicBezTo>
                    <a:pt x="117" y="133"/>
                    <a:pt x="103" y="145"/>
                    <a:pt x="87" y="147"/>
                  </a:cubicBezTo>
                  <a:cubicBezTo>
                    <a:pt x="94" y="166"/>
                    <a:pt x="94" y="193"/>
                    <a:pt x="92" y="211"/>
                  </a:cubicBezTo>
                  <a:cubicBezTo>
                    <a:pt x="92" y="216"/>
                    <a:pt x="89" y="223"/>
                    <a:pt x="83" y="226"/>
                  </a:cubicBezTo>
                  <a:cubicBezTo>
                    <a:pt x="85" y="211"/>
                    <a:pt x="88" y="176"/>
                    <a:pt x="81" y="153"/>
                  </a:cubicBezTo>
                  <a:cubicBezTo>
                    <a:pt x="76" y="159"/>
                    <a:pt x="67" y="167"/>
                    <a:pt x="53" y="168"/>
                  </a:cubicBezTo>
                  <a:cubicBezTo>
                    <a:pt x="52" y="165"/>
                    <a:pt x="52" y="164"/>
                    <a:pt x="52" y="164"/>
                  </a:cubicBezTo>
                  <a:lnTo>
                    <a:pt x="50" y="161"/>
                  </a:lnTo>
                  <a:cubicBezTo>
                    <a:pt x="68" y="160"/>
                    <a:pt x="74" y="148"/>
                    <a:pt x="77" y="143"/>
                  </a:cubicBezTo>
                  <a:cubicBezTo>
                    <a:pt x="62" y="115"/>
                    <a:pt x="14" y="53"/>
                    <a:pt x="0" y="36"/>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5" name="Freeform: Shape 224">
              <a:extLst>
                <a:ext uri="{FF2B5EF4-FFF2-40B4-BE49-F238E27FC236}">
                  <a16:creationId xmlns:a16="http://schemas.microsoft.com/office/drawing/2014/main" id="{3B862B62-23D6-CA1D-D100-62B7950A3105}"/>
                </a:ext>
              </a:extLst>
            </p:cNvPr>
            <p:cNvSpPr/>
            <p:nvPr/>
          </p:nvSpPr>
          <p:spPr>
            <a:xfrm>
              <a:off x="13002330" y="6990054"/>
              <a:ext cx="37374" cy="27407"/>
            </a:xfrm>
            <a:custGeom>
              <a:avLst/>
              <a:gdLst/>
              <a:ahLst/>
              <a:cxnLst>
                <a:cxn ang="3cd4">
                  <a:pos x="hc" y="t"/>
                </a:cxn>
                <a:cxn ang="cd2">
                  <a:pos x="l" y="vc"/>
                </a:cxn>
                <a:cxn ang="cd4">
                  <a:pos x="hc" y="b"/>
                </a:cxn>
                <a:cxn ang="0">
                  <a:pos x="r" y="vc"/>
                </a:cxn>
              </a:cxnLst>
              <a:rect l="l" t="t" r="r" b="b"/>
              <a:pathLst>
                <a:path w="31" h="23">
                  <a:moveTo>
                    <a:pt x="1" y="23"/>
                  </a:moveTo>
                  <a:cubicBezTo>
                    <a:pt x="2" y="21"/>
                    <a:pt x="2" y="19"/>
                    <a:pt x="2" y="18"/>
                  </a:cubicBezTo>
                  <a:cubicBezTo>
                    <a:pt x="2" y="18"/>
                    <a:pt x="2" y="16"/>
                    <a:pt x="0" y="15"/>
                  </a:cubicBezTo>
                  <a:cubicBezTo>
                    <a:pt x="18" y="13"/>
                    <a:pt x="26" y="6"/>
                    <a:pt x="31" y="0"/>
                  </a:cubicBezTo>
                  <a:cubicBezTo>
                    <a:pt x="31" y="2"/>
                    <a:pt x="31" y="4"/>
                    <a:pt x="31" y="6"/>
                  </a:cubicBezTo>
                  <a:cubicBezTo>
                    <a:pt x="31" y="7"/>
                    <a:pt x="31" y="9"/>
                    <a:pt x="31" y="11"/>
                  </a:cubicBezTo>
                  <a:cubicBezTo>
                    <a:pt x="25" y="16"/>
                    <a:pt x="15" y="21"/>
                    <a:pt x="1" y="23"/>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6" name="Freeform: Shape 225">
              <a:extLst>
                <a:ext uri="{FF2B5EF4-FFF2-40B4-BE49-F238E27FC236}">
                  <a16:creationId xmlns:a16="http://schemas.microsoft.com/office/drawing/2014/main" id="{10B94410-071A-32F0-96CC-42C9CD2A36C9}"/>
                </a:ext>
              </a:extLst>
            </p:cNvPr>
            <p:cNvSpPr/>
            <p:nvPr/>
          </p:nvSpPr>
          <p:spPr>
            <a:xfrm>
              <a:off x="12953747" y="6840559"/>
              <a:ext cx="69764" cy="99663"/>
            </a:xfrm>
            <a:custGeom>
              <a:avLst/>
              <a:gdLst/>
              <a:ahLst/>
              <a:cxnLst>
                <a:cxn ang="3cd4">
                  <a:pos x="hc" y="t"/>
                </a:cxn>
                <a:cxn ang="cd2">
                  <a:pos x="l" y="vc"/>
                </a:cxn>
                <a:cxn ang="cd4">
                  <a:pos x="hc" y="b"/>
                </a:cxn>
                <a:cxn ang="0">
                  <a:pos x="r" y="vc"/>
                </a:cxn>
              </a:cxnLst>
              <a:rect l="l" t="t" r="r" b="b"/>
              <a:pathLst>
                <a:path w="57" h="81">
                  <a:moveTo>
                    <a:pt x="6" y="0"/>
                  </a:moveTo>
                  <a:cubicBezTo>
                    <a:pt x="12" y="7"/>
                    <a:pt x="20" y="17"/>
                    <a:pt x="27" y="27"/>
                  </a:cubicBezTo>
                  <a:cubicBezTo>
                    <a:pt x="31" y="33"/>
                    <a:pt x="45" y="55"/>
                    <a:pt x="57" y="81"/>
                  </a:cubicBezTo>
                  <a:cubicBezTo>
                    <a:pt x="56" y="81"/>
                    <a:pt x="18" y="25"/>
                    <a:pt x="0" y="4"/>
                  </a:cubicBezTo>
                  <a:cubicBezTo>
                    <a:pt x="2" y="2"/>
                    <a:pt x="5" y="1"/>
                    <a:pt x="6" y="0"/>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7" name="Freeform: Shape 226">
              <a:extLst>
                <a:ext uri="{FF2B5EF4-FFF2-40B4-BE49-F238E27FC236}">
                  <a16:creationId xmlns:a16="http://schemas.microsoft.com/office/drawing/2014/main" id="{4D3237A7-6871-A112-1983-D96ECC21EE15}"/>
                </a:ext>
              </a:extLst>
            </p:cNvPr>
            <p:cNvSpPr/>
            <p:nvPr/>
          </p:nvSpPr>
          <p:spPr>
            <a:xfrm>
              <a:off x="13910515" y="4994296"/>
              <a:ext cx="275320" cy="372492"/>
            </a:xfrm>
            <a:custGeom>
              <a:avLst/>
              <a:gdLst/>
              <a:ahLst/>
              <a:cxnLst>
                <a:cxn ang="3cd4">
                  <a:pos x="hc" y="t"/>
                </a:cxn>
                <a:cxn ang="cd2">
                  <a:pos x="l" y="vc"/>
                </a:cxn>
                <a:cxn ang="cd4">
                  <a:pos x="hc" y="b"/>
                </a:cxn>
                <a:cxn ang="0">
                  <a:pos x="r" y="vc"/>
                </a:cxn>
              </a:cxnLst>
              <a:rect l="l" t="t" r="r" b="b"/>
              <a:pathLst>
                <a:path w="222" h="300">
                  <a:moveTo>
                    <a:pt x="164" y="97"/>
                  </a:moveTo>
                  <a:cubicBezTo>
                    <a:pt x="192" y="106"/>
                    <a:pt x="216" y="126"/>
                    <a:pt x="214" y="178"/>
                  </a:cubicBezTo>
                  <a:cubicBezTo>
                    <a:pt x="214" y="194"/>
                    <a:pt x="210" y="206"/>
                    <a:pt x="202" y="217"/>
                  </a:cubicBezTo>
                  <a:cubicBezTo>
                    <a:pt x="195" y="195"/>
                    <a:pt x="182" y="177"/>
                    <a:pt x="175" y="169"/>
                  </a:cubicBezTo>
                  <a:cubicBezTo>
                    <a:pt x="161" y="153"/>
                    <a:pt x="161" y="123"/>
                    <a:pt x="164" y="97"/>
                  </a:cubicBezTo>
                  <a:close/>
                  <a:moveTo>
                    <a:pt x="222" y="179"/>
                  </a:moveTo>
                  <a:cubicBezTo>
                    <a:pt x="224" y="120"/>
                    <a:pt x="195" y="99"/>
                    <a:pt x="165" y="90"/>
                  </a:cubicBezTo>
                  <a:cubicBezTo>
                    <a:pt x="166" y="84"/>
                    <a:pt x="167" y="79"/>
                    <a:pt x="168" y="74"/>
                  </a:cubicBezTo>
                  <a:cubicBezTo>
                    <a:pt x="172" y="51"/>
                    <a:pt x="168" y="31"/>
                    <a:pt x="156" y="18"/>
                  </a:cubicBezTo>
                  <a:cubicBezTo>
                    <a:pt x="143" y="5"/>
                    <a:pt x="124" y="-2"/>
                    <a:pt x="98" y="0"/>
                  </a:cubicBezTo>
                  <a:cubicBezTo>
                    <a:pt x="38" y="5"/>
                    <a:pt x="2" y="68"/>
                    <a:pt x="0" y="71"/>
                  </a:cubicBezTo>
                  <a:lnTo>
                    <a:pt x="7" y="75"/>
                  </a:lnTo>
                  <a:cubicBezTo>
                    <a:pt x="8" y="74"/>
                    <a:pt x="43" y="12"/>
                    <a:pt x="98" y="8"/>
                  </a:cubicBezTo>
                  <a:cubicBezTo>
                    <a:pt x="122" y="6"/>
                    <a:pt x="139" y="11"/>
                    <a:pt x="150" y="23"/>
                  </a:cubicBezTo>
                  <a:cubicBezTo>
                    <a:pt x="160" y="34"/>
                    <a:pt x="163" y="52"/>
                    <a:pt x="160" y="72"/>
                  </a:cubicBezTo>
                  <a:cubicBezTo>
                    <a:pt x="159" y="77"/>
                    <a:pt x="159" y="82"/>
                    <a:pt x="157" y="87"/>
                  </a:cubicBezTo>
                  <a:cubicBezTo>
                    <a:pt x="154" y="86"/>
                    <a:pt x="150" y="85"/>
                    <a:pt x="146" y="85"/>
                  </a:cubicBezTo>
                  <a:cubicBezTo>
                    <a:pt x="126" y="81"/>
                    <a:pt x="118" y="68"/>
                    <a:pt x="110" y="55"/>
                  </a:cubicBezTo>
                  <a:cubicBezTo>
                    <a:pt x="102" y="43"/>
                    <a:pt x="94" y="30"/>
                    <a:pt x="77" y="29"/>
                  </a:cubicBezTo>
                  <a:cubicBezTo>
                    <a:pt x="43" y="27"/>
                    <a:pt x="20" y="75"/>
                    <a:pt x="19" y="78"/>
                  </a:cubicBezTo>
                  <a:lnTo>
                    <a:pt x="26" y="81"/>
                  </a:lnTo>
                  <a:cubicBezTo>
                    <a:pt x="26" y="80"/>
                    <a:pt x="47" y="35"/>
                    <a:pt x="77" y="37"/>
                  </a:cubicBezTo>
                  <a:cubicBezTo>
                    <a:pt x="90" y="38"/>
                    <a:pt x="96" y="47"/>
                    <a:pt x="103" y="59"/>
                  </a:cubicBezTo>
                  <a:cubicBezTo>
                    <a:pt x="112" y="73"/>
                    <a:pt x="121" y="88"/>
                    <a:pt x="145" y="92"/>
                  </a:cubicBezTo>
                  <a:cubicBezTo>
                    <a:pt x="148" y="93"/>
                    <a:pt x="152" y="94"/>
                    <a:pt x="157" y="95"/>
                  </a:cubicBezTo>
                  <a:cubicBezTo>
                    <a:pt x="152" y="124"/>
                    <a:pt x="153" y="155"/>
                    <a:pt x="170" y="174"/>
                  </a:cubicBezTo>
                  <a:cubicBezTo>
                    <a:pt x="176" y="182"/>
                    <a:pt x="190" y="202"/>
                    <a:pt x="197" y="224"/>
                  </a:cubicBezTo>
                  <a:cubicBezTo>
                    <a:pt x="182" y="239"/>
                    <a:pt x="160" y="248"/>
                    <a:pt x="129" y="253"/>
                  </a:cubicBezTo>
                  <a:lnTo>
                    <a:pt x="130" y="261"/>
                  </a:lnTo>
                  <a:cubicBezTo>
                    <a:pt x="161" y="257"/>
                    <a:pt x="184" y="247"/>
                    <a:pt x="199" y="233"/>
                  </a:cubicBezTo>
                  <a:cubicBezTo>
                    <a:pt x="200" y="241"/>
                    <a:pt x="201" y="250"/>
                    <a:pt x="199" y="259"/>
                  </a:cubicBezTo>
                  <a:cubicBezTo>
                    <a:pt x="196" y="274"/>
                    <a:pt x="187" y="285"/>
                    <a:pt x="171" y="293"/>
                  </a:cubicBezTo>
                  <a:lnTo>
                    <a:pt x="174" y="300"/>
                  </a:lnTo>
                  <a:cubicBezTo>
                    <a:pt x="192" y="291"/>
                    <a:pt x="203" y="278"/>
                    <a:pt x="207" y="260"/>
                  </a:cubicBezTo>
                  <a:cubicBezTo>
                    <a:pt x="209" y="249"/>
                    <a:pt x="208" y="237"/>
                    <a:pt x="205" y="226"/>
                  </a:cubicBezTo>
                  <a:cubicBezTo>
                    <a:pt x="215" y="213"/>
                    <a:pt x="222" y="198"/>
                    <a:pt x="222" y="179"/>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8" name="Freeform: Shape 227">
              <a:extLst>
                <a:ext uri="{FF2B5EF4-FFF2-40B4-BE49-F238E27FC236}">
                  <a16:creationId xmlns:a16="http://schemas.microsoft.com/office/drawing/2014/main" id="{B7CD4327-40FF-B16E-3B6A-C21FB67E2102}"/>
                </a:ext>
              </a:extLst>
            </p:cNvPr>
            <p:cNvSpPr/>
            <p:nvPr/>
          </p:nvSpPr>
          <p:spPr>
            <a:xfrm>
              <a:off x="12860313" y="5074023"/>
              <a:ext cx="1204681" cy="1377845"/>
            </a:xfrm>
            <a:custGeom>
              <a:avLst/>
              <a:gdLst/>
              <a:ahLst/>
              <a:cxnLst>
                <a:cxn ang="3cd4">
                  <a:pos x="hc" y="t"/>
                </a:cxn>
                <a:cxn ang="cd2">
                  <a:pos x="l" y="vc"/>
                </a:cxn>
                <a:cxn ang="cd4">
                  <a:pos x="hc" y="b"/>
                </a:cxn>
                <a:cxn ang="0">
                  <a:pos x="r" y="vc"/>
                </a:cxn>
              </a:cxnLst>
              <a:rect l="l" t="t" r="r" b="b"/>
              <a:pathLst>
                <a:path w="968" h="1107">
                  <a:moveTo>
                    <a:pt x="144" y="0"/>
                  </a:moveTo>
                  <a:cubicBezTo>
                    <a:pt x="128" y="0"/>
                    <a:pt x="114" y="4"/>
                    <a:pt x="102" y="13"/>
                  </a:cubicBezTo>
                  <a:cubicBezTo>
                    <a:pt x="57" y="45"/>
                    <a:pt x="1" y="126"/>
                    <a:pt x="0" y="208"/>
                  </a:cubicBezTo>
                  <a:cubicBezTo>
                    <a:pt x="-1" y="308"/>
                    <a:pt x="35" y="632"/>
                    <a:pt x="150" y="845"/>
                  </a:cubicBezTo>
                  <a:cubicBezTo>
                    <a:pt x="264" y="1057"/>
                    <a:pt x="356" y="1105"/>
                    <a:pt x="456" y="1107"/>
                  </a:cubicBezTo>
                  <a:cubicBezTo>
                    <a:pt x="557" y="1109"/>
                    <a:pt x="736" y="994"/>
                    <a:pt x="846" y="695"/>
                  </a:cubicBezTo>
                  <a:cubicBezTo>
                    <a:pt x="956" y="397"/>
                    <a:pt x="984" y="234"/>
                    <a:pt x="960" y="118"/>
                  </a:cubicBezTo>
                  <a:cubicBezTo>
                    <a:pt x="936" y="1"/>
                    <a:pt x="882" y="0"/>
                    <a:pt x="822"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29" name="Freeform: Shape 228">
              <a:extLst>
                <a:ext uri="{FF2B5EF4-FFF2-40B4-BE49-F238E27FC236}">
                  <a16:creationId xmlns:a16="http://schemas.microsoft.com/office/drawing/2014/main" id="{5291B0FC-6E9E-B62F-CCCA-8A7D2C316C8B}"/>
                </a:ext>
              </a:extLst>
            </p:cNvPr>
            <p:cNvSpPr/>
            <p:nvPr/>
          </p:nvSpPr>
          <p:spPr>
            <a:xfrm>
              <a:off x="12860313" y="5306989"/>
              <a:ext cx="956768" cy="1144882"/>
            </a:xfrm>
            <a:custGeom>
              <a:avLst/>
              <a:gdLst/>
              <a:ahLst/>
              <a:cxnLst>
                <a:cxn ang="3cd4">
                  <a:pos x="hc" y="t"/>
                </a:cxn>
                <a:cxn ang="cd2">
                  <a:pos x="l" y="vc"/>
                </a:cxn>
                <a:cxn ang="cd4">
                  <a:pos x="hc" y="b"/>
                </a:cxn>
                <a:cxn ang="0">
                  <a:pos x="r" y="vc"/>
                </a:cxn>
              </a:cxnLst>
              <a:rect l="l" t="t" r="r" b="b"/>
              <a:pathLst>
                <a:path w="769" h="920">
                  <a:moveTo>
                    <a:pt x="733" y="730"/>
                  </a:moveTo>
                  <a:cubicBezTo>
                    <a:pt x="786" y="537"/>
                    <a:pt x="768" y="319"/>
                    <a:pt x="755" y="211"/>
                  </a:cubicBezTo>
                  <a:cubicBezTo>
                    <a:pt x="741" y="87"/>
                    <a:pt x="763" y="0"/>
                    <a:pt x="763" y="0"/>
                  </a:cubicBezTo>
                  <a:lnTo>
                    <a:pt x="1" y="0"/>
                  </a:lnTo>
                  <a:cubicBezTo>
                    <a:pt x="1" y="7"/>
                    <a:pt x="0" y="14"/>
                    <a:pt x="0" y="21"/>
                  </a:cubicBezTo>
                  <a:cubicBezTo>
                    <a:pt x="-1" y="121"/>
                    <a:pt x="35" y="445"/>
                    <a:pt x="150" y="658"/>
                  </a:cubicBezTo>
                  <a:cubicBezTo>
                    <a:pt x="264" y="870"/>
                    <a:pt x="356" y="918"/>
                    <a:pt x="456" y="920"/>
                  </a:cubicBezTo>
                  <a:cubicBezTo>
                    <a:pt x="526" y="921"/>
                    <a:pt x="635" y="866"/>
                    <a:pt x="733" y="730"/>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0" name="Freeform: Shape 229">
              <a:extLst>
                <a:ext uri="{FF2B5EF4-FFF2-40B4-BE49-F238E27FC236}">
                  <a16:creationId xmlns:a16="http://schemas.microsoft.com/office/drawing/2014/main" id="{678CC97F-724D-8822-CBC4-A8D98BA70668}"/>
                </a:ext>
              </a:extLst>
            </p:cNvPr>
            <p:cNvSpPr/>
            <p:nvPr/>
          </p:nvSpPr>
          <p:spPr>
            <a:xfrm>
              <a:off x="12867788" y="5074023"/>
              <a:ext cx="1118721" cy="204310"/>
            </a:xfrm>
            <a:custGeom>
              <a:avLst/>
              <a:gdLst/>
              <a:ahLst/>
              <a:cxnLst>
                <a:cxn ang="3cd4">
                  <a:pos x="hc" y="t"/>
                </a:cxn>
                <a:cxn ang="cd2">
                  <a:pos x="l" y="vc"/>
                </a:cxn>
                <a:cxn ang="cd4">
                  <a:pos x="hc" y="b"/>
                </a:cxn>
                <a:cxn ang="0">
                  <a:pos x="r" y="vc"/>
                </a:cxn>
              </a:cxnLst>
              <a:rect l="l" t="t" r="r" b="b"/>
              <a:pathLst>
                <a:path w="899" h="165">
                  <a:moveTo>
                    <a:pt x="763" y="165"/>
                  </a:moveTo>
                  <a:cubicBezTo>
                    <a:pt x="763" y="165"/>
                    <a:pt x="831" y="50"/>
                    <a:pt x="899" y="16"/>
                  </a:cubicBezTo>
                  <a:cubicBezTo>
                    <a:pt x="875" y="0"/>
                    <a:pt x="847" y="0"/>
                    <a:pt x="816" y="0"/>
                  </a:cubicBezTo>
                  <a:lnTo>
                    <a:pt x="138" y="0"/>
                  </a:lnTo>
                  <a:cubicBezTo>
                    <a:pt x="122" y="0"/>
                    <a:pt x="108" y="4"/>
                    <a:pt x="96" y="13"/>
                  </a:cubicBezTo>
                  <a:cubicBezTo>
                    <a:pt x="59" y="39"/>
                    <a:pt x="14" y="99"/>
                    <a:pt x="0" y="165"/>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1" name="Freeform: Shape 230">
              <a:extLst>
                <a:ext uri="{FF2B5EF4-FFF2-40B4-BE49-F238E27FC236}">
                  <a16:creationId xmlns:a16="http://schemas.microsoft.com/office/drawing/2014/main" id="{FFA9CD56-5C3B-6F33-BE1E-8A4A1440F68F}"/>
                </a:ext>
              </a:extLst>
            </p:cNvPr>
            <p:cNvSpPr/>
            <p:nvPr/>
          </p:nvSpPr>
          <p:spPr>
            <a:xfrm>
              <a:off x="14097384" y="5959784"/>
              <a:ext cx="214276" cy="335118"/>
            </a:xfrm>
            <a:custGeom>
              <a:avLst/>
              <a:gdLst/>
              <a:ahLst/>
              <a:cxnLst>
                <a:cxn ang="3cd4">
                  <a:pos x="hc" y="t"/>
                </a:cxn>
                <a:cxn ang="cd2">
                  <a:pos x="l" y="vc"/>
                </a:cxn>
                <a:cxn ang="cd4">
                  <a:pos x="hc" y="b"/>
                </a:cxn>
                <a:cxn ang="0">
                  <a:pos x="r" y="vc"/>
                </a:cxn>
              </a:cxnLst>
              <a:rect l="l" t="t" r="r" b="b"/>
              <a:pathLst>
                <a:path w="173" h="270">
                  <a:moveTo>
                    <a:pt x="34" y="246"/>
                  </a:moveTo>
                  <a:cubicBezTo>
                    <a:pt x="14" y="232"/>
                    <a:pt x="6" y="209"/>
                    <a:pt x="9" y="178"/>
                  </a:cubicBezTo>
                  <a:cubicBezTo>
                    <a:pt x="10" y="169"/>
                    <a:pt x="12" y="160"/>
                    <a:pt x="14" y="151"/>
                  </a:cubicBezTo>
                  <a:cubicBezTo>
                    <a:pt x="31" y="211"/>
                    <a:pt x="105" y="246"/>
                    <a:pt x="134" y="259"/>
                  </a:cubicBezTo>
                  <a:cubicBezTo>
                    <a:pt x="99" y="266"/>
                    <a:pt x="60" y="265"/>
                    <a:pt x="34" y="246"/>
                  </a:cubicBezTo>
                  <a:close/>
                  <a:moveTo>
                    <a:pt x="170" y="247"/>
                  </a:moveTo>
                  <a:cubicBezTo>
                    <a:pt x="163" y="250"/>
                    <a:pt x="155" y="252"/>
                    <a:pt x="147" y="255"/>
                  </a:cubicBezTo>
                  <a:cubicBezTo>
                    <a:pt x="134" y="250"/>
                    <a:pt x="29" y="211"/>
                    <a:pt x="19" y="138"/>
                  </a:cubicBezTo>
                  <a:lnTo>
                    <a:pt x="19" y="137"/>
                  </a:lnTo>
                  <a:cubicBezTo>
                    <a:pt x="42" y="77"/>
                    <a:pt x="94" y="61"/>
                    <a:pt x="96" y="60"/>
                  </a:cubicBezTo>
                  <a:lnTo>
                    <a:pt x="95" y="53"/>
                  </a:lnTo>
                  <a:cubicBezTo>
                    <a:pt x="94" y="53"/>
                    <a:pt x="44" y="68"/>
                    <a:pt x="18" y="121"/>
                  </a:cubicBezTo>
                  <a:cubicBezTo>
                    <a:pt x="16" y="53"/>
                    <a:pt x="65" y="6"/>
                    <a:pt x="65" y="6"/>
                  </a:cubicBezTo>
                  <a:lnTo>
                    <a:pt x="60" y="0"/>
                  </a:lnTo>
                  <a:cubicBezTo>
                    <a:pt x="59" y="0"/>
                    <a:pt x="2" y="57"/>
                    <a:pt x="11" y="135"/>
                  </a:cubicBezTo>
                  <a:cubicBezTo>
                    <a:pt x="6" y="148"/>
                    <a:pt x="3" y="162"/>
                    <a:pt x="1" y="177"/>
                  </a:cubicBezTo>
                  <a:cubicBezTo>
                    <a:pt x="-2" y="211"/>
                    <a:pt x="8" y="237"/>
                    <a:pt x="30" y="252"/>
                  </a:cubicBezTo>
                  <a:cubicBezTo>
                    <a:pt x="47" y="265"/>
                    <a:pt x="70" y="270"/>
                    <a:pt x="94" y="270"/>
                  </a:cubicBezTo>
                  <a:cubicBezTo>
                    <a:pt x="122" y="270"/>
                    <a:pt x="150" y="263"/>
                    <a:pt x="173" y="254"/>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2" name="Freeform: Shape 231">
              <a:extLst>
                <a:ext uri="{FF2B5EF4-FFF2-40B4-BE49-F238E27FC236}">
                  <a16:creationId xmlns:a16="http://schemas.microsoft.com/office/drawing/2014/main" id="{97011BD5-1634-C827-1C21-553CF6EB7B1D}"/>
                </a:ext>
              </a:extLst>
            </p:cNvPr>
            <p:cNvSpPr/>
            <p:nvPr/>
          </p:nvSpPr>
          <p:spPr>
            <a:xfrm>
              <a:off x="13769741" y="6262512"/>
              <a:ext cx="708856" cy="571818"/>
            </a:xfrm>
            <a:custGeom>
              <a:avLst/>
              <a:gdLst/>
              <a:ahLst/>
              <a:cxnLst>
                <a:cxn ang="3cd4">
                  <a:pos x="hc" y="t"/>
                </a:cxn>
                <a:cxn ang="cd2">
                  <a:pos x="l" y="vc"/>
                </a:cxn>
                <a:cxn ang="cd4">
                  <a:pos x="hc" y="b"/>
                </a:cxn>
                <a:cxn ang="0">
                  <a:pos x="r" y="vc"/>
                </a:cxn>
              </a:cxnLst>
              <a:rect l="l" t="t" r="r" b="b"/>
              <a:pathLst>
                <a:path w="570" h="460">
                  <a:moveTo>
                    <a:pt x="423" y="0"/>
                  </a:moveTo>
                  <a:cubicBezTo>
                    <a:pt x="423" y="0"/>
                    <a:pt x="16" y="326"/>
                    <a:pt x="4" y="354"/>
                  </a:cubicBezTo>
                  <a:cubicBezTo>
                    <a:pt x="-8" y="382"/>
                    <a:pt x="6" y="415"/>
                    <a:pt x="35" y="443"/>
                  </a:cubicBezTo>
                  <a:cubicBezTo>
                    <a:pt x="63" y="471"/>
                    <a:pt x="97" y="461"/>
                    <a:pt x="117" y="443"/>
                  </a:cubicBezTo>
                  <a:cubicBezTo>
                    <a:pt x="138" y="425"/>
                    <a:pt x="570" y="63"/>
                    <a:pt x="570" y="63"/>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3" name="Freeform: Shape 232">
              <a:extLst>
                <a:ext uri="{FF2B5EF4-FFF2-40B4-BE49-F238E27FC236}">
                  <a16:creationId xmlns:a16="http://schemas.microsoft.com/office/drawing/2014/main" id="{79650EE3-5CA8-70B1-9EF0-6EA0AB3770FB}"/>
                </a:ext>
              </a:extLst>
            </p:cNvPr>
            <p:cNvSpPr/>
            <p:nvPr/>
          </p:nvSpPr>
          <p:spPr>
            <a:xfrm>
              <a:off x="13869401" y="5253420"/>
              <a:ext cx="259125" cy="284040"/>
            </a:xfrm>
            <a:custGeom>
              <a:avLst/>
              <a:gdLst/>
              <a:ahLst/>
              <a:cxnLst>
                <a:cxn ang="3cd4">
                  <a:pos x="hc" y="t"/>
                </a:cxn>
                <a:cxn ang="cd2">
                  <a:pos x="l" y="vc"/>
                </a:cxn>
                <a:cxn ang="cd4">
                  <a:pos x="hc" y="b"/>
                </a:cxn>
                <a:cxn ang="0">
                  <a:pos x="r" y="vc"/>
                </a:cxn>
              </a:cxnLst>
              <a:rect l="l" t="t" r="r" b="b"/>
              <a:pathLst>
                <a:path w="209" h="229">
                  <a:moveTo>
                    <a:pt x="209" y="115"/>
                  </a:moveTo>
                  <a:cubicBezTo>
                    <a:pt x="209" y="52"/>
                    <a:pt x="162" y="0"/>
                    <a:pt x="105" y="0"/>
                  </a:cubicBezTo>
                  <a:cubicBezTo>
                    <a:pt x="47" y="0"/>
                    <a:pt x="0" y="52"/>
                    <a:pt x="0" y="115"/>
                  </a:cubicBezTo>
                  <a:cubicBezTo>
                    <a:pt x="0" y="178"/>
                    <a:pt x="47" y="229"/>
                    <a:pt x="105" y="229"/>
                  </a:cubicBezTo>
                  <a:cubicBezTo>
                    <a:pt x="162" y="229"/>
                    <a:pt x="209" y="178"/>
                    <a:pt x="209" y="115"/>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4" name="Freeform: Shape 233">
              <a:extLst>
                <a:ext uri="{FF2B5EF4-FFF2-40B4-BE49-F238E27FC236}">
                  <a16:creationId xmlns:a16="http://schemas.microsoft.com/office/drawing/2014/main" id="{2F7E8ACF-F625-5A1E-4EA0-A96AD71CCBD7}"/>
                </a:ext>
              </a:extLst>
            </p:cNvPr>
            <p:cNvSpPr/>
            <p:nvPr/>
          </p:nvSpPr>
          <p:spPr>
            <a:xfrm>
              <a:off x="13906778" y="5287057"/>
              <a:ext cx="244175" cy="240438"/>
            </a:xfrm>
            <a:custGeom>
              <a:avLst/>
              <a:gdLst/>
              <a:ahLst/>
              <a:cxnLst>
                <a:cxn ang="3cd4">
                  <a:pos x="hc" y="t"/>
                </a:cxn>
                <a:cxn ang="cd2">
                  <a:pos x="l" y="vc"/>
                </a:cxn>
                <a:cxn ang="cd4">
                  <a:pos x="hc" y="b"/>
                </a:cxn>
                <a:cxn ang="0">
                  <a:pos x="r" y="vc"/>
                </a:cxn>
              </a:cxnLst>
              <a:rect l="l" t="t" r="r" b="b"/>
              <a:pathLst>
                <a:path w="197" h="194">
                  <a:moveTo>
                    <a:pt x="197" y="97"/>
                  </a:moveTo>
                  <a:cubicBezTo>
                    <a:pt x="197" y="43"/>
                    <a:pt x="153" y="0"/>
                    <a:pt x="98" y="0"/>
                  </a:cubicBezTo>
                  <a:cubicBezTo>
                    <a:pt x="44" y="0"/>
                    <a:pt x="0" y="43"/>
                    <a:pt x="0" y="97"/>
                  </a:cubicBezTo>
                  <a:cubicBezTo>
                    <a:pt x="0" y="151"/>
                    <a:pt x="44" y="194"/>
                    <a:pt x="98" y="194"/>
                  </a:cubicBezTo>
                  <a:cubicBezTo>
                    <a:pt x="153" y="194"/>
                    <a:pt x="197" y="151"/>
                    <a:pt x="197" y="97"/>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5" name="Freeform: Shape 234">
              <a:extLst>
                <a:ext uri="{FF2B5EF4-FFF2-40B4-BE49-F238E27FC236}">
                  <a16:creationId xmlns:a16="http://schemas.microsoft.com/office/drawing/2014/main" id="{858D6C52-060A-EFB8-FC85-8BCFAB684924}"/>
                </a:ext>
              </a:extLst>
            </p:cNvPr>
            <p:cNvSpPr/>
            <p:nvPr/>
          </p:nvSpPr>
          <p:spPr>
            <a:xfrm>
              <a:off x="13962839" y="5364296"/>
              <a:ext cx="528216" cy="848384"/>
            </a:xfrm>
            <a:custGeom>
              <a:avLst/>
              <a:gdLst/>
              <a:ahLst/>
              <a:cxnLst>
                <a:cxn ang="3cd4">
                  <a:pos x="hc" y="t"/>
                </a:cxn>
                <a:cxn ang="cd2">
                  <a:pos x="l" y="vc"/>
                </a:cxn>
                <a:cxn ang="cd4">
                  <a:pos x="hc" y="b"/>
                </a:cxn>
                <a:cxn ang="0">
                  <a:pos x="r" y="vc"/>
                </a:cxn>
              </a:cxnLst>
              <a:rect l="l" t="t" r="r" b="b"/>
              <a:pathLst>
                <a:path w="425" h="682">
                  <a:moveTo>
                    <a:pt x="31" y="25"/>
                  </a:moveTo>
                  <a:cubicBezTo>
                    <a:pt x="2" y="56"/>
                    <a:pt x="-16" y="100"/>
                    <a:pt x="21" y="180"/>
                  </a:cubicBezTo>
                  <a:cubicBezTo>
                    <a:pt x="58" y="259"/>
                    <a:pt x="255" y="682"/>
                    <a:pt x="255" y="682"/>
                  </a:cubicBezTo>
                  <a:lnTo>
                    <a:pt x="425" y="612"/>
                  </a:lnTo>
                  <a:cubicBezTo>
                    <a:pt x="425" y="612"/>
                    <a:pt x="180" y="63"/>
                    <a:pt x="148" y="28"/>
                  </a:cubicBezTo>
                  <a:cubicBezTo>
                    <a:pt x="105" y="-19"/>
                    <a:pt x="52" y="2"/>
                    <a:pt x="31" y="2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6" name="Freeform: Shape 235">
              <a:extLst>
                <a:ext uri="{FF2B5EF4-FFF2-40B4-BE49-F238E27FC236}">
                  <a16:creationId xmlns:a16="http://schemas.microsoft.com/office/drawing/2014/main" id="{36776FCA-E124-FCAB-EEA9-84D38C90D87E}"/>
                </a:ext>
              </a:extLst>
            </p:cNvPr>
            <p:cNvSpPr/>
            <p:nvPr/>
          </p:nvSpPr>
          <p:spPr>
            <a:xfrm>
              <a:off x="13962839" y="5415373"/>
              <a:ext cx="384950" cy="798552"/>
            </a:xfrm>
            <a:custGeom>
              <a:avLst/>
              <a:gdLst/>
              <a:ahLst/>
              <a:cxnLst>
                <a:cxn ang="3cd4">
                  <a:pos x="hc" y="t"/>
                </a:cxn>
                <a:cxn ang="cd2">
                  <a:pos x="l" y="vc"/>
                </a:cxn>
                <a:cxn ang="cd4">
                  <a:pos x="hc" y="b"/>
                </a:cxn>
                <a:cxn ang="0">
                  <a:pos x="r" y="vc"/>
                </a:cxn>
              </a:cxnLst>
              <a:rect l="l" t="t" r="r" b="b"/>
              <a:pathLst>
                <a:path w="310" h="642">
                  <a:moveTo>
                    <a:pt x="310" y="619"/>
                  </a:moveTo>
                  <a:lnTo>
                    <a:pt x="19" y="0"/>
                  </a:lnTo>
                  <a:cubicBezTo>
                    <a:pt x="-2" y="30"/>
                    <a:pt x="-10" y="72"/>
                    <a:pt x="21" y="140"/>
                  </a:cubicBezTo>
                  <a:cubicBezTo>
                    <a:pt x="58" y="219"/>
                    <a:pt x="255" y="642"/>
                    <a:pt x="255" y="642"/>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7" name="Freeform: Shape 236">
              <a:extLst>
                <a:ext uri="{FF2B5EF4-FFF2-40B4-BE49-F238E27FC236}">
                  <a16:creationId xmlns:a16="http://schemas.microsoft.com/office/drawing/2014/main" id="{B3E7E938-C0FC-B23A-E1DF-4BD62A27B534}"/>
                </a:ext>
              </a:extLst>
            </p:cNvPr>
            <p:cNvSpPr/>
            <p:nvPr/>
          </p:nvSpPr>
          <p:spPr>
            <a:xfrm>
              <a:off x="14187081" y="5548673"/>
              <a:ext cx="102155" cy="373737"/>
            </a:xfrm>
            <a:custGeom>
              <a:avLst/>
              <a:gdLst/>
              <a:ahLst/>
              <a:cxnLst>
                <a:cxn ang="3cd4">
                  <a:pos x="hc" y="t"/>
                </a:cxn>
                <a:cxn ang="cd2">
                  <a:pos x="l" y="vc"/>
                </a:cxn>
                <a:cxn ang="cd4">
                  <a:pos x="hc" y="b"/>
                </a:cxn>
                <a:cxn ang="0">
                  <a:pos x="r" y="vc"/>
                </a:cxn>
              </a:cxnLst>
              <a:rect l="l" t="t" r="r" b="b"/>
              <a:pathLst>
                <a:path w="83" h="301">
                  <a:moveTo>
                    <a:pt x="79" y="148"/>
                  </a:moveTo>
                  <a:cubicBezTo>
                    <a:pt x="72" y="132"/>
                    <a:pt x="48" y="80"/>
                    <a:pt x="39" y="51"/>
                  </a:cubicBezTo>
                  <a:cubicBezTo>
                    <a:pt x="34" y="36"/>
                    <a:pt x="36" y="25"/>
                    <a:pt x="38" y="18"/>
                  </a:cubicBezTo>
                  <a:cubicBezTo>
                    <a:pt x="36" y="12"/>
                    <a:pt x="33" y="6"/>
                    <a:pt x="30" y="0"/>
                  </a:cubicBezTo>
                  <a:cubicBezTo>
                    <a:pt x="24" y="9"/>
                    <a:pt x="16" y="28"/>
                    <a:pt x="24" y="55"/>
                  </a:cubicBezTo>
                  <a:cubicBezTo>
                    <a:pt x="33" y="85"/>
                    <a:pt x="56" y="134"/>
                    <a:pt x="66" y="154"/>
                  </a:cubicBezTo>
                  <a:cubicBezTo>
                    <a:pt x="67" y="157"/>
                    <a:pt x="67" y="161"/>
                    <a:pt x="66" y="164"/>
                  </a:cubicBezTo>
                  <a:cubicBezTo>
                    <a:pt x="64" y="168"/>
                    <a:pt x="61" y="173"/>
                    <a:pt x="57" y="177"/>
                  </a:cubicBezTo>
                  <a:cubicBezTo>
                    <a:pt x="55" y="181"/>
                    <a:pt x="52" y="183"/>
                    <a:pt x="49" y="188"/>
                  </a:cubicBezTo>
                  <a:cubicBezTo>
                    <a:pt x="30" y="208"/>
                    <a:pt x="-5" y="246"/>
                    <a:pt x="0" y="294"/>
                  </a:cubicBezTo>
                  <a:cubicBezTo>
                    <a:pt x="0" y="298"/>
                    <a:pt x="3" y="301"/>
                    <a:pt x="7" y="301"/>
                  </a:cubicBezTo>
                  <a:cubicBezTo>
                    <a:pt x="8" y="301"/>
                    <a:pt x="8" y="301"/>
                    <a:pt x="8" y="301"/>
                  </a:cubicBezTo>
                  <a:cubicBezTo>
                    <a:pt x="12" y="301"/>
                    <a:pt x="15" y="297"/>
                    <a:pt x="15" y="292"/>
                  </a:cubicBezTo>
                  <a:cubicBezTo>
                    <a:pt x="11" y="252"/>
                    <a:pt x="41" y="218"/>
                    <a:pt x="60" y="198"/>
                  </a:cubicBezTo>
                  <a:cubicBezTo>
                    <a:pt x="64" y="194"/>
                    <a:pt x="67" y="190"/>
                    <a:pt x="69" y="187"/>
                  </a:cubicBezTo>
                  <a:cubicBezTo>
                    <a:pt x="74" y="182"/>
                    <a:pt x="77" y="176"/>
                    <a:pt x="80" y="170"/>
                  </a:cubicBezTo>
                  <a:cubicBezTo>
                    <a:pt x="83" y="163"/>
                    <a:pt x="83" y="155"/>
                    <a:pt x="79" y="148"/>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8" name="Freeform: Shape 237">
              <a:extLst>
                <a:ext uri="{FF2B5EF4-FFF2-40B4-BE49-F238E27FC236}">
                  <a16:creationId xmlns:a16="http://schemas.microsoft.com/office/drawing/2014/main" id="{AEC94BA9-AD8B-2D26-D311-2A4664E7E5E3}"/>
                </a:ext>
              </a:extLst>
            </p:cNvPr>
            <p:cNvSpPr/>
            <p:nvPr/>
          </p:nvSpPr>
          <p:spPr>
            <a:xfrm>
              <a:off x="14261829" y="6078134"/>
              <a:ext cx="296498" cy="296498"/>
            </a:xfrm>
            <a:custGeom>
              <a:avLst/>
              <a:gdLst/>
              <a:ahLst/>
              <a:cxnLst>
                <a:cxn ang="3cd4">
                  <a:pos x="hc" y="t"/>
                </a:cxn>
                <a:cxn ang="cd2">
                  <a:pos x="l" y="vc"/>
                </a:cxn>
                <a:cxn ang="cd4">
                  <a:pos x="hc" y="b"/>
                </a:cxn>
                <a:cxn ang="0">
                  <a:pos x="r" y="vc"/>
                </a:cxn>
              </a:cxnLst>
              <a:rect l="l" t="t" r="r" b="b"/>
              <a:pathLst>
                <a:path w="239" h="239">
                  <a:moveTo>
                    <a:pt x="239" y="120"/>
                  </a:moveTo>
                  <a:cubicBezTo>
                    <a:pt x="239" y="54"/>
                    <a:pt x="186" y="0"/>
                    <a:pt x="120" y="0"/>
                  </a:cubicBezTo>
                  <a:cubicBezTo>
                    <a:pt x="54" y="0"/>
                    <a:pt x="0" y="54"/>
                    <a:pt x="0" y="120"/>
                  </a:cubicBezTo>
                  <a:cubicBezTo>
                    <a:pt x="0" y="186"/>
                    <a:pt x="54" y="239"/>
                    <a:pt x="120" y="239"/>
                  </a:cubicBezTo>
                  <a:cubicBezTo>
                    <a:pt x="186" y="239"/>
                    <a:pt x="239" y="186"/>
                    <a:pt x="239" y="120"/>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39" name="Freeform: Shape 238">
              <a:extLst>
                <a:ext uri="{FF2B5EF4-FFF2-40B4-BE49-F238E27FC236}">
                  <a16:creationId xmlns:a16="http://schemas.microsoft.com/office/drawing/2014/main" id="{53891623-257A-4207-C310-B714D9B87DB7}"/>
                </a:ext>
              </a:extLst>
            </p:cNvPr>
            <p:cNvSpPr/>
            <p:nvPr/>
          </p:nvSpPr>
          <p:spPr>
            <a:xfrm>
              <a:off x="14316644" y="6132949"/>
              <a:ext cx="188115" cy="189360"/>
            </a:xfrm>
            <a:custGeom>
              <a:avLst/>
              <a:gdLst/>
              <a:ahLst/>
              <a:cxnLst>
                <a:cxn ang="3cd4">
                  <a:pos x="hc" y="t"/>
                </a:cxn>
                <a:cxn ang="cd2">
                  <a:pos x="l" y="vc"/>
                </a:cxn>
                <a:cxn ang="cd4">
                  <a:pos x="hc" y="b"/>
                </a:cxn>
                <a:cxn ang="0">
                  <a:pos x="r" y="vc"/>
                </a:cxn>
              </a:cxnLst>
              <a:rect l="l" t="t" r="r" b="b"/>
              <a:pathLst>
                <a:path w="152" h="153">
                  <a:moveTo>
                    <a:pt x="152" y="76"/>
                  </a:moveTo>
                  <a:cubicBezTo>
                    <a:pt x="152" y="34"/>
                    <a:pt x="118" y="0"/>
                    <a:pt x="76" y="0"/>
                  </a:cubicBezTo>
                  <a:cubicBezTo>
                    <a:pt x="34" y="0"/>
                    <a:pt x="0" y="34"/>
                    <a:pt x="0" y="76"/>
                  </a:cubicBezTo>
                  <a:cubicBezTo>
                    <a:pt x="0" y="118"/>
                    <a:pt x="34" y="153"/>
                    <a:pt x="76" y="153"/>
                  </a:cubicBezTo>
                  <a:cubicBezTo>
                    <a:pt x="118" y="153"/>
                    <a:pt x="152" y="118"/>
                    <a:pt x="152" y="76"/>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0" name="Freeform: Shape 239">
              <a:extLst>
                <a:ext uri="{FF2B5EF4-FFF2-40B4-BE49-F238E27FC236}">
                  <a16:creationId xmlns:a16="http://schemas.microsoft.com/office/drawing/2014/main" id="{F59B187B-998A-4085-460A-2994D47150D1}"/>
                </a:ext>
              </a:extLst>
            </p:cNvPr>
            <p:cNvSpPr/>
            <p:nvPr/>
          </p:nvSpPr>
          <p:spPr>
            <a:xfrm>
              <a:off x="13818327" y="6443148"/>
              <a:ext cx="497071" cy="216768"/>
            </a:xfrm>
            <a:custGeom>
              <a:avLst/>
              <a:gdLst/>
              <a:ahLst/>
              <a:cxnLst>
                <a:cxn ang="3cd4">
                  <a:pos x="hc" y="t"/>
                </a:cxn>
                <a:cxn ang="cd2">
                  <a:pos x="l" y="vc"/>
                </a:cxn>
                <a:cxn ang="cd4">
                  <a:pos x="hc" y="b"/>
                </a:cxn>
                <a:cxn ang="0">
                  <a:pos x="r" y="vc"/>
                </a:cxn>
              </a:cxnLst>
              <a:rect l="l" t="t" r="r" b="b"/>
              <a:pathLst>
                <a:path w="400" h="175">
                  <a:moveTo>
                    <a:pt x="286" y="0"/>
                  </a:moveTo>
                  <a:cubicBezTo>
                    <a:pt x="264" y="-4"/>
                    <a:pt x="215" y="33"/>
                    <a:pt x="146" y="91"/>
                  </a:cubicBezTo>
                  <a:cubicBezTo>
                    <a:pt x="119" y="112"/>
                    <a:pt x="94" y="133"/>
                    <a:pt x="76" y="145"/>
                  </a:cubicBezTo>
                  <a:cubicBezTo>
                    <a:pt x="54" y="159"/>
                    <a:pt x="32" y="161"/>
                    <a:pt x="14" y="159"/>
                  </a:cubicBezTo>
                  <a:cubicBezTo>
                    <a:pt x="9" y="163"/>
                    <a:pt x="5" y="167"/>
                    <a:pt x="0" y="171"/>
                  </a:cubicBezTo>
                  <a:cubicBezTo>
                    <a:pt x="9" y="174"/>
                    <a:pt x="18" y="175"/>
                    <a:pt x="29" y="175"/>
                  </a:cubicBezTo>
                  <a:cubicBezTo>
                    <a:pt x="46" y="175"/>
                    <a:pt x="65" y="171"/>
                    <a:pt x="85" y="158"/>
                  </a:cubicBezTo>
                  <a:cubicBezTo>
                    <a:pt x="103" y="145"/>
                    <a:pt x="128" y="124"/>
                    <a:pt x="155" y="102"/>
                  </a:cubicBezTo>
                  <a:cubicBezTo>
                    <a:pt x="200" y="66"/>
                    <a:pt x="266" y="12"/>
                    <a:pt x="284" y="15"/>
                  </a:cubicBezTo>
                  <a:cubicBezTo>
                    <a:pt x="302" y="17"/>
                    <a:pt x="349" y="29"/>
                    <a:pt x="386" y="38"/>
                  </a:cubicBezTo>
                  <a:cubicBezTo>
                    <a:pt x="391" y="35"/>
                    <a:pt x="396" y="30"/>
                    <a:pt x="400" y="27"/>
                  </a:cubicBezTo>
                  <a:cubicBezTo>
                    <a:pt x="362" y="17"/>
                    <a:pt x="307" y="3"/>
                    <a:pt x="286" y="0"/>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1" name="Freeform: Shape 240">
              <a:extLst>
                <a:ext uri="{FF2B5EF4-FFF2-40B4-BE49-F238E27FC236}">
                  <a16:creationId xmlns:a16="http://schemas.microsoft.com/office/drawing/2014/main" id="{C3B98DD7-9250-378B-B022-5C013A93AC9E}"/>
                </a:ext>
              </a:extLst>
            </p:cNvPr>
            <p:cNvSpPr/>
            <p:nvPr/>
          </p:nvSpPr>
          <p:spPr>
            <a:xfrm>
              <a:off x="13508125" y="6709751"/>
              <a:ext cx="337610" cy="199327"/>
            </a:xfrm>
            <a:custGeom>
              <a:avLst/>
              <a:gdLst/>
              <a:ahLst/>
              <a:cxnLst>
                <a:cxn ang="3cd4">
                  <a:pos x="hc" y="t"/>
                </a:cxn>
                <a:cxn ang="cd2">
                  <a:pos x="l" y="vc"/>
                </a:cxn>
                <a:cxn ang="cd4">
                  <a:pos x="hc" y="b"/>
                </a:cxn>
                <a:cxn ang="0">
                  <a:pos x="r" y="vc"/>
                </a:cxn>
              </a:cxnLst>
              <a:rect l="l" t="t" r="r" b="b"/>
              <a:pathLst>
                <a:path w="272" h="161">
                  <a:moveTo>
                    <a:pt x="197" y="2"/>
                  </a:moveTo>
                  <a:cubicBezTo>
                    <a:pt x="197" y="2"/>
                    <a:pt x="184" y="86"/>
                    <a:pt x="272" y="119"/>
                  </a:cubicBezTo>
                  <a:cubicBezTo>
                    <a:pt x="272" y="119"/>
                    <a:pt x="241" y="155"/>
                    <a:pt x="175" y="160"/>
                  </a:cubicBezTo>
                  <a:cubicBezTo>
                    <a:pt x="107" y="165"/>
                    <a:pt x="91" y="151"/>
                    <a:pt x="91" y="151"/>
                  </a:cubicBezTo>
                  <a:cubicBezTo>
                    <a:pt x="91" y="151"/>
                    <a:pt x="3" y="54"/>
                    <a:pt x="0" y="12"/>
                  </a:cubicBezTo>
                  <a:cubicBezTo>
                    <a:pt x="0" y="12"/>
                    <a:pt x="78" y="-5"/>
                    <a:pt x="197" y="2"/>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2" name="Freeform: Shape 241">
              <a:extLst>
                <a:ext uri="{FF2B5EF4-FFF2-40B4-BE49-F238E27FC236}">
                  <a16:creationId xmlns:a16="http://schemas.microsoft.com/office/drawing/2014/main" id="{AB86D013-5A17-F945-396B-B888A6E7E4A9}"/>
                </a:ext>
              </a:extLst>
            </p:cNvPr>
            <p:cNvSpPr/>
            <p:nvPr/>
          </p:nvSpPr>
          <p:spPr>
            <a:xfrm>
              <a:off x="13594084" y="6712242"/>
              <a:ext cx="158216" cy="195589"/>
            </a:xfrm>
            <a:custGeom>
              <a:avLst/>
              <a:gdLst/>
              <a:ahLst/>
              <a:cxnLst>
                <a:cxn ang="3cd4">
                  <a:pos x="hc" y="t"/>
                </a:cxn>
                <a:cxn ang="cd2">
                  <a:pos x="l" y="vc"/>
                </a:cxn>
                <a:cxn ang="cd4">
                  <a:pos x="hc" y="b"/>
                </a:cxn>
                <a:cxn ang="0">
                  <a:pos x="r" y="vc"/>
                </a:cxn>
              </a:cxnLst>
              <a:rect l="l" t="t" r="r" b="b"/>
              <a:pathLst>
                <a:path w="128" h="158">
                  <a:moveTo>
                    <a:pt x="128" y="155"/>
                  </a:moveTo>
                  <a:cubicBezTo>
                    <a:pt x="108" y="135"/>
                    <a:pt x="95" y="130"/>
                    <a:pt x="85" y="127"/>
                  </a:cubicBezTo>
                  <a:cubicBezTo>
                    <a:pt x="84" y="127"/>
                    <a:pt x="83" y="126"/>
                    <a:pt x="81" y="126"/>
                  </a:cubicBezTo>
                  <a:cubicBezTo>
                    <a:pt x="76" y="123"/>
                    <a:pt x="71" y="95"/>
                    <a:pt x="68" y="77"/>
                  </a:cubicBezTo>
                  <a:cubicBezTo>
                    <a:pt x="67" y="67"/>
                    <a:pt x="65" y="56"/>
                    <a:pt x="63" y="45"/>
                  </a:cubicBezTo>
                  <a:cubicBezTo>
                    <a:pt x="59" y="23"/>
                    <a:pt x="45" y="8"/>
                    <a:pt x="31" y="0"/>
                  </a:cubicBezTo>
                  <a:cubicBezTo>
                    <a:pt x="20" y="0"/>
                    <a:pt x="10" y="0"/>
                    <a:pt x="0" y="1"/>
                  </a:cubicBezTo>
                  <a:cubicBezTo>
                    <a:pt x="15" y="7"/>
                    <a:pt x="43" y="21"/>
                    <a:pt x="48" y="47"/>
                  </a:cubicBezTo>
                  <a:cubicBezTo>
                    <a:pt x="50" y="59"/>
                    <a:pt x="52" y="69"/>
                    <a:pt x="54" y="80"/>
                  </a:cubicBezTo>
                  <a:cubicBezTo>
                    <a:pt x="59" y="113"/>
                    <a:pt x="62" y="134"/>
                    <a:pt x="76" y="140"/>
                  </a:cubicBezTo>
                  <a:cubicBezTo>
                    <a:pt x="77" y="140"/>
                    <a:pt x="79" y="141"/>
                    <a:pt x="80" y="141"/>
                  </a:cubicBezTo>
                  <a:cubicBezTo>
                    <a:pt x="87" y="144"/>
                    <a:pt x="96" y="147"/>
                    <a:pt x="109" y="158"/>
                  </a:cubicBezTo>
                  <a:cubicBezTo>
                    <a:pt x="115" y="157"/>
                    <a:pt x="122" y="156"/>
                    <a:pt x="128" y="155"/>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3" name="Freeform: Shape 242">
              <a:extLst>
                <a:ext uri="{FF2B5EF4-FFF2-40B4-BE49-F238E27FC236}">
                  <a16:creationId xmlns:a16="http://schemas.microsoft.com/office/drawing/2014/main" id="{A6725797-AA29-ABE7-900D-35BA1FB3645C}"/>
                </a:ext>
              </a:extLst>
            </p:cNvPr>
            <p:cNvSpPr/>
            <p:nvPr/>
          </p:nvSpPr>
          <p:spPr>
            <a:xfrm>
              <a:off x="13349909" y="6723455"/>
              <a:ext cx="279057" cy="336364"/>
            </a:xfrm>
            <a:custGeom>
              <a:avLst/>
              <a:gdLst/>
              <a:ahLst/>
              <a:cxnLst>
                <a:cxn ang="3cd4">
                  <a:pos x="hc" y="t"/>
                </a:cxn>
                <a:cxn ang="cd2">
                  <a:pos x="l" y="vc"/>
                </a:cxn>
                <a:cxn ang="cd4">
                  <a:pos x="hc" y="b"/>
                </a:cxn>
                <a:cxn ang="0">
                  <a:pos x="r" y="vc"/>
                </a:cxn>
              </a:cxnLst>
              <a:rect l="l" t="t" r="r" b="b"/>
              <a:pathLst>
                <a:path w="225" h="271">
                  <a:moveTo>
                    <a:pt x="222" y="147"/>
                  </a:moveTo>
                  <a:cubicBezTo>
                    <a:pt x="232" y="118"/>
                    <a:pt x="210" y="101"/>
                    <a:pt x="210" y="101"/>
                  </a:cubicBezTo>
                  <a:cubicBezTo>
                    <a:pt x="210" y="101"/>
                    <a:pt x="214" y="94"/>
                    <a:pt x="205" y="83"/>
                  </a:cubicBezTo>
                  <a:cubicBezTo>
                    <a:pt x="196" y="72"/>
                    <a:pt x="185" y="69"/>
                    <a:pt x="185" y="69"/>
                  </a:cubicBezTo>
                  <a:cubicBezTo>
                    <a:pt x="185" y="69"/>
                    <a:pt x="188" y="62"/>
                    <a:pt x="181" y="49"/>
                  </a:cubicBezTo>
                  <a:cubicBezTo>
                    <a:pt x="175" y="37"/>
                    <a:pt x="156" y="32"/>
                    <a:pt x="156" y="32"/>
                  </a:cubicBezTo>
                  <a:cubicBezTo>
                    <a:pt x="156" y="32"/>
                    <a:pt x="158" y="17"/>
                    <a:pt x="149" y="8"/>
                  </a:cubicBezTo>
                  <a:cubicBezTo>
                    <a:pt x="142" y="0"/>
                    <a:pt x="133" y="0"/>
                    <a:pt x="130" y="0"/>
                  </a:cubicBezTo>
                  <a:cubicBezTo>
                    <a:pt x="129" y="0"/>
                    <a:pt x="127" y="1"/>
                    <a:pt x="127" y="1"/>
                  </a:cubicBezTo>
                  <a:cubicBezTo>
                    <a:pt x="127" y="1"/>
                    <a:pt x="80" y="35"/>
                    <a:pt x="56" y="61"/>
                  </a:cubicBezTo>
                  <a:cubicBezTo>
                    <a:pt x="33" y="88"/>
                    <a:pt x="-7" y="184"/>
                    <a:pt x="1" y="192"/>
                  </a:cubicBezTo>
                  <a:cubicBezTo>
                    <a:pt x="10" y="201"/>
                    <a:pt x="20" y="195"/>
                    <a:pt x="20" y="195"/>
                  </a:cubicBezTo>
                  <a:cubicBezTo>
                    <a:pt x="20" y="195"/>
                    <a:pt x="17" y="236"/>
                    <a:pt x="34" y="235"/>
                  </a:cubicBezTo>
                  <a:cubicBezTo>
                    <a:pt x="48" y="234"/>
                    <a:pt x="53" y="217"/>
                    <a:pt x="55" y="211"/>
                  </a:cubicBezTo>
                  <a:cubicBezTo>
                    <a:pt x="53" y="217"/>
                    <a:pt x="52" y="232"/>
                    <a:pt x="66" y="235"/>
                  </a:cubicBezTo>
                  <a:cubicBezTo>
                    <a:pt x="84" y="238"/>
                    <a:pt x="107" y="180"/>
                    <a:pt x="107" y="180"/>
                  </a:cubicBezTo>
                  <a:lnTo>
                    <a:pt x="186" y="123"/>
                  </a:lnTo>
                  <a:cubicBezTo>
                    <a:pt x="186" y="123"/>
                    <a:pt x="130" y="170"/>
                    <a:pt x="114" y="207"/>
                  </a:cubicBezTo>
                  <a:cubicBezTo>
                    <a:pt x="107" y="226"/>
                    <a:pt x="107" y="271"/>
                    <a:pt x="113" y="271"/>
                  </a:cubicBezTo>
                  <a:cubicBezTo>
                    <a:pt x="119" y="272"/>
                    <a:pt x="141" y="264"/>
                    <a:pt x="140" y="227"/>
                  </a:cubicBezTo>
                  <a:cubicBezTo>
                    <a:pt x="140" y="227"/>
                    <a:pt x="206" y="182"/>
                    <a:pt x="220" y="150"/>
                  </a:cubicBezTo>
                  <a:cubicBezTo>
                    <a:pt x="221" y="150"/>
                    <a:pt x="221" y="149"/>
                    <a:pt x="221" y="149"/>
                  </a:cubicBezTo>
                  <a:cubicBezTo>
                    <a:pt x="221" y="149"/>
                    <a:pt x="222" y="148"/>
                    <a:pt x="222" y="147"/>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4" name="Freeform: Shape 243">
              <a:extLst>
                <a:ext uri="{FF2B5EF4-FFF2-40B4-BE49-F238E27FC236}">
                  <a16:creationId xmlns:a16="http://schemas.microsoft.com/office/drawing/2014/main" id="{CAED342B-6B3E-6B2F-F882-9872766566CD}"/>
                </a:ext>
              </a:extLst>
            </p:cNvPr>
            <p:cNvSpPr/>
            <p:nvPr/>
          </p:nvSpPr>
          <p:spPr>
            <a:xfrm>
              <a:off x="13366101" y="6754599"/>
              <a:ext cx="222997" cy="255387"/>
            </a:xfrm>
            <a:custGeom>
              <a:avLst/>
              <a:gdLst/>
              <a:ahLst/>
              <a:cxnLst>
                <a:cxn ang="3cd4">
                  <a:pos x="hc" y="t"/>
                </a:cxn>
                <a:cxn ang="cd2">
                  <a:pos x="l" y="vc"/>
                </a:cxn>
                <a:cxn ang="cd4">
                  <a:pos x="hc" y="b"/>
                </a:cxn>
                <a:cxn ang="0">
                  <a:pos x="r" y="vc"/>
                </a:cxn>
              </a:cxnLst>
              <a:rect l="l" t="t" r="r" b="b"/>
              <a:pathLst>
                <a:path w="180" h="206">
                  <a:moveTo>
                    <a:pt x="180" y="48"/>
                  </a:moveTo>
                  <a:cubicBezTo>
                    <a:pt x="177" y="46"/>
                    <a:pt x="173" y="45"/>
                    <a:pt x="172" y="44"/>
                  </a:cubicBezTo>
                  <a:cubicBezTo>
                    <a:pt x="150" y="59"/>
                    <a:pt x="93" y="100"/>
                    <a:pt x="71" y="123"/>
                  </a:cubicBezTo>
                  <a:cubicBezTo>
                    <a:pt x="53" y="117"/>
                    <a:pt x="44" y="97"/>
                    <a:pt x="41" y="91"/>
                  </a:cubicBezTo>
                  <a:cubicBezTo>
                    <a:pt x="55" y="75"/>
                    <a:pt x="120" y="20"/>
                    <a:pt x="145" y="8"/>
                  </a:cubicBezTo>
                  <a:cubicBezTo>
                    <a:pt x="144" y="7"/>
                    <a:pt x="143" y="7"/>
                    <a:pt x="143" y="7"/>
                  </a:cubicBezTo>
                  <a:cubicBezTo>
                    <a:pt x="143" y="7"/>
                    <a:pt x="144" y="4"/>
                    <a:pt x="143" y="0"/>
                  </a:cubicBezTo>
                  <a:cubicBezTo>
                    <a:pt x="119" y="12"/>
                    <a:pt x="53" y="66"/>
                    <a:pt x="36" y="85"/>
                  </a:cubicBezTo>
                  <a:cubicBezTo>
                    <a:pt x="31" y="81"/>
                    <a:pt x="27" y="74"/>
                    <a:pt x="23" y="67"/>
                  </a:cubicBezTo>
                  <a:cubicBezTo>
                    <a:pt x="22" y="69"/>
                    <a:pt x="21" y="72"/>
                    <a:pt x="19" y="75"/>
                  </a:cubicBezTo>
                  <a:cubicBezTo>
                    <a:pt x="22" y="81"/>
                    <a:pt x="26" y="87"/>
                    <a:pt x="31" y="91"/>
                  </a:cubicBezTo>
                  <a:cubicBezTo>
                    <a:pt x="22" y="107"/>
                    <a:pt x="7" y="150"/>
                    <a:pt x="0" y="172"/>
                  </a:cubicBezTo>
                  <a:cubicBezTo>
                    <a:pt x="4" y="172"/>
                    <a:pt x="7" y="170"/>
                    <a:pt x="7" y="170"/>
                  </a:cubicBezTo>
                  <a:cubicBezTo>
                    <a:pt x="7" y="170"/>
                    <a:pt x="27" y="115"/>
                    <a:pt x="36" y="98"/>
                  </a:cubicBezTo>
                  <a:cubicBezTo>
                    <a:pt x="40" y="107"/>
                    <a:pt x="50" y="122"/>
                    <a:pt x="65" y="129"/>
                  </a:cubicBezTo>
                  <a:cubicBezTo>
                    <a:pt x="53" y="146"/>
                    <a:pt x="45" y="171"/>
                    <a:pt x="41" y="189"/>
                  </a:cubicBezTo>
                  <a:cubicBezTo>
                    <a:pt x="40" y="194"/>
                    <a:pt x="41" y="202"/>
                    <a:pt x="46" y="206"/>
                  </a:cubicBezTo>
                  <a:cubicBezTo>
                    <a:pt x="48" y="190"/>
                    <a:pt x="56" y="157"/>
                    <a:pt x="70" y="136"/>
                  </a:cubicBezTo>
                  <a:cubicBezTo>
                    <a:pt x="72" y="143"/>
                    <a:pt x="78" y="154"/>
                    <a:pt x="92" y="159"/>
                  </a:cubicBezTo>
                  <a:cubicBezTo>
                    <a:pt x="93" y="157"/>
                    <a:pt x="94" y="155"/>
                    <a:pt x="94" y="155"/>
                  </a:cubicBezTo>
                  <a:lnTo>
                    <a:pt x="97" y="152"/>
                  </a:lnTo>
                  <a:cubicBezTo>
                    <a:pt x="80" y="147"/>
                    <a:pt x="76" y="134"/>
                    <a:pt x="76" y="129"/>
                  </a:cubicBezTo>
                  <a:cubicBezTo>
                    <a:pt x="98" y="105"/>
                    <a:pt x="163" y="61"/>
                    <a:pt x="180" y="48"/>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5" name="Freeform: Shape 244">
              <a:extLst>
                <a:ext uri="{FF2B5EF4-FFF2-40B4-BE49-F238E27FC236}">
                  <a16:creationId xmlns:a16="http://schemas.microsoft.com/office/drawing/2014/main" id="{E1DC1298-1DCA-008D-54F9-8C3A57B64BC1}"/>
                </a:ext>
              </a:extLst>
            </p:cNvPr>
            <p:cNvSpPr/>
            <p:nvPr/>
          </p:nvSpPr>
          <p:spPr>
            <a:xfrm>
              <a:off x="13490684" y="6973859"/>
              <a:ext cx="34882" cy="36128"/>
            </a:xfrm>
            <a:custGeom>
              <a:avLst/>
              <a:gdLst/>
              <a:ahLst/>
              <a:cxnLst>
                <a:cxn ang="3cd4">
                  <a:pos x="hc" y="t"/>
                </a:cxn>
                <a:cxn ang="cd2">
                  <a:pos x="l" y="vc"/>
                </a:cxn>
                <a:cxn ang="cd4">
                  <a:pos x="hc" y="b"/>
                </a:cxn>
                <a:cxn ang="0">
                  <a:pos x="r" y="vc"/>
                </a:cxn>
              </a:cxnLst>
              <a:rect l="l" t="t" r="r" b="b"/>
              <a:pathLst>
                <a:path w="29" h="30">
                  <a:moveTo>
                    <a:pt x="27" y="30"/>
                  </a:moveTo>
                  <a:cubicBezTo>
                    <a:pt x="27" y="28"/>
                    <a:pt x="27" y="26"/>
                    <a:pt x="27" y="25"/>
                  </a:cubicBezTo>
                  <a:cubicBezTo>
                    <a:pt x="27" y="25"/>
                    <a:pt x="27" y="24"/>
                    <a:pt x="29" y="23"/>
                  </a:cubicBezTo>
                  <a:cubicBezTo>
                    <a:pt x="12" y="17"/>
                    <a:pt x="6" y="7"/>
                    <a:pt x="4" y="0"/>
                  </a:cubicBezTo>
                  <a:cubicBezTo>
                    <a:pt x="3" y="2"/>
                    <a:pt x="3" y="3"/>
                    <a:pt x="1" y="5"/>
                  </a:cubicBezTo>
                  <a:cubicBezTo>
                    <a:pt x="1" y="6"/>
                    <a:pt x="1" y="8"/>
                    <a:pt x="0" y="10"/>
                  </a:cubicBezTo>
                  <a:cubicBezTo>
                    <a:pt x="5" y="17"/>
                    <a:pt x="12" y="25"/>
                    <a:pt x="27" y="30"/>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6" name="Freeform: Shape 245">
              <a:extLst>
                <a:ext uri="{FF2B5EF4-FFF2-40B4-BE49-F238E27FC236}">
                  <a16:creationId xmlns:a16="http://schemas.microsoft.com/office/drawing/2014/main" id="{AD7498C8-D0AC-7D53-A184-FA02818588B4}"/>
                </a:ext>
              </a:extLst>
            </p:cNvPr>
            <p:cNvSpPr/>
            <p:nvPr/>
          </p:nvSpPr>
          <p:spPr>
            <a:xfrm>
              <a:off x="13525566" y="6853017"/>
              <a:ext cx="94680" cy="77239"/>
            </a:xfrm>
            <a:custGeom>
              <a:avLst/>
              <a:gdLst/>
              <a:ahLst/>
              <a:cxnLst>
                <a:cxn ang="3cd4">
                  <a:pos x="hc" y="t"/>
                </a:cxn>
                <a:cxn ang="cd2">
                  <a:pos x="l" y="vc"/>
                </a:cxn>
                <a:cxn ang="cd4">
                  <a:pos x="hc" y="b"/>
                </a:cxn>
                <a:cxn ang="0">
                  <a:pos x="r" y="vc"/>
                </a:cxn>
              </a:cxnLst>
              <a:rect l="l" t="t" r="r" b="b"/>
              <a:pathLst>
                <a:path w="77" h="63">
                  <a:moveTo>
                    <a:pt x="72" y="0"/>
                  </a:moveTo>
                  <a:cubicBezTo>
                    <a:pt x="64" y="5"/>
                    <a:pt x="54" y="13"/>
                    <a:pt x="44" y="20"/>
                  </a:cubicBezTo>
                  <a:cubicBezTo>
                    <a:pt x="39" y="25"/>
                    <a:pt x="19" y="42"/>
                    <a:pt x="0" y="63"/>
                  </a:cubicBezTo>
                  <a:cubicBezTo>
                    <a:pt x="1" y="63"/>
                    <a:pt x="53" y="21"/>
                    <a:pt x="77" y="6"/>
                  </a:cubicBezTo>
                  <a:cubicBezTo>
                    <a:pt x="75" y="3"/>
                    <a:pt x="73" y="1"/>
                    <a:pt x="72" y="0"/>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7" name="Freeform: Shape 246">
              <a:extLst>
                <a:ext uri="{FF2B5EF4-FFF2-40B4-BE49-F238E27FC236}">
                  <a16:creationId xmlns:a16="http://schemas.microsoft.com/office/drawing/2014/main" id="{237D8357-B49F-EC17-4BB7-228F614A6415}"/>
                </a:ext>
              </a:extLst>
            </p:cNvPr>
            <p:cNvSpPr/>
            <p:nvPr/>
          </p:nvSpPr>
          <p:spPr>
            <a:xfrm>
              <a:off x="12922603" y="5363050"/>
              <a:ext cx="336364" cy="127071"/>
            </a:xfrm>
            <a:custGeom>
              <a:avLst/>
              <a:gdLst>
                <a:gd name="connsiteX0" fmla="*/ 23627 w 336364"/>
                <a:gd name="connsiteY0" fmla="*/ 119596 h 127071"/>
                <a:gd name="connsiteX1" fmla="*/ 159503 w 336364"/>
                <a:gd name="connsiteY1" fmla="*/ 119596 h 127071"/>
                <a:gd name="connsiteX2" fmla="*/ 164444 w 336364"/>
                <a:gd name="connsiteY2" fmla="*/ 123868 h 127071"/>
                <a:gd name="connsiteX3" fmla="*/ 159503 w 336364"/>
                <a:gd name="connsiteY3" fmla="*/ 127071 h 127071"/>
                <a:gd name="connsiteX4" fmla="*/ 23627 w 336364"/>
                <a:gd name="connsiteY4" fmla="*/ 127071 h 127071"/>
                <a:gd name="connsiteX5" fmla="*/ 18686 w 336364"/>
                <a:gd name="connsiteY5" fmla="*/ 123868 h 127071"/>
                <a:gd name="connsiteX6" fmla="*/ 23627 w 336364"/>
                <a:gd name="connsiteY6" fmla="*/ 119596 h 127071"/>
                <a:gd name="connsiteX7" fmla="*/ 23649 w 336364"/>
                <a:gd name="connsiteY7" fmla="*/ 89697 h 127071"/>
                <a:gd name="connsiteX8" fmla="*/ 317691 w 336364"/>
                <a:gd name="connsiteY8" fmla="*/ 89697 h 127071"/>
                <a:gd name="connsiteX9" fmla="*/ 321413 w 336364"/>
                <a:gd name="connsiteY9" fmla="*/ 95148 h 127071"/>
                <a:gd name="connsiteX10" fmla="*/ 317691 w 336364"/>
                <a:gd name="connsiteY10" fmla="*/ 98418 h 127071"/>
                <a:gd name="connsiteX11" fmla="*/ 23649 w 336364"/>
                <a:gd name="connsiteY11" fmla="*/ 98418 h 127071"/>
                <a:gd name="connsiteX12" fmla="*/ 18686 w 336364"/>
                <a:gd name="connsiteY12" fmla="*/ 95148 h 127071"/>
                <a:gd name="connsiteX13" fmla="*/ 23649 w 336364"/>
                <a:gd name="connsiteY13" fmla="*/ 89697 h 127071"/>
                <a:gd name="connsiteX14" fmla="*/ 32271 w 336364"/>
                <a:gd name="connsiteY14" fmla="*/ 0 h 127071"/>
                <a:gd name="connsiteX15" fmla="*/ 304093 w 336364"/>
                <a:gd name="connsiteY15" fmla="*/ 0 h 127071"/>
                <a:gd name="connsiteX16" fmla="*/ 336364 w 336364"/>
                <a:gd name="connsiteY16" fmla="*/ 31780 h 127071"/>
                <a:gd name="connsiteX17" fmla="*/ 304093 w 336364"/>
                <a:gd name="connsiteY17" fmla="*/ 64781 h 127071"/>
                <a:gd name="connsiteX18" fmla="*/ 32271 w 336364"/>
                <a:gd name="connsiteY18" fmla="*/ 64781 h 127071"/>
                <a:gd name="connsiteX19" fmla="*/ 0 w 336364"/>
                <a:gd name="connsiteY19" fmla="*/ 31780 h 127071"/>
                <a:gd name="connsiteX20" fmla="*/ 32271 w 336364"/>
                <a:gd name="connsiteY20" fmla="*/ 0 h 1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364" h="127071">
                  <a:moveTo>
                    <a:pt x="23627" y="119596"/>
                  </a:moveTo>
                  <a:lnTo>
                    <a:pt x="159503" y="119596"/>
                  </a:lnTo>
                  <a:cubicBezTo>
                    <a:pt x="161974" y="119596"/>
                    <a:pt x="164444" y="121732"/>
                    <a:pt x="164444" y="123868"/>
                  </a:cubicBezTo>
                  <a:cubicBezTo>
                    <a:pt x="164444" y="126003"/>
                    <a:pt x="161974" y="127071"/>
                    <a:pt x="159503" y="127071"/>
                  </a:cubicBezTo>
                  <a:lnTo>
                    <a:pt x="23627" y="127071"/>
                  </a:lnTo>
                  <a:cubicBezTo>
                    <a:pt x="21156" y="127071"/>
                    <a:pt x="18686" y="126003"/>
                    <a:pt x="18686" y="123868"/>
                  </a:cubicBezTo>
                  <a:cubicBezTo>
                    <a:pt x="18686" y="121732"/>
                    <a:pt x="21156" y="119596"/>
                    <a:pt x="23627" y="119596"/>
                  </a:cubicBezTo>
                  <a:close/>
                  <a:moveTo>
                    <a:pt x="23649" y="89697"/>
                  </a:moveTo>
                  <a:lnTo>
                    <a:pt x="317691" y="89697"/>
                  </a:lnTo>
                  <a:cubicBezTo>
                    <a:pt x="318932" y="89697"/>
                    <a:pt x="321413" y="91877"/>
                    <a:pt x="321413" y="95148"/>
                  </a:cubicBezTo>
                  <a:cubicBezTo>
                    <a:pt x="321413" y="96238"/>
                    <a:pt x="318932" y="98418"/>
                    <a:pt x="317691" y="98418"/>
                  </a:cubicBezTo>
                  <a:lnTo>
                    <a:pt x="23649" y="98418"/>
                  </a:lnTo>
                  <a:cubicBezTo>
                    <a:pt x="21167" y="98418"/>
                    <a:pt x="18686" y="96238"/>
                    <a:pt x="18686" y="95148"/>
                  </a:cubicBezTo>
                  <a:cubicBezTo>
                    <a:pt x="18686" y="91877"/>
                    <a:pt x="21167" y="89697"/>
                    <a:pt x="23649" y="89697"/>
                  </a:cubicBezTo>
                  <a:close/>
                  <a:moveTo>
                    <a:pt x="32271" y="0"/>
                  </a:moveTo>
                  <a:lnTo>
                    <a:pt x="304093" y="0"/>
                  </a:lnTo>
                  <a:cubicBezTo>
                    <a:pt x="321470" y="0"/>
                    <a:pt x="336364" y="14668"/>
                    <a:pt x="336364" y="31780"/>
                  </a:cubicBezTo>
                  <a:cubicBezTo>
                    <a:pt x="336364" y="50114"/>
                    <a:pt x="321470" y="64781"/>
                    <a:pt x="304093" y="64781"/>
                  </a:cubicBezTo>
                  <a:lnTo>
                    <a:pt x="32271" y="64781"/>
                  </a:lnTo>
                  <a:cubicBezTo>
                    <a:pt x="14894" y="64781"/>
                    <a:pt x="0" y="50114"/>
                    <a:pt x="0" y="31780"/>
                  </a:cubicBezTo>
                  <a:cubicBezTo>
                    <a:pt x="0" y="14668"/>
                    <a:pt x="14894" y="0"/>
                    <a:pt x="32271" y="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8" name="Freeform: Shape 247">
              <a:extLst>
                <a:ext uri="{FF2B5EF4-FFF2-40B4-BE49-F238E27FC236}">
                  <a16:creationId xmlns:a16="http://schemas.microsoft.com/office/drawing/2014/main" id="{3AE9DFD9-5C65-904E-8C4D-A78F77C6ACD1}"/>
                </a:ext>
              </a:extLst>
            </p:cNvPr>
            <p:cNvSpPr/>
            <p:nvPr/>
          </p:nvSpPr>
          <p:spPr>
            <a:xfrm>
              <a:off x="12916374" y="5752983"/>
              <a:ext cx="140774" cy="211785"/>
            </a:xfrm>
            <a:custGeom>
              <a:avLst/>
              <a:gdLst/>
              <a:ahLst/>
              <a:cxnLst>
                <a:cxn ang="3cd4">
                  <a:pos x="hc" y="t"/>
                </a:cxn>
                <a:cxn ang="cd2">
                  <a:pos x="l" y="vc"/>
                </a:cxn>
                <a:cxn ang="cd4">
                  <a:pos x="hc" y="b"/>
                </a:cxn>
                <a:cxn ang="0">
                  <a:pos x="r" y="vc"/>
                </a:cxn>
              </a:cxnLst>
              <a:rect l="l" t="t" r="r" b="b"/>
              <a:pathLst>
                <a:path w="114" h="171">
                  <a:moveTo>
                    <a:pt x="93" y="0"/>
                  </a:moveTo>
                  <a:lnTo>
                    <a:pt x="1" y="0"/>
                  </a:lnTo>
                  <a:lnTo>
                    <a:pt x="0" y="0"/>
                  </a:lnTo>
                  <a:cubicBezTo>
                    <a:pt x="0" y="2"/>
                    <a:pt x="0" y="5"/>
                    <a:pt x="1" y="7"/>
                  </a:cubicBezTo>
                  <a:lnTo>
                    <a:pt x="93" y="7"/>
                  </a:lnTo>
                  <a:cubicBezTo>
                    <a:pt x="100" y="7"/>
                    <a:pt x="106" y="13"/>
                    <a:pt x="106" y="20"/>
                  </a:cubicBezTo>
                  <a:lnTo>
                    <a:pt x="106" y="150"/>
                  </a:lnTo>
                  <a:cubicBezTo>
                    <a:pt x="106" y="157"/>
                    <a:pt x="100" y="163"/>
                    <a:pt x="93" y="163"/>
                  </a:cubicBezTo>
                  <a:lnTo>
                    <a:pt x="45" y="163"/>
                  </a:lnTo>
                  <a:cubicBezTo>
                    <a:pt x="47" y="165"/>
                    <a:pt x="47" y="168"/>
                    <a:pt x="48" y="171"/>
                  </a:cubicBezTo>
                  <a:lnTo>
                    <a:pt x="93" y="171"/>
                  </a:lnTo>
                  <a:cubicBezTo>
                    <a:pt x="105" y="171"/>
                    <a:pt x="114" y="162"/>
                    <a:pt x="114" y="150"/>
                  </a:cubicBezTo>
                  <a:lnTo>
                    <a:pt x="114" y="20"/>
                  </a:lnTo>
                  <a:cubicBezTo>
                    <a:pt x="114" y="9"/>
                    <a:pt x="105" y="0"/>
                    <a:pt x="93" y="0"/>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49" name="Freeform: Shape 248">
              <a:extLst>
                <a:ext uri="{FF2B5EF4-FFF2-40B4-BE49-F238E27FC236}">
                  <a16:creationId xmlns:a16="http://schemas.microsoft.com/office/drawing/2014/main" id="{E783A0A6-120A-650F-9BB9-6FF83C4BF592}"/>
                </a:ext>
              </a:extLst>
            </p:cNvPr>
            <p:cNvSpPr/>
            <p:nvPr/>
          </p:nvSpPr>
          <p:spPr>
            <a:xfrm>
              <a:off x="13413444" y="5446518"/>
              <a:ext cx="311448" cy="247913"/>
            </a:xfrm>
            <a:custGeom>
              <a:avLst/>
              <a:gdLst>
                <a:gd name="connsiteX0" fmla="*/ 44797 w 311448"/>
                <a:gd name="connsiteY0" fmla="*/ 180884 h 247913"/>
                <a:gd name="connsiteX1" fmla="*/ 44797 w 311448"/>
                <a:gd name="connsiteY1" fmla="*/ 193260 h 247913"/>
                <a:gd name="connsiteX2" fmla="*/ 59671 w 311448"/>
                <a:gd name="connsiteY2" fmla="*/ 208112 h 247913"/>
                <a:gd name="connsiteX3" fmla="*/ 253022 w 311448"/>
                <a:gd name="connsiteY3" fmla="*/ 208112 h 247913"/>
                <a:gd name="connsiteX4" fmla="*/ 267896 w 311448"/>
                <a:gd name="connsiteY4" fmla="*/ 193260 h 247913"/>
                <a:gd name="connsiteX5" fmla="*/ 267896 w 311448"/>
                <a:gd name="connsiteY5" fmla="*/ 180884 h 247913"/>
                <a:gd name="connsiteX6" fmla="*/ 223635 w 311448"/>
                <a:gd name="connsiteY6" fmla="*/ 120618 h 247913"/>
                <a:gd name="connsiteX7" fmla="*/ 210283 w 311448"/>
                <a:gd name="connsiteY7" fmla="*/ 136398 h 247913"/>
                <a:gd name="connsiteX8" fmla="*/ 223635 w 311448"/>
                <a:gd name="connsiteY8" fmla="*/ 149750 h 247913"/>
                <a:gd name="connsiteX9" fmla="*/ 239415 w 311448"/>
                <a:gd name="connsiteY9" fmla="*/ 136398 h 247913"/>
                <a:gd name="connsiteX10" fmla="*/ 223635 w 311448"/>
                <a:gd name="connsiteY10" fmla="*/ 120618 h 247913"/>
                <a:gd name="connsiteX11" fmla="*/ 223635 w 311448"/>
                <a:gd name="connsiteY11" fmla="*/ 112121 h 247913"/>
                <a:gd name="connsiteX12" fmla="*/ 247912 w 311448"/>
                <a:gd name="connsiteY12" fmla="*/ 136398 h 247913"/>
                <a:gd name="connsiteX13" fmla="*/ 223635 w 311448"/>
                <a:gd name="connsiteY13" fmla="*/ 159461 h 247913"/>
                <a:gd name="connsiteX14" fmla="*/ 200572 w 311448"/>
                <a:gd name="connsiteY14" fmla="*/ 136398 h 247913"/>
                <a:gd name="connsiteX15" fmla="*/ 223635 w 311448"/>
                <a:gd name="connsiteY15" fmla="*/ 112121 h 247913"/>
                <a:gd name="connsiteX16" fmla="*/ 166468 w 311448"/>
                <a:gd name="connsiteY16" fmla="*/ 75993 h 247913"/>
                <a:gd name="connsiteX17" fmla="*/ 171919 w 311448"/>
                <a:gd name="connsiteY17" fmla="*/ 80903 h 247913"/>
                <a:gd name="connsiteX18" fmla="*/ 171919 w 311448"/>
                <a:gd name="connsiteY18" fmla="*/ 154551 h 247913"/>
                <a:gd name="connsiteX19" fmla="*/ 166468 w 311448"/>
                <a:gd name="connsiteY19" fmla="*/ 159461 h 247913"/>
                <a:gd name="connsiteX20" fmla="*/ 163198 w 311448"/>
                <a:gd name="connsiteY20" fmla="*/ 154551 h 247913"/>
                <a:gd name="connsiteX21" fmla="*/ 163198 w 311448"/>
                <a:gd name="connsiteY21" fmla="*/ 80903 h 247913"/>
                <a:gd name="connsiteX22" fmla="*/ 166468 w 311448"/>
                <a:gd name="connsiteY22" fmla="*/ 75993 h 247913"/>
                <a:gd name="connsiteX23" fmla="*/ 69141 w 311448"/>
                <a:gd name="connsiteY23" fmla="*/ 75993 h 247913"/>
                <a:gd name="connsiteX24" fmla="*/ 73502 w 311448"/>
                <a:gd name="connsiteY24" fmla="*/ 80903 h 247913"/>
                <a:gd name="connsiteX25" fmla="*/ 73502 w 311448"/>
                <a:gd name="connsiteY25" fmla="*/ 154551 h 247913"/>
                <a:gd name="connsiteX26" fmla="*/ 69141 w 311448"/>
                <a:gd name="connsiteY26" fmla="*/ 159461 h 247913"/>
                <a:gd name="connsiteX27" fmla="*/ 64781 w 311448"/>
                <a:gd name="connsiteY27" fmla="*/ 154551 h 247913"/>
                <a:gd name="connsiteX28" fmla="*/ 64781 w 311448"/>
                <a:gd name="connsiteY28" fmla="*/ 80903 h 247913"/>
                <a:gd name="connsiteX29" fmla="*/ 69141 w 311448"/>
                <a:gd name="connsiteY29" fmla="*/ 75993 h 247913"/>
                <a:gd name="connsiteX30" fmla="*/ 142643 w 311448"/>
                <a:gd name="connsiteY30" fmla="*/ 61044 h 247913"/>
                <a:gd name="connsiteX31" fmla="*/ 147003 w 311448"/>
                <a:gd name="connsiteY31" fmla="*/ 64734 h 247913"/>
                <a:gd name="connsiteX32" fmla="*/ 147003 w 311448"/>
                <a:gd name="connsiteY32" fmla="*/ 154541 h 247913"/>
                <a:gd name="connsiteX33" fmla="*/ 142643 w 311448"/>
                <a:gd name="connsiteY33" fmla="*/ 159462 h 247913"/>
                <a:gd name="connsiteX34" fmla="*/ 138282 w 311448"/>
                <a:gd name="connsiteY34" fmla="*/ 154541 h 247913"/>
                <a:gd name="connsiteX35" fmla="*/ 138282 w 311448"/>
                <a:gd name="connsiteY35" fmla="*/ 64734 h 247913"/>
                <a:gd name="connsiteX36" fmla="*/ 142643 w 311448"/>
                <a:gd name="connsiteY36" fmla="*/ 61044 h 247913"/>
                <a:gd name="connsiteX37" fmla="*/ 93968 w 311448"/>
                <a:gd name="connsiteY37" fmla="*/ 61044 h 247913"/>
                <a:gd name="connsiteX38" fmla="*/ 97172 w 311448"/>
                <a:gd name="connsiteY38" fmla="*/ 64734 h 247913"/>
                <a:gd name="connsiteX39" fmla="*/ 97172 w 311448"/>
                <a:gd name="connsiteY39" fmla="*/ 154541 h 247913"/>
                <a:gd name="connsiteX40" fmla="*/ 93968 w 311448"/>
                <a:gd name="connsiteY40" fmla="*/ 159462 h 247913"/>
                <a:gd name="connsiteX41" fmla="*/ 89697 w 311448"/>
                <a:gd name="connsiteY41" fmla="*/ 154541 h 247913"/>
                <a:gd name="connsiteX42" fmla="*/ 89697 w 311448"/>
                <a:gd name="connsiteY42" fmla="*/ 64734 h 247913"/>
                <a:gd name="connsiteX43" fmla="*/ 93968 w 311448"/>
                <a:gd name="connsiteY43" fmla="*/ 61044 h 247913"/>
                <a:gd name="connsiteX44" fmla="*/ 223635 w 311448"/>
                <a:gd name="connsiteY44" fmla="*/ 58303 h 247913"/>
                <a:gd name="connsiteX45" fmla="*/ 210283 w 311448"/>
                <a:gd name="connsiteY45" fmla="*/ 72879 h 247913"/>
                <a:gd name="connsiteX46" fmla="*/ 223635 w 311448"/>
                <a:gd name="connsiteY46" fmla="*/ 86240 h 247913"/>
                <a:gd name="connsiteX47" fmla="*/ 239415 w 311448"/>
                <a:gd name="connsiteY47" fmla="*/ 72879 h 247913"/>
                <a:gd name="connsiteX48" fmla="*/ 223635 w 311448"/>
                <a:gd name="connsiteY48" fmla="*/ 58303 h 247913"/>
                <a:gd name="connsiteX49" fmla="*/ 223635 w 311448"/>
                <a:gd name="connsiteY49" fmla="*/ 48586 h 247913"/>
                <a:gd name="connsiteX50" fmla="*/ 247912 w 311448"/>
                <a:gd name="connsiteY50" fmla="*/ 72879 h 247913"/>
                <a:gd name="connsiteX51" fmla="*/ 223635 w 311448"/>
                <a:gd name="connsiteY51" fmla="*/ 97172 h 247913"/>
                <a:gd name="connsiteX52" fmla="*/ 200572 w 311448"/>
                <a:gd name="connsiteY52" fmla="*/ 72879 h 247913"/>
                <a:gd name="connsiteX53" fmla="*/ 223635 w 311448"/>
                <a:gd name="connsiteY53" fmla="*/ 48586 h 247913"/>
                <a:gd name="connsiteX54" fmla="*/ 117816 w 311448"/>
                <a:gd name="connsiteY54" fmla="*/ 48586 h 247913"/>
                <a:gd name="connsiteX55" fmla="*/ 122087 w 311448"/>
                <a:gd name="connsiteY55" fmla="*/ 53514 h 247913"/>
                <a:gd name="connsiteX56" fmla="*/ 122087 w 311448"/>
                <a:gd name="connsiteY56" fmla="*/ 154533 h 247913"/>
                <a:gd name="connsiteX57" fmla="*/ 117816 w 311448"/>
                <a:gd name="connsiteY57" fmla="*/ 159461 h 247913"/>
                <a:gd name="connsiteX58" fmla="*/ 114612 w 311448"/>
                <a:gd name="connsiteY58" fmla="*/ 154533 h 247913"/>
                <a:gd name="connsiteX59" fmla="*/ 114612 w 311448"/>
                <a:gd name="connsiteY59" fmla="*/ 53514 h 247913"/>
                <a:gd name="connsiteX60" fmla="*/ 117816 w 311448"/>
                <a:gd name="connsiteY60" fmla="*/ 48586 h 247913"/>
                <a:gd name="connsiteX61" fmla="*/ 59671 w 311448"/>
                <a:gd name="connsiteY61" fmla="*/ 38554 h 247913"/>
                <a:gd name="connsiteX62" fmla="*/ 44797 w 311448"/>
                <a:gd name="connsiteY62" fmla="*/ 53406 h 247913"/>
                <a:gd name="connsiteX63" fmla="*/ 44797 w 311448"/>
                <a:gd name="connsiteY63" fmla="*/ 170983 h 247913"/>
                <a:gd name="connsiteX64" fmla="*/ 267896 w 311448"/>
                <a:gd name="connsiteY64" fmla="*/ 170983 h 247913"/>
                <a:gd name="connsiteX65" fmla="*/ 267896 w 311448"/>
                <a:gd name="connsiteY65" fmla="*/ 53406 h 247913"/>
                <a:gd name="connsiteX66" fmla="*/ 253022 w 311448"/>
                <a:gd name="connsiteY66" fmla="*/ 38554 h 247913"/>
                <a:gd name="connsiteX67" fmla="*/ 59671 w 311448"/>
                <a:gd name="connsiteY67" fmla="*/ 28653 h 247913"/>
                <a:gd name="connsiteX68" fmla="*/ 253022 w 311448"/>
                <a:gd name="connsiteY68" fmla="*/ 28653 h 247913"/>
                <a:gd name="connsiteX69" fmla="*/ 277811 w 311448"/>
                <a:gd name="connsiteY69" fmla="*/ 53406 h 247913"/>
                <a:gd name="connsiteX70" fmla="*/ 277811 w 311448"/>
                <a:gd name="connsiteY70" fmla="*/ 193260 h 247913"/>
                <a:gd name="connsiteX71" fmla="*/ 253022 w 311448"/>
                <a:gd name="connsiteY71" fmla="*/ 218013 h 247913"/>
                <a:gd name="connsiteX72" fmla="*/ 59671 w 311448"/>
                <a:gd name="connsiteY72" fmla="*/ 218013 h 247913"/>
                <a:gd name="connsiteX73" fmla="*/ 34882 w 311448"/>
                <a:gd name="connsiteY73" fmla="*/ 193260 h 247913"/>
                <a:gd name="connsiteX74" fmla="*/ 34882 w 311448"/>
                <a:gd name="connsiteY74" fmla="*/ 53406 h 247913"/>
                <a:gd name="connsiteX75" fmla="*/ 59671 w 311448"/>
                <a:gd name="connsiteY75" fmla="*/ 28653 h 247913"/>
                <a:gd name="connsiteX76" fmla="*/ 24817 w 311448"/>
                <a:gd name="connsiteY76" fmla="*/ 8677 h 247913"/>
                <a:gd name="connsiteX77" fmla="*/ 11167 w 311448"/>
                <a:gd name="connsiteY77" fmla="*/ 23551 h 247913"/>
                <a:gd name="connsiteX78" fmla="*/ 11167 w 311448"/>
                <a:gd name="connsiteY78" fmla="*/ 223122 h 247913"/>
                <a:gd name="connsiteX79" fmla="*/ 24817 w 311448"/>
                <a:gd name="connsiteY79" fmla="*/ 237997 h 247913"/>
                <a:gd name="connsiteX80" fmla="*/ 287872 w 311448"/>
                <a:gd name="connsiteY80" fmla="*/ 237997 h 247913"/>
                <a:gd name="connsiteX81" fmla="*/ 302762 w 311448"/>
                <a:gd name="connsiteY81" fmla="*/ 223122 h 247913"/>
                <a:gd name="connsiteX82" fmla="*/ 302762 w 311448"/>
                <a:gd name="connsiteY82" fmla="*/ 23551 h 247913"/>
                <a:gd name="connsiteX83" fmla="*/ 287872 w 311448"/>
                <a:gd name="connsiteY83" fmla="*/ 8677 h 247913"/>
                <a:gd name="connsiteX84" fmla="*/ 24817 w 311448"/>
                <a:gd name="connsiteY84" fmla="*/ 0 h 247913"/>
                <a:gd name="connsiteX85" fmla="*/ 287872 w 311448"/>
                <a:gd name="connsiteY85" fmla="*/ 0 h 247913"/>
                <a:gd name="connsiteX86" fmla="*/ 311448 w 311448"/>
                <a:gd name="connsiteY86" fmla="*/ 23551 h 247913"/>
                <a:gd name="connsiteX87" fmla="*/ 311448 w 311448"/>
                <a:gd name="connsiteY87" fmla="*/ 223122 h 247913"/>
                <a:gd name="connsiteX88" fmla="*/ 287872 w 311448"/>
                <a:gd name="connsiteY88" fmla="*/ 247913 h 247913"/>
                <a:gd name="connsiteX89" fmla="*/ 24817 w 311448"/>
                <a:gd name="connsiteY89" fmla="*/ 247913 h 247913"/>
                <a:gd name="connsiteX90" fmla="*/ 0 w 311448"/>
                <a:gd name="connsiteY90" fmla="*/ 223122 h 247913"/>
                <a:gd name="connsiteX91" fmla="*/ 0 w 311448"/>
                <a:gd name="connsiteY91" fmla="*/ 23551 h 247913"/>
                <a:gd name="connsiteX92" fmla="*/ 24817 w 311448"/>
                <a:gd name="connsiteY92" fmla="*/ 0 h 24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1448" h="247913">
                  <a:moveTo>
                    <a:pt x="44797" y="180884"/>
                  </a:moveTo>
                  <a:lnTo>
                    <a:pt x="44797" y="193260"/>
                  </a:lnTo>
                  <a:cubicBezTo>
                    <a:pt x="44797" y="201924"/>
                    <a:pt x="50995" y="208112"/>
                    <a:pt x="59671" y="208112"/>
                  </a:cubicBezTo>
                  <a:lnTo>
                    <a:pt x="253022" y="208112"/>
                  </a:lnTo>
                  <a:cubicBezTo>
                    <a:pt x="261698" y="208112"/>
                    <a:pt x="267896" y="201924"/>
                    <a:pt x="267896" y="193260"/>
                  </a:cubicBezTo>
                  <a:lnTo>
                    <a:pt x="267896" y="180884"/>
                  </a:lnTo>
                  <a:close/>
                  <a:moveTo>
                    <a:pt x="223635" y="120618"/>
                  </a:moveTo>
                  <a:cubicBezTo>
                    <a:pt x="216352" y="120618"/>
                    <a:pt x="210283" y="127901"/>
                    <a:pt x="210283" y="136398"/>
                  </a:cubicBezTo>
                  <a:cubicBezTo>
                    <a:pt x="210283" y="143681"/>
                    <a:pt x="216352" y="149750"/>
                    <a:pt x="223635" y="149750"/>
                  </a:cubicBezTo>
                  <a:cubicBezTo>
                    <a:pt x="232132" y="149750"/>
                    <a:pt x="239415" y="143681"/>
                    <a:pt x="239415" y="136398"/>
                  </a:cubicBezTo>
                  <a:cubicBezTo>
                    <a:pt x="239415" y="127901"/>
                    <a:pt x="232132" y="120618"/>
                    <a:pt x="223635" y="120618"/>
                  </a:cubicBezTo>
                  <a:close/>
                  <a:moveTo>
                    <a:pt x="223635" y="112121"/>
                  </a:moveTo>
                  <a:cubicBezTo>
                    <a:pt x="236987" y="112121"/>
                    <a:pt x="247912" y="123046"/>
                    <a:pt x="247912" y="136398"/>
                  </a:cubicBezTo>
                  <a:cubicBezTo>
                    <a:pt x="247912" y="148537"/>
                    <a:pt x="236987" y="159461"/>
                    <a:pt x="223635" y="159461"/>
                  </a:cubicBezTo>
                  <a:cubicBezTo>
                    <a:pt x="211497" y="159461"/>
                    <a:pt x="200572" y="148537"/>
                    <a:pt x="200572" y="136398"/>
                  </a:cubicBezTo>
                  <a:cubicBezTo>
                    <a:pt x="200572" y="123046"/>
                    <a:pt x="211497" y="112121"/>
                    <a:pt x="223635" y="112121"/>
                  </a:cubicBezTo>
                  <a:close/>
                  <a:moveTo>
                    <a:pt x="166468" y="75993"/>
                  </a:moveTo>
                  <a:cubicBezTo>
                    <a:pt x="169739" y="75993"/>
                    <a:pt x="171919" y="78448"/>
                    <a:pt x="171919" y="80903"/>
                  </a:cubicBezTo>
                  <a:lnTo>
                    <a:pt x="171919" y="154551"/>
                  </a:lnTo>
                  <a:cubicBezTo>
                    <a:pt x="171919" y="157006"/>
                    <a:pt x="169739" y="159461"/>
                    <a:pt x="166468" y="159461"/>
                  </a:cubicBezTo>
                  <a:cubicBezTo>
                    <a:pt x="164288" y="159461"/>
                    <a:pt x="163198" y="157006"/>
                    <a:pt x="163198" y="154551"/>
                  </a:cubicBezTo>
                  <a:lnTo>
                    <a:pt x="163198" y="80903"/>
                  </a:lnTo>
                  <a:cubicBezTo>
                    <a:pt x="163198" y="78448"/>
                    <a:pt x="164288" y="75993"/>
                    <a:pt x="166468" y="75993"/>
                  </a:cubicBezTo>
                  <a:close/>
                  <a:moveTo>
                    <a:pt x="69141" y="75993"/>
                  </a:moveTo>
                  <a:cubicBezTo>
                    <a:pt x="71322" y="75993"/>
                    <a:pt x="73502" y="78448"/>
                    <a:pt x="73502" y="80903"/>
                  </a:cubicBezTo>
                  <a:lnTo>
                    <a:pt x="73502" y="154551"/>
                  </a:lnTo>
                  <a:cubicBezTo>
                    <a:pt x="73502" y="157006"/>
                    <a:pt x="71322" y="159461"/>
                    <a:pt x="69141" y="159461"/>
                  </a:cubicBezTo>
                  <a:cubicBezTo>
                    <a:pt x="66961" y="159461"/>
                    <a:pt x="64781" y="157006"/>
                    <a:pt x="64781" y="154551"/>
                  </a:cubicBezTo>
                  <a:lnTo>
                    <a:pt x="64781" y="80903"/>
                  </a:lnTo>
                  <a:cubicBezTo>
                    <a:pt x="64781" y="78448"/>
                    <a:pt x="66961" y="75993"/>
                    <a:pt x="69141" y="75993"/>
                  </a:cubicBezTo>
                  <a:close/>
                  <a:moveTo>
                    <a:pt x="142643" y="61044"/>
                  </a:moveTo>
                  <a:cubicBezTo>
                    <a:pt x="144823" y="61044"/>
                    <a:pt x="147003" y="62274"/>
                    <a:pt x="147003" y="64734"/>
                  </a:cubicBezTo>
                  <a:lnTo>
                    <a:pt x="147003" y="154541"/>
                  </a:lnTo>
                  <a:cubicBezTo>
                    <a:pt x="147003" y="157002"/>
                    <a:pt x="144823" y="159462"/>
                    <a:pt x="142643" y="159462"/>
                  </a:cubicBezTo>
                  <a:cubicBezTo>
                    <a:pt x="140462" y="159462"/>
                    <a:pt x="138282" y="157002"/>
                    <a:pt x="138282" y="154541"/>
                  </a:cubicBezTo>
                  <a:lnTo>
                    <a:pt x="138282" y="64734"/>
                  </a:lnTo>
                  <a:cubicBezTo>
                    <a:pt x="138282" y="62274"/>
                    <a:pt x="140462" y="61044"/>
                    <a:pt x="142643" y="61044"/>
                  </a:cubicBezTo>
                  <a:close/>
                  <a:moveTo>
                    <a:pt x="93968" y="61044"/>
                  </a:moveTo>
                  <a:cubicBezTo>
                    <a:pt x="96104" y="61044"/>
                    <a:pt x="97172" y="62274"/>
                    <a:pt x="97172" y="64734"/>
                  </a:cubicBezTo>
                  <a:lnTo>
                    <a:pt x="97172" y="154541"/>
                  </a:lnTo>
                  <a:cubicBezTo>
                    <a:pt x="97172" y="157002"/>
                    <a:pt x="96104" y="159462"/>
                    <a:pt x="93968" y="159462"/>
                  </a:cubicBezTo>
                  <a:cubicBezTo>
                    <a:pt x="90765" y="159462"/>
                    <a:pt x="89697" y="157002"/>
                    <a:pt x="89697" y="154541"/>
                  </a:cubicBezTo>
                  <a:lnTo>
                    <a:pt x="89697" y="64734"/>
                  </a:lnTo>
                  <a:cubicBezTo>
                    <a:pt x="89697" y="62274"/>
                    <a:pt x="90765" y="61044"/>
                    <a:pt x="93968" y="61044"/>
                  </a:cubicBezTo>
                  <a:close/>
                  <a:moveTo>
                    <a:pt x="223635" y="58303"/>
                  </a:moveTo>
                  <a:cubicBezTo>
                    <a:pt x="216352" y="58303"/>
                    <a:pt x="210283" y="64376"/>
                    <a:pt x="210283" y="72879"/>
                  </a:cubicBezTo>
                  <a:cubicBezTo>
                    <a:pt x="210283" y="80167"/>
                    <a:pt x="216352" y="86240"/>
                    <a:pt x="223635" y="86240"/>
                  </a:cubicBezTo>
                  <a:cubicBezTo>
                    <a:pt x="232132" y="86240"/>
                    <a:pt x="239415" y="80167"/>
                    <a:pt x="239415" y="72879"/>
                  </a:cubicBezTo>
                  <a:cubicBezTo>
                    <a:pt x="239415" y="64376"/>
                    <a:pt x="232132" y="58303"/>
                    <a:pt x="223635" y="58303"/>
                  </a:cubicBezTo>
                  <a:close/>
                  <a:moveTo>
                    <a:pt x="223635" y="48586"/>
                  </a:moveTo>
                  <a:cubicBezTo>
                    <a:pt x="236987" y="48586"/>
                    <a:pt x="247912" y="59518"/>
                    <a:pt x="247912" y="72879"/>
                  </a:cubicBezTo>
                  <a:cubicBezTo>
                    <a:pt x="247912" y="85026"/>
                    <a:pt x="236987" y="97172"/>
                    <a:pt x="223635" y="97172"/>
                  </a:cubicBezTo>
                  <a:cubicBezTo>
                    <a:pt x="211497" y="97172"/>
                    <a:pt x="200572" y="85026"/>
                    <a:pt x="200572" y="72879"/>
                  </a:cubicBezTo>
                  <a:cubicBezTo>
                    <a:pt x="200572" y="59518"/>
                    <a:pt x="211497" y="48586"/>
                    <a:pt x="223635" y="48586"/>
                  </a:cubicBezTo>
                  <a:close/>
                  <a:moveTo>
                    <a:pt x="117816" y="48586"/>
                  </a:moveTo>
                  <a:cubicBezTo>
                    <a:pt x="119951" y="48586"/>
                    <a:pt x="122087" y="51050"/>
                    <a:pt x="122087" y="53514"/>
                  </a:cubicBezTo>
                  <a:lnTo>
                    <a:pt x="122087" y="154533"/>
                  </a:lnTo>
                  <a:cubicBezTo>
                    <a:pt x="122087" y="156997"/>
                    <a:pt x="119951" y="159461"/>
                    <a:pt x="117816" y="159461"/>
                  </a:cubicBezTo>
                  <a:cubicBezTo>
                    <a:pt x="115680" y="159461"/>
                    <a:pt x="114612" y="156997"/>
                    <a:pt x="114612" y="154533"/>
                  </a:cubicBezTo>
                  <a:lnTo>
                    <a:pt x="114612" y="53514"/>
                  </a:lnTo>
                  <a:cubicBezTo>
                    <a:pt x="114612" y="51050"/>
                    <a:pt x="115680" y="48586"/>
                    <a:pt x="117816" y="48586"/>
                  </a:cubicBezTo>
                  <a:close/>
                  <a:moveTo>
                    <a:pt x="59671" y="38554"/>
                  </a:moveTo>
                  <a:cubicBezTo>
                    <a:pt x="50995" y="38554"/>
                    <a:pt x="44797" y="45980"/>
                    <a:pt x="44797" y="53406"/>
                  </a:cubicBezTo>
                  <a:lnTo>
                    <a:pt x="44797" y="170983"/>
                  </a:lnTo>
                  <a:lnTo>
                    <a:pt x="267896" y="170983"/>
                  </a:lnTo>
                  <a:lnTo>
                    <a:pt x="267896" y="53406"/>
                  </a:lnTo>
                  <a:cubicBezTo>
                    <a:pt x="267896" y="45980"/>
                    <a:pt x="261698" y="38554"/>
                    <a:pt x="253022" y="38554"/>
                  </a:cubicBezTo>
                  <a:close/>
                  <a:moveTo>
                    <a:pt x="59671" y="28653"/>
                  </a:moveTo>
                  <a:lnTo>
                    <a:pt x="253022" y="28653"/>
                  </a:lnTo>
                  <a:cubicBezTo>
                    <a:pt x="266656" y="28653"/>
                    <a:pt x="277811" y="41029"/>
                    <a:pt x="277811" y="53406"/>
                  </a:cubicBezTo>
                  <a:lnTo>
                    <a:pt x="277811" y="193260"/>
                  </a:lnTo>
                  <a:cubicBezTo>
                    <a:pt x="277811" y="206874"/>
                    <a:pt x="266656" y="218013"/>
                    <a:pt x="253022" y="218013"/>
                  </a:cubicBezTo>
                  <a:lnTo>
                    <a:pt x="59671" y="218013"/>
                  </a:lnTo>
                  <a:cubicBezTo>
                    <a:pt x="46037" y="218013"/>
                    <a:pt x="34882" y="206874"/>
                    <a:pt x="34882" y="193260"/>
                  </a:cubicBezTo>
                  <a:lnTo>
                    <a:pt x="34882" y="53406"/>
                  </a:lnTo>
                  <a:cubicBezTo>
                    <a:pt x="34882" y="41029"/>
                    <a:pt x="46037" y="28653"/>
                    <a:pt x="59671" y="28653"/>
                  </a:cubicBezTo>
                  <a:close/>
                  <a:moveTo>
                    <a:pt x="24817" y="8677"/>
                  </a:moveTo>
                  <a:cubicBezTo>
                    <a:pt x="17372" y="8677"/>
                    <a:pt x="11167" y="14875"/>
                    <a:pt x="11167" y="23551"/>
                  </a:cubicBezTo>
                  <a:lnTo>
                    <a:pt x="11167" y="223122"/>
                  </a:lnTo>
                  <a:cubicBezTo>
                    <a:pt x="11167" y="231799"/>
                    <a:pt x="17372" y="237997"/>
                    <a:pt x="24817" y="237997"/>
                  </a:cubicBezTo>
                  <a:lnTo>
                    <a:pt x="287872" y="237997"/>
                  </a:lnTo>
                  <a:cubicBezTo>
                    <a:pt x="296558" y="237997"/>
                    <a:pt x="302762" y="231799"/>
                    <a:pt x="302762" y="223122"/>
                  </a:cubicBezTo>
                  <a:lnTo>
                    <a:pt x="302762" y="23551"/>
                  </a:lnTo>
                  <a:cubicBezTo>
                    <a:pt x="302762" y="14875"/>
                    <a:pt x="296558" y="8677"/>
                    <a:pt x="287872" y="8677"/>
                  </a:cubicBezTo>
                  <a:close/>
                  <a:moveTo>
                    <a:pt x="24817" y="0"/>
                  </a:moveTo>
                  <a:lnTo>
                    <a:pt x="287872" y="0"/>
                  </a:lnTo>
                  <a:cubicBezTo>
                    <a:pt x="301521" y="0"/>
                    <a:pt x="311448" y="9916"/>
                    <a:pt x="311448" y="23551"/>
                  </a:cubicBezTo>
                  <a:lnTo>
                    <a:pt x="311448" y="223122"/>
                  </a:lnTo>
                  <a:cubicBezTo>
                    <a:pt x="311448" y="236757"/>
                    <a:pt x="301521" y="247913"/>
                    <a:pt x="287872" y="247913"/>
                  </a:cubicBezTo>
                  <a:lnTo>
                    <a:pt x="24817" y="247913"/>
                  </a:lnTo>
                  <a:cubicBezTo>
                    <a:pt x="12408" y="247913"/>
                    <a:pt x="0" y="236757"/>
                    <a:pt x="0" y="223122"/>
                  </a:cubicBezTo>
                  <a:lnTo>
                    <a:pt x="0" y="23551"/>
                  </a:lnTo>
                  <a:cubicBezTo>
                    <a:pt x="0" y="9916"/>
                    <a:pt x="12408" y="0"/>
                    <a:pt x="24817" y="0"/>
                  </a:cubicBezTo>
                  <a:close/>
                </a:path>
              </a:pathLst>
            </a:custGeom>
            <a:solidFill>
              <a:srgbClr val="011767"/>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0" name="Freeform: Shape 249">
              <a:extLst>
                <a:ext uri="{FF2B5EF4-FFF2-40B4-BE49-F238E27FC236}">
                  <a16:creationId xmlns:a16="http://schemas.microsoft.com/office/drawing/2014/main" id="{A7F2EDBE-943B-5A87-A438-B41D0713F200}"/>
                </a:ext>
              </a:extLst>
            </p:cNvPr>
            <p:cNvSpPr/>
            <p:nvPr/>
          </p:nvSpPr>
          <p:spPr>
            <a:xfrm>
              <a:off x="13298832" y="5306989"/>
              <a:ext cx="56061" cy="1136162"/>
            </a:xfrm>
            <a:custGeom>
              <a:avLst/>
              <a:gdLst/>
              <a:ahLst/>
              <a:cxnLst>
                <a:cxn ang="3cd4">
                  <a:pos x="hc" y="t"/>
                </a:cxn>
                <a:cxn ang="cd2">
                  <a:pos x="l" y="vc"/>
                </a:cxn>
                <a:cxn ang="cd4">
                  <a:pos x="hc" y="b"/>
                </a:cxn>
                <a:cxn ang="0">
                  <a:pos x="r" y="vc"/>
                </a:cxn>
              </a:cxnLst>
              <a:rect l="l" t="t" r="r" b="b"/>
              <a:pathLst>
                <a:path w="46" h="913">
                  <a:moveTo>
                    <a:pt x="16" y="0"/>
                  </a:moveTo>
                  <a:lnTo>
                    <a:pt x="0" y="0"/>
                  </a:lnTo>
                  <a:cubicBezTo>
                    <a:pt x="0" y="113"/>
                    <a:pt x="-2" y="739"/>
                    <a:pt x="29" y="908"/>
                  </a:cubicBezTo>
                  <a:cubicBezTo>
                    <a:pt x="35" y="910"/>
                    <a:pt x="40" y="911"/>
                    <a:pt x="46" y="913"/>
                  </a:cubicBezTo>
                  <a:cubicBezTo>
                    <a:pt x="14" y="761"/>
                    <a:pt x="15" y="112"/>
                    <a:pt x="16" y="0"/>
                  </a:cubicBezTo>
                  <a:close/>
                </a:path>
              </a:pathLst>
            </a:custGeom>
            <a:solidFill>
              <a:srgbClr val="0869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1" name="Freeform: Shape 250">
              <a:extLst>
                <a:ext uri="{FF2B5EF4-FFF2-40B4-BE49-F238E27FC236}">
                  <a16:creationId xmlns:a16="http://schemas.microsoft.com/office/drawing/2014/main" id="{83DA9A3F-8DA6-A7F4-AF7F-FFA28F38D5E2}"/>
                </a:ext>
              </a:extLst>
            </p:cNvPr>
            <p:cNvSpPr/>
            <p:nvPr/>
          </p:nvSpPr>
          <p:spPr>
            <a:xfrm>
              <a:off x="13306306" y="4821130"/>
              <a:ext cx="297745" cy="348822"/>
            </a:xfrm>
            <a:custGeom>
              <a:avLst/>
              <a:gdLst>
                <a:gd name="connsiteX0" fmla="*/ 68516 w 297745"/>
                <a:gd name="connsiteY0" fmla="*/ 78485 h 348822"/>
                <a:gd name="connsiteX1" fmla="*/ 145755 w 297745"/>
                <a:gd name="connsiteY1" fmla="*/ 78485 h 348822"/>
                <a:gd name="connsiteX2" fmla="*/ 145755 w 297745"/>
                <a:gd name="connsiteY2" fmla="*/ 348822 h 348822"/>
                <a:gd name="connsiteX3" fmla="*/ 68516 w 297745"/>
                <a:gd name="connsiteY3" fmla="*/ 333941 h 348822"/>
                <a:gd name="connsiteX4" fmla="*/ 11960 w 297745"/>
                <a:gd name="connsiteY4" fmla="*/ 64781 h 348822"/>
                <a:gd name="connsiteX5" fmla="*/ 29899 w 297745"/>
                <a:gd name="connsiteY5" fmla="*/ 64781 h 348822"/>
                <a:gd name="connsiteX6" fmla="*/ 29899 w 297745"/>
                <a:gd name="connsiteY6" fmla="*/ 177587 h 348822"/>
                <a:gd name="connsiteX7" fmla="*/ 29899 w 297745"/>
                <a:gd name="connsiteY7" fmla="*/ 273038 h 348822"/>
                <a:gd name="connsiteX8" fmla="*/ 29899 w 297745"/>
                <a:gd name="connsiteY8" fmla="*/ 315185 h 348822"/>
                <a:gd name="connsiteX9" fmla="*/ 11960 w 297745"/>
                <a:gd name="connsiteY9" fmla="*/ 301549 h 348822"/>
                <a:gd name="connsiteX10" fmla="*/ 11960 w 297745"/>
                <a:gd name="connsiteY10" fmla="*/ 273038 h 348822"/>
                <a:gd name="connsiteX11" fmla="*/ 0 w 297745"/>
                <a:gd name="connsiteY11" fmla="*/ 260642 h 348822"/>
                <a:gd name="connsiteX12" fmla="*/ 0 w 297745"/>
                <a:gd name="connsiteY12" fmla="*/ 189983 h 348822"/>
                <a:gd name="connsiteX13" fmla="*/ 11960 w 297745"/>
                <a:gd name="connsiteY13" fmla="*/ 178827 h 348822"/>
                <a:gd name="connsiteX14" fmla="*/ 170674 w 297745"/>
                <a:gd name="connsiteY14" fmla="*/ 38619 h 348822"/>
                <a:gd name="connsiteX15" fmla="*/ 189361 w 297745"/>
                <a:gd name="connsiteY15" fmla="*/ 38619 h 348822"/>
                <a:gd name="connsiteX16" fmla="*/ 189361 w 297745"/>
                <a:gd name="connsiteY16" fmla="*/ 345094 h 348822"/>
                <a:gd name="connsiteX17" fmla="*/ 170674 w 297745"/>
                <a:gd name="connsiteY17" fmla="*/ 347575 h 348822"/>
                <a:gd name="connsiteX18" fmla="*/ 242197 w 297745"/>
                <a:gd name="connsiteY18" fmla="*/ 26161 h 348822"/>
                <a:gd name="connsiteX19" fmla="*/ 267846 w 297745"/>
                <a:gd name="connsiteY19" fmla="*/ 26161 h 348822"/>
                <a:gd name="connsiteX20" fmla="*/ 267846 w 297745"/>
                <a:gd name="connsiteY20" fmla="*/ 192440 h 348822"/>
                <a:gd name="connsiteX21" fmla="*/ 236090 w 297745"/>
                <a:gd name="connsiteY21" fmla="*/ 234630 h 348822"/>
                <a:gd name="connsiteX22" fmla="*/ 236090 w 297745"/>
                <a:gd name="connsiteY22" fmla="*/ 333901 h 348822"/>
                <a:gd name="connsiteX23" fmla="*/ 205556 w 297745"/>
                <a:gd name="connsiteY23" fmla="*/ 341346 h 348822"/>
                <a:gd name="connsiteX24" fmla="*/ 205556 w 297745"/>
                <a:gd name="connsiteY24" fmla="*/ 234630 h 348822"/>
                <a:gd name="connsiteX25" fmla="*/ 242197 w 297745"/>
                <a:gd name="connsiteY25" fmla="*/ 188717 h 348822"/>
                <a:gd name="connsiteX26" fmla="*/ 280304 w 297745"/>
                <a:gd name="connsiteY26" fmla="*/ 0 h 348822"/>
                <a:gd name="connsiteX27" fmla="*/ 297745 w 297745"/>
                <a:gd name="connsiteY27" fmla="*/ 0 h 348822"/>
                <a:gd name="connsiteX28" fmla="*/ 297745 w 297745"/>
                <a:gd name="connsiteY28" fmla="*/ 306504 h 348822"/>
                <a:gd name="connsiteX29" fmla="*/ 280304 w 297745"/>
                <a:gd name="connsiteY29" fmla="*/ 316431 h 3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745" h="348822">
                  <a:moveTo>
                    <a:pt x="68516" y="78485"/>
                  </a:moveTo>
                  <a:lnTo>
                    <a:pt x="145755" y="78485"/>
                  </a:lnTo>
                  <a:lnTo>
                    <a:pt x="145755" y="348822"/>
                  </a:lnTo>
                  <a:cubicBezTo>
                    <a:pt x="116331" y="348822"/>
                    <a:pt x="90584" y="341382"/>
                    <a:pt x="68516" y="333941"/>
                  </a:cubicBezTo>
                  <a:close/>
                  <a:moveTo>
                    <a:pt x="11960" y="64781"/>
                  </a:moveTo>
                  <a:lnTo>
                    <a:pt x="29899" y="64781"/>
                  </a:lnTo>
                  <a:lnTo>
                    <a:pt x="29899" y="177587"/>
                  </a:lnTo>
                  <a:lnTo>
                    <a:pt x="29899" y="273038"/>
                  </a:lnTo>
                  <a:lnTo>
                    <a:pt x="29899" y="315185"/>
                  </a:lnTo>
                  <a:cubicBezTo>
                    <a:pt x="22723" y="310227"/>
                    <a:pt x="16743" y="306508"/>
                    <a:pt x="11960" y="301549"/>
                  </a:cubicBezTo>
                  <a:lnTo>
                    <a:pt x="11960" y="273038"/>
                  </a:lnTo>
                  <a:cubicBezTo>
                    <a:pt x="5980" y="273038"/>
                    <a:pt x="0" y="266840"/>
                    <a:pt x="0" y="260642"/>
                  </a:cubicBezTo>
                  <a:lnTo>
                    <a:pt x="0" y="189983"/>
                  </a:lnTo>
                  <a:cubicBezTo>
                    <a:pt x="0" y="183785"/>
                    <a:pt x="5980" y="178827"/>
                    <a:pt x="11960" y="178827"/>
                  </a:cubicBezTo>
                  <a:close/>
                  <a:moveTo>
                    <a:pt x="170674" y="38619"/>
                  </a:moveTo>
                  <a:lnTo>
                    <a:pt x="189361" y="38619"/>
                  </a:lnTo>
                  <a:lnTo>
                    <a:pt x="189361" y="345094"/>
                  </a:lnTo>
                  <a:cubicBezTo>
                    <a:pt x="183521" y="345094"/>
                    <a:pt x="176514" y="346334"/>
                    <a:pt x="170674" y="347575"/>
                  </a:cubicBezTo>
                  <a:close/>
                  <a:moveTo>
                    <a:pt x="242197" y="26161"/>
                  </a:moveTo>
                  <a:lnTo>
                    <a:pt x="267846" y="26161"/>
                  </a:lnTo>
                  <a:lnTo>
                    <a:pt x="267846" y="192440"/>
                  </a:lnTo>
                  <a:lnTo>
                    <a:pt x="236090" y="234630"/>
                  </a:lnTo>
                  <a:lnTo>
                    <a:pt x="236090" y="333901"/>
                  </a:lnTo>
                  <a:cubicBezTo>
                    <a:pt x="227541" y="336383"/>
                    <a:pt x="217770" y="338864"/>
                    <a:pt x="205556" y="341346"/>
                  </a:cubicBezTo>
                  <a:lnTo>
                    <a:pt x="205556" y="234630"/>
                  </a:lnTo>
                  <a:lnTo>
                    <a:pt x="242197" y="188717"/>
                  </a:lnTo>
                  <a:close/>
                  <a:moveTo>
                    <a:pt x="280304" y="0"/>
                  </a:moveTo>
                  <a:lnTo>
                    <a:pt x="297745" y="0"/>
                  </a:lnTo>
                  <a:lnTo>
                    <a:pt x="297745" y="306504"/>
                  </a:lnTo>
                  <a:cubicBezTo>
                    <a:pt x="293094" y="308986"/>
                    <a:pt x="287280" y="311468"/>
                    <a:pt x="280304" y="316431"/>
                  </a:cubicBezTo>
                  <a:close/>
                </a:path>
              </a:pathLst>
            </a:custGeom>
            <a:solidFill>
              <a:schemeClr val="accent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2" name="Freeform: Shape 251">
              <a:extLst>
                <a:ext uri="{FF2B5EF4-FFF2-40B4-BE49-F238E27FC236}">
                  <a16:creationId xmlns:a16="http://schemas.microsoft.com/office/drawing/2014/main" id="{1D7E58CB-19E4-3525-B91A-C482C88E52E3}"/>
                </a:ext>
              </a:extLst>
            </p:cNvPr>
            <p:cNvSpPr/>
            <p:nvPr/>
          </p:nvSpPr>
          <p:spPr>
            <a:xfrm>
              <a:off x="13054656" y="4164599"/>
              <a:ext cx="718822" cy="813502"/>
            </a:xfrm>
            <a:custGeom>
              <a:avLst/>
              <a:gdLst/>
              <a:ahLst/>
              <a:cxnLst>
                <a:cxn ang="3cd4">
                  <a:pos x="hc" y="t"/>
                </a:cxn>
                <a:cxn ang="cd2">
                  <a:pos x="l" y="vc"/>
                </a:cxn>
                <a:cxn ang="cd4">
                  <a:pos x="hc" y="b"/>
                </a:cxn>
                <a:cxn ang="0">
                  <a:pos x="r" y="vc"/>
                </a:cxn>
              </a:cxnLst>
              <a:rect l="l" t="t" r="r" b="b"/>
              <a:pathLst>
                <a:path w="578" h="654">
                  <a:moveTo>
                    <a:pt x="88" y="64"/>
                  </a:moveTo>
                  <a:cubicBezTo>
                    <a:pt x="15" y="119"/>
                    <a:pt x="-1" y="250"/>
                    <a:pt x="0" y="394"/>
                  </a:cubicBezTo>
                  <a:cubicBezTo>
                    <a:pt x="0" y="538"/>
                    <a:pt x="43" y="647"/>
                    <a:pt x="194" y="654"/>
                  </a:cubicBezTo>
                  <a:cubicBezTo>
                    <a:pt x="344" y="662"/>
                    <a:pt x="504" y="506"/>
                    <a:pt x="554" y="359"/>
                  </a:cubicBezTo>
                  <a:cubicBezTo>
                    <a:pt x="604" y="212"/>
                    <a:pt x="577" y="63"/>
                    <a:pt x="453" y="21"/>
                  </a:cubicBezTo>
                  <a:cubicBezTo>
                    <a:pt x="328" y="-21"/>
                    <a:pt x="167" y="4"/>
                    <a:pt x="88" y="64"/>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3" name="Freeform: Shape 252">
              <a:extLst>
                <a:ext uri="{FF2B5EF4-FFF2-40B4-BE49-F238E27FC236}">
                  <a16:creationId xmlns:a16="http://schemas.microsoft.com/office/drawing/2014/main" id="{B307221F-EA06-4161-DC0B-97CE34D1239F}"/>
                </a:ext>
              </a:extLst>
            </p:cNvPr>
            <p:cNvSpPr/>
            <p:nvPr/>
          </p:nvSpPr>
          <p:spPr>
            <a:xfrm>
              <a:off x="13534286" y="4451127"/>
              <a:ext cx="250404" cy="292761"/>
            </a:xfrm>
            <a:custGeom>
              <a:avLst/>
              <a:gdLst/>
              <a:ahLst/>
              <a:cxnLst>
                <a:cxn ang="3cd4">
                  <a:pos x="hc" y="t"/>
                </a:cxn>
                <a:cxn ang="cd2">
                  <a:pos x="l" y="vc"/>
                </a:cxn>
                <a:cxn ang="cd4">
                  <a:pos x="hc" y="b"/>
                </a:cxn>
                <a:cxn ang="0">
                  <a:pos x="r" y="vc"/>
                </a:cxn>
              </a:cxnLst>
              <a:rect l="l" t="t" r="r" b="b"/>
              <a:pathLst>
                <a:path w="202" h="236">
                  <a:moveTo>
                    <a:pt x="200" y="134"/>
                  </a:moveTo>
                  <a:cubicBezTo>
                    <a:pt x="211" y="70"/>
                    <a:pt x="175" y="10"/>
                    <a:pt x="120" y="1"/>
                  </a:cubicBezTo>
                  <a:cubicBezTo>
                    <a:pt x="66" y="-7"/>
                    <a:pt x="12" y="37"/>
                    <a:pt x="2" y="102"/>
                  </a:cubicBezTo>
                  <a:cubicBezTo>
                    <a:pt x="-9" y="166"/>
                    <a:pt x="27" y="226"/>
                    <a:pt x="81" y="235"/>
                  </a:cubicBezTo>
                  <a:cubicBezTo>
                    <a:pt x="137" y="244"/>
                    <a:pt x="189" y="199"/>
                    <a:pt x="200" y="134"/>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4" name="Freeform: Shape 253">
              <a:extLst>
                <a:ext uri="{FF2B5EF4-FFF2-40B4-BE49-F238E27FC236}">
                  <a16:creationId xmlns:a16="http://schemas.microsoft.com/office/drawing/2014/main" id="{81D0EBAC-D407-A761-FB2F-D1B27664559F}"/>
                </a:ext>
              </a:extLst>
            </p:cNvPr>
            <p:cNvSpPr/>
            <p:nvPr/>
          </p:nvSpPr>
          <p:spPr>
            <a:xfrm>
              <a:off x="13570414" y="4495979"/>
              <a:ext cx="178148" cy="204310"/>
            </a:xfrm>
            <a:custGeom>
              <a:avLst/>
              <a:gdLst/>
              <a:ahLst/>
              <a:cxnLst>
                <a:cxn ang="3cd4">
                  <a:pos x="hc" y="t"/>
                </a:cxn>
                <a:cxn ang="cd2">
                  <a:pos x="l" y="vc"/>
                </a:cxn>
                <a:cxn ang="cd4">
                  <a:pos x="hc" y="b"/>
                </a:cxn>
                <a:cxn ang="0">
                  <a:pos x="r" y="vc"/>
                </a:cxn>
              </a:cxnLst>
              <a:rect l="l" t="t" r="r" b="b"/>
              <a:pathLst>
                <a:path w="144" h="165">
                  <a:moveTo>
                    <a:pt x="75" y="23"/>
                  </a:moveTo>
                  <a:cubicBezTo>
                    <a:pt x="65" y="23"/>
                    <a:pt x="54" y="27"/>
                    <a:pt x="45" y="34"/>
                  </a:cubicBezTo>
                  <a:cubicBezTo>
                    <a:pt x="34" y="44"/>
                    <a:pt x="26" y="58"/>
                    <a:pt x="24" y="74"/>
                  </a:cubicBezTo>
                  <a:cubicBezTo>
                    <a:pt x="18" y="106"/>
                    <a:pt x="35" y="136"/>
                    <a:pt x="62" y="141"/>
                  </a:cubicBezTo>
                  <a:cubicBezTo>
                    <a:pt x="89" y="146"/>
                    <a:pt x="115" y="122"/>
                    <a:pt x="120" y="90"/>
                  </a:cubicBezTo>
                  <a:cubicBezTo>
                    <a:pt x="125" y="57"/>
                    <a:pt x="108" y="27"/>
                    <a:pt x="82" y="23"/>
                  </a:cubicBezTo>
                  <a:cubicBezTo>
                    <a:pt x="79" y="23"/>
                    <a:pt x="77" y="23"/>
                    <a:pt x="75" y="23"/>
                  </a:cubicBezTo>
                  <a:close/>
                  <a:moveTo>
                    <a:pt x="69" y="165"/>
                  </a:moveTo>
                  <a:cubicBezTo>
                    <a:pt x="65" y="165"/>
                    <a:pt x="62" y="165"/>
                    <a:pt x="58" y="164"/>
                  </a:cubicBezTo>
                  <a:cubicBezTo>
                    <a:pt x="19" y="157"/>
                    <a:pt x="-6" y="115"/>
                    <a:pt x="1" y="70"/>
                  </a:cubicBezTo>
                  <a:cubicBezTo>
                    <a:pt x="5" y="49"/>
                    <a:pt x="15" y="30"/>
                    <a:pt x="30" y="17"/>
                  </a:cubicBezTo>
                  <a:cubicBezTo>
                    <a:pt x="46" y="3"/>
                    <a:pt x="66" y="-2"/>
                    <a:pt x="85" y="1"/>
                  </a:cubicBezTo>
                  <a:cubicBezTo>
                    <a:pt x="125" y="7"/>
                    <a:pt x="150" y="49"/>
                    <a:pt x="143" y="94"/>
                  </a:cubicBezTo>
                  <a:cubicBezTo>
                    <a:pt x="136" y="135"/>
                    <a:pt x="104" y="165"/>
                    <a:pt x="69" y="165"/>
                  </a:cubicBezTo>
                  <a:close/>
                </a:path>
              </a:pathLst>
            </a:custGeom>
            <a:solidFill>
              <a:schemeClr val="accent2"/>
            </a:solidFill>
            <a:ln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5" name="Freeform: Shape 254">
              <a:extLst>
                <a:ext uri="{FF2B5EF4-FFF2-40B4-BE49-F238E27FC236}">
                  <a16:creationId xmlns:a16="http://schemas.microsoft.com/office/drawing/2014/main" id="{A4E6217F-C576-438F-BBE7-60346DD8DCBA}"/>
                </a:ext>
              </a:extLst>
            </p:cNvPr>
            <p:cNvSpPr/>
            <p:nvPr/>
          </p:nvSpPr>
          <p:spPr>
            <a:xfrm>
              <a:off x="13054656" y="4164599"/>
              <a:ext cx="660270" cy="566835"/>
            </a:xfrm>
            <a:custGeom>
              <a:avLst/>
              <a:gdLst/>
              <a:ahLst/>
              <a:cxnLst>
                <a:cxn ang="3cd4">
                  <a:pos x="hc" y="t"/>
                </a:cxn>
                <a:cxn ang="cd2">
                  <a:pos x="l" y="vc"/>
                </a:cxn>
                <a:cxn ang="cd4">
                  <a:pos x="hc" y="b"/>
                </a:cxn>
                <a:cxn ang="0">
                  <a:pos x="r" y="vc"/>
                </a:cxn>
              </a:cxnLst>
              <a:rect l="l" t="t" r="r" b="b"/>
              <a:pathLst>
                <a:path w="531" h="456">
                  <a:moveTo>
                    <a:pt x="531" y="75"/>
                  </a:moveTo>
                  <a:cubicBezTo>
                    <a:pt x="511" y="51"/>
                    <a:pt x="485" y="32"/>
                    <a:pt x="453" y="21"/>
                  </a:cubicBezTo>
                  <a:cubicBezTo>
                    <a:pt x="328" y="-21"/>
                    <a:pt x="167" y="4"/>
                    <a:pt x="88" y="64"/>
                  </a:cubicBezTo>
                  <a:cubicBezTo>
                    <a:pt x="15" y="119"/>
                    <a:pt x="-1" y="250"/>
                    <a:pt x="0" y="394"/>
                  </a:cubicBezTo>
                  <a:cubicBezTo>
                    <a:pt x="0" y="411"/>
                    <a:pt x="0" y="427"/>
                    <a:pt x="2" y="442"/>
                  </a:cubicBezTo>
                  <a:cubicBezTo>
                    <a:pt x="39" y="451"/>
                    <a:pt x="121" y="465"/>
                    <a:pt x="216" y="448"/>
                  </a:cubicBezTo>
                  <a:cubicBezTo>
                    <a:pt x="227" y="445"/>
                    <a:pt x="235" y="436"/>
                    <a:pt x="234" y="424"/>
                  </a:cubicBezTo>
                  <a:cubicBezTo>
                    <a:pt x="227" y="356"/>
                    <a:pt x="219" y="121"/>
                    <a:pt x="392" y="82"/>
                  </a:cubicBezTo>
                  <a:cubicBezTo>
                    <a:pt x="447" y="70"/>
                    <a:pt x="493" y="69"/>
                    <a:pt x="531" y="75"/>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6" name="Freeform: Shape 255">
              <a:extLst>
                <a:ext uri="{FF2B5EF4-FFF2-40B4-BE49-F238E27FC236}">
                  <a16:creationId xmlns:a16="http://schemas.microsoft.com/office/drawing/2014/main" id="{8CA3067A-E302-C8B2-D926-D36989DFF21C}"/>
                </a:ext>
              </a:extLst>
            </p:cNvPr>
            <p:cNvSpPr/>
            <p:nvPr/>
          </p:nvSpPr>
          <p:spPr>
            <a:xfrm>
              <a:off x="13058394" y="4265508"/>
              <a:ext cx="676465" cy="493333"/>
            </a:xfrm>
            <a:custGeom>
              <a:avLst/>
              <a:gdLst/>
              <a:ahLst/>
              <a:cxnLst>
                <a:cxn ang="3cd4">
                  <a:pos x="hc" y="t"/>
                </a:cxn>
                <a:cxn ang="cd2">
                  <a:pos x="l" y="vc"/>
                </a:cxn>
                <a:cxn ang="cd4">
                  <a:pos x="hc" y="b"/>
                </a:cxn>
                <a:cxn ang="0">
                  <a:pos x="r" y="vc"/>
                </a:cxn>
              </a:cxnLst>
              <a:rect l="l" t="t" r="r" b="b"/>
              <a:pathLst>
                <a:path w="544" h="397">
                  <a:moveTo>
                    <a:pt x="544" y="17"/>
                  </a:moveTo>
                  <a:cubicBezTo>
                    <a:pt x="542" y="14"/>
                    <a:pt x="541" y="11"/>
                    <a:pt x="538" y="8"/>
                  </a:cubicBezTo>
                  <a:cubicBezTo>
                    <a:pt x="502" y="-1"/>
                    <a:pt x="461" y="-3"/>
                    <a:pt x="414" y="7"/>
                  </a:cubicBezTo>
                  <a:cubicBezTo>
                    <a:pt x="222" y="50"/>
                    <a:pt x="237" y="309"/>
                    <a:pt x="242" y="361"/>
                  </a:cubicBezTo>
                  <a:cubicBezTo>
                    <a:pt x="242" y="370"/>
                    <a:pt x="236" y="378"/>
                    <a:pt x="226" y="380"/>
                  </a:cubicBezTo>
                  <a:cubicBezTo>
                    <a:pt x="125" y="399"/>
                    <a:pt x="36" y="383"/>
                    <a:pt x="0" y="373"/>
                  </a:cubicBezTo>
                  <a:cubicBezTo>
                    <a:pt x="0" y="376"/>
                    <a:pt x="1" y="379"/>
                    <a:pt x="1" y="382"/>
                  </a:cubicBezTo>
                  <a:cubicBezTo>
                    <a:pt x="26" y="388"/>
                    <a:pt x="72" y="397"/>
                    <a:pt x="130" y="397"/>
                  </a:cubicBezTo>
                  <a:cubicBezTo>
                    <a:pt x="159" y="397"/>
                    <a:pt x="193" y="394"/>
                    <a:pt x="228" y="387"/>
                  </a:cubicBezTo>
                  <a:cubicBezTo>
                    <a:pt x="241" y="385"/>
                    <a:pt x="250" y="373"/>
                    <a:pt x="249" y="360"/>
                  </a:cubicBezTo>
                  <a:cubicBezTo>
                    <a:pt x="244" y="309"/>
                    <a:pt x="230" y="55"/>
                    <a:pt x="416" y="14"/>
                  </a:cubicBezTo>
                  <a:cubicBezTo>
                    <a:pt x="464" y="3"/>
                    <a:pt x="507" y="6"/>
                    <a:pt x="544" y="17"/>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7" name="Freeform: Shape 256">
              <a:extLst>
                <a:ext uri="{FF2B5EF4-FFF2-40B4-BE49-F238E27FC236}">
                  <a16:creationId xmlns:a16="http://schemas.microsoft.com/office/drawing/2014/main" id="{88C6157D-67AB-4F13-2F19-B6DFA0BE434C}"/>
                </a:ext>
              </a:extLst>
            </p:cNvPr>
            <p:cNvSpPr/>
            <p:nvPr/>
          </p:nvSpPr>
          <p:spPr>
            <a:xfrm>
              <a:off x="13049673" y="4443656"/>
              <a:ext cx="392424" cy="112121"/>
            </a:xfrm>
            <a:custGeom>
              <a:avLst/>
              <a:gdLst/>
              <a:ahLst/>
              <a:cxnLst>
                <a:cxn ang="3cd4">
                  <a:pos x="hc" y="t"/>
                </a:cxn>
                <a:cxn ang="cd2">
                  <a:pos x="l" y="vc"/>
                </a:cxn>
                <a:cxn ang="cd4">
                  <a:pos x="hc" y="b"/>
                </a:cxn>
                <a:cxn ang="0">
                  <a:pos x="r" y="vc"/>
                </a:cxn>
              </a:cxnLst>
              <a:rect l="l" t="t" r="r" b="b"/>
              <a:pathLst>
                <a:path w="316" h="91">
                  <a:moveTo>
                    <a:pt x="15" y="0"/>
                  </a:moveTo>
                  <a:cubicBezTo>
                    <a:pt x="15" y="0"/>
                    <a:pt x="93" y="31"/>
                    <a:pt x="307" y="4"/>
                  </a:cubicBezTo>
                  <a:cubicBezTo>
                    <a:pt x="312" y="3"/>
                    <a:pt x="317" y="8"/>
                    <a:pt x="316" y="13"/>
                  </a:cubicBezTo>
                  <a:lnTo>
                    <a:pt x="314" y="63"/>
                  </a:lnTo>
                  <a:cubicBezTo>
                    <a:pt x="313" y="73"/>
                    <a:pt x="307" y="81"/>
                    <a:pt x="297" y="82"/>
                  </a:cubicBezTo>
                  <a:cubicBezTo>
                    <a:pt x="264" y="90"/>
                    <a:pt x="173" y="101"/>
                    <a:pt x="9" y="74"/>
                  </a:cubicBezTo>
                  <a:cubicBezTo>
                    <a:pt x="9" y="74"/>
                    <a:pt x="-1" y="73"/>
                    <a:pt x="0" y="62"/>
                  </a:cubicBezTo>
                  <a:cubicBezTo>
                    <a:pt x="1" y="51"/>
                    <a:pt x="8" y="11"/>
                    <a:pt x="8" y="11"/>
                  </a:cubicBezTo>
                  <a:cubicBezTo>
                    <a:pt x="8" y="11"/>
                    <a:pt x="10" y="1"/>
                    <a:pt x="15"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8" name="Freeform: Shape 257">
              <a:extLst>
                <a:ext uri="{FF2B5EF4-FFF2-40B4-BE49-F238E27FC236}">
                  <a16:creationId xmlns:a16="http://schemas.microsoft.com/office/drawing/2014/main" id="{431ECD5F-5605-E3FC-E8D6-357D726EF3AB}"/>
                </a:ext>
              </a:extLst>
            </p:cNvPr>
            <p:cNvSpPr/>
            <p:nvPr/>
          </p:nvSpPr>
          <p:spPr>
            <a:xfrm>
              <a:off x="12005696" y="5182410"/>
              <a:ext cx="703872" cy="330135"/>
            </a:xfrm>
            <a:custGeom>
              <a:avLst/>
              <a:gdLst/>
              <a:ahLst/>
              <a:cxnLst>
                <a:cxn ang="3cd4">
                  <a:pos x="hc" y="t"/>
                </a:cxn>
                <a:cxn ang="cd2">
                  <a:pos x="l" y="vc"/>
                </a:cxn>
                <a:cxn ang="cd4">
                  <a:pos x="hc" y="b"/>
                </a:cxn>
                <a:cxn ang="0">
                  <a:pos x="r" y="vc"/>
                </a:cxn>
              </a:cxnLst>
              <a:rect l="l" t="t" r="r" b="b"/>
              <a:pathLst>
                <a:path w="566" h="266">
                  <a:moveTo>
                    <a:pt x="0" y="179"/>
                  </a:moveTo>
                  <a:cubicBezTo>
                    <a:pt x="0" y="179"/>
                    <a:pt x="46" y="115"/>
                    <a:pt x="114" y="82"/>
                  </a:cubicBezTo>
                  <a:cubicBezTo>
                    <a:pt x="182" y="48"/>
                    <a:pt x="217" y="55"/>
                    <a:pt x="253" y="42"/>
                  </a:cubicBezTo>
                  <a:cubicBezTo>
                    <a:pt x="289" y="29"/>
                    <a:pt x="337" y="-4"/>
                    <a:pt x="350" y="1"/>
                  </a:cubicBezTo>
                  <a:cubicBezTo>
                    <a:pt x="364" y="6"/>
                    <a:pt x="344" y="41"/>
                    <a:pt x="310" y="61"/>
                  </a:cubicBezTo>
                  <a:cubicBezTo>
                    <a:pt x="275" y="81"/>
                    <a:pt x="257" y="100"/>
                    <a:pt x="257" y="100"/>
                  </a:cubicBezTo>
                  <a:cubicBezTo>
                    <a:pt x="257" y="100"/>
                    <a:pt x="294" y="115"/>
                    <a:pt x="374" y="97"/>
                  </a:cubicBezTo>
                  <a:cubicBezTo>
                    <a:pt x="454" y="78"/>
                    <a:pt x="513" y="67"/>
                    <a:pt x="523" y="75"/>
                  </a:cubicBezTo>
                  <a:cubicBezTo>
                    <a:pt x="533" y="82"/>
                    <a:pt x="526" y="96"/>
                    <a:pt x="526" y="96"/>
                  </a:cubicBezTo>
                  <a:cubicBezTo>
                    <a:pt x="526" y="96"/>
                    <a:pt x="550" y="84"/>
                    <a:pt x="562" y="92"/>
                  </a:cubicBezTo>
                  <a:cubicBezTo>
                    <a:pt x="573" y="102"/>
                    <a:pt x="558" y="131"/>
                    <a:pt x="558" y="131"/>
                  </a:cubicBezTo>
                  <a:cubicBezTo>
                    <a:pt x="558" y="131"/>
                    <a:pt x="563" y="150"/>
                    <a:pt x="543" y="165"/>
                  </a:cubicBezTo>
                  <a:cubicBezTo>
                    <a:pt x="523" y="179"/>
                    <a:pt x="513" y="181"/>
                    <a:pt x="513" y="181"/>
                  </a:cubicBezTo>
                  <a:cubicBezTo>
                    <a:pt x="513" y="181"/>
                    <a:pt x="492" y="205"/>
                    <a:pt x="452" y="214"/>
                  </a:cubicBezTo>
                  <a:cubicBezTo>
                    <a:pt x="412" y="224"/>
                    <a:pt x="300" y="263"/>
                    <a:pt x="202" y="263"/>
                  </a:cubicBezTo>
                  <a:cubicBezTo>
                    <a:pt x="105" y="263"/>
                    <a:pt x="100" y="248"/>
                    <a:pt x="80" y="266"/>
                  </a:cubicBezTo>
                  <a:close/>
                </a:path>
              </a:pathLst>
            </a:custGeom>
            <a:solidFill>
              <a:srgbClr val="FFDDB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59" name="Freeform: Shape 258">
              <a:extLst>
                <a:ext uri="{FF2B5EF4-FFF2-40B4-BE49-F238E27FC236}">
                  <a16:creationId xmlns:a16="http://schemas.microsoft.com/office/drawing/2014/main" id="{4B810456-6D28-5BCA-3EB7-6967054B34FB}"/>
                </a:ext>
              </a:extLst>
            </p:cNvPr>
            <p:cNvSpPr/>
            <p:nvPr/>
          </p:nvSpPr>
          <p:spPr>
            <a:xfrm>
              <a:off x="10317652" y="6714734"/>
              <a:ext cx="594243" cy="514512"/>
            </a:xfrm>
            <a:custGeom>
              <a:avLst/>
              <a:gdLst/>
              <a:ahLst/>
              <a:cxnLst>
                <a:cxn ang="3cd4">
                  <a:pos x="hc" y="t"/>
                </a:cxn>
                <a:cxn ang="cd2">
                  <a:pos x="l" y="vc"/>
                </a:cxn>
                <a:cxn ang="cd4">
                  <a:pos x="hc" y="b"/>
                </a:cxn>
                <a:cxn ang="0">
                  <a:pos x="r" y="vc"/>
                </a:cxn>
              </a:cxnLst>
              <a:rect l="l" t="t" r="r" b="b"/>
              <a:pathLst>
                <a:path w="478" h="414">
                  <a:moveTo>
                    <a:pt x="0" y="136"/>
                  </a:moveTo>
                  <a:lnTo>
                    <a:pt x="41" y="163"/>
                  </a:lnTo>
                  <a:cubicBezTo>
                    <a:pt x="41" y="163"/>
                    <a:pt x="58" y="209"/>
                    <a:pt x="133" y="229"/>
                  </a:cubicBezTo>
                  <a:cubicBezTo>
                    <a:pt x="208" y="248"/>
                    <a:pt x="236" y="238"/>
                    <a:pt x="236" y="238"/>
                  </a:cubicBezTo>
                  <a:cubicBezTo>
                    <a:pt x="236" y="238"/>
                    <a:pt x="293" y="323"/>
                    <a:pt x="306" y="340"/>
                  </a:cubicBezTo>
                  <a:cubicBezTo>
                    <a:pt x="319" y="358"/>
                    <a:pt x="311" y="400"/>
                    <a:pt x="333" y="413"/>
                  </a:cubicBezTo>
                  <a:cubicBezTo>
                    <a:pt x="355" y="427"/>
                    <a:pt x="350" y="332"/>
                    <a:pt x="349" y="320"/>
                  </a:cubicBezTo>
                  <a:cubicBezTo>
                    <a:pt x="347" y="307"/>
                    <a:pt x="301" y="245"/>
                    <a:pt x="301" y="245"/>
                  </a:cubicBezTo>
                  <a:lnTo>
                    <a:pt x="358" y="307"/>
                  </a:lnTo>
                  <a:cubicBezTo>
                    <a:pt x="358" y="307"/>
                    <a:pt x="371" y="384"/>
                    <a:pt x="386" y="388"/>
                  </a:cubicBezTo>
                  <a:cubicBezTo>
                    <a:pt x="402" y="391"/>
                    <a:pt x="407" y="339"/>
                    <a:pt x="407" y="339"/>
                  </a:cubicBezTo>
                  <a:cubicBezTo>
                    <a:pt x="407" y="339"/>
                    <a:pt x="419" y="382"/>
                    <a:pt x="432" y="382"/>
                  </a:cubicBezTo>
                  <a:cubicBezTo>
                    <a:pt x="445" y="382"/>
                    <a:pt x="452" y="355"/>
                    <a:pt x="451" y="330"/>
                  </a:cubicBezTo>
                  <a:cubicBezTo>
                    <a:pt x="451" y="330"/>
                    <a:pt x="457" y="345"/>
                    <a:pt x="473" y="342"/>
                  </a:cubicBezTo>
                  <a:cubicBezTo>
                    <a:pt x="487" y="339"/>
                    <a:pt x="465" y="245"/>
                    <a:pt x="460" y="213"/>
                  </a:cubicBezTo>
                  <a:cubicBezTo>
                    <a:pt x="454" y="180"/>
                    <a:pt x="363" y="77"/>
                    <a:pt x="344" y="68"/>
                  </a:cubicBezTo>
                  <a:cubicBezTo>
                    <a:pt x="325" y="59"/>
                    <a:pt x="180" y="37"/>
                    <a:pt x="151" y="31"/>
                  </a:cubicBezTo>
                  <a:cubicBezTo>
                    <a:pt x="122" y="25"/>
                    <a:pt x="98" y="0"/>
                    <a:pt x="98" y="0"/>
                  </a:cubicBezTo>
                  <a:cubicBezTo>
                    <a:pt x="98" y="0"/>
                    <a:pt x="24" y="57"/>
                    <a:pt x="0" y="136"/>
                  </a:cubicBezTo>
                  <a:close/>
                </a:path>
              </a:pathLst>
            </a:custGeom>
            <a:solidFill>
              <a:srgbClr val="FFDDB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0" name="Freeform: Shape 259">
              <a:extLst>
                <a:ext uri="{FF2B5EF4-FFF2-40B4-BE49-F238E27FC236}">
                  <a16:creationId xmlns:a16="http://schemas.microsoft.com/office/drawing/2014/main" id="{888F67BF-EAF5-6376-BF83-F49C6D69E7AE}"/>
                </a:ext>
              </a:extLst>
            </p:cNvPr>
            <p:cNvSpPr/>
            <p:nvPr/>
          </p:nvSpPr>
          <p:spPr>
            <a:xfrm>
              <a:off x="10216743" y="4270491"/>
              <a:ext cx="621650" cy="806027"/>
            </a:xfrm>
            <a:custGeom>
              <a:avLst/>
              <a:gdLst/>
              <a:ahLst/>
              <a:cxnLst>
                <a:cxn ang="3cd4">
                  <a:pos x="hc" y="t"/>
                </a:cxn>
                <a:cxn ang="cd2">
                  <a:pos x="l" y="vc"/>
                </a:cxn>
                <a:cxn ang="cd4">
                  <a:pos x="hc" y="b"/>
                </a:cxn>
                <a:cxn ang="0">
                  <a:pos x="r" y="vc"/>
                </a:cxn>
              </a:cxnLst>
              <a:rect l="l" t="t" r="r" b="b"/>
              <a:pathLst>
                <a:path w="500" h="648">
                  <a:moveTo>
                    <a:pt x="84" y="558"/>
                  </a:moveTo>
                  <a:cubicBezTo>
                    <a:pt x="84" y="558"/>
                    <a:pt x="117" y="477"/>
                    <a:pt x="84" y="396"/>
                  </a:cubicBezTo>
                  <a:cubicBezTo>
                    <a:pt x="84" y="396"/>
                    <a:pt x="23" y="307"/>
                    <a:pt x="5" y="251"/>
                  </a:cubicBezTo>
                  <a:cubicBezTo>
                    <a:pt x="-14" y="194"/>
                    <a:pt x="16" y="42"/>
                    <a:pt x="161" y="14"/>
                  </a:cubicBezTo>
                  <a:cubicBezTo>
                    <a:pt x="307" y="-14"/>
                    <a:pt x="446" y="-7"/>
                    <a:pt x="487" y="117"/>
                  </a:cubicBezTo>
                  <a:cubicBezTo>
                    <a:pt x="527" y="242"/>
                    <a:pt x="468" y="379"/>
                    <a:pt x="353" y="442"/>
                  </a:cubicBezTo>
                  <a:cubicBezTo>
                    <a:pt x="353" y="442"/>
                    <a:pt x="330" y="486"/>
                    <a:pt x="355" y="547"/>
                  </a:cubicBezTo>
                  <a:cubicBezTo>
                    <a:pt x="355" y="547"/>
                    <a:pt x="315" y="648"/>
                    <a:pt x="224" y="648"/>
                  </a:cubicBezTo>
                  <a:cubicBezTo>
                    <a:pt x="131" y="648"/>
                    <a:pt x="84" y="558"/>
                    <a:pt x="84" y="558"/>
                  </a:cubicBezTo>
                  <a:close/>
                </a:path>
              </a:pathLst>
            </a:custGeom>
            <a:solidFill>
              <a:srgbClr val="FFDDB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1" name="Freeform: Shape 260">
              <a:extLst>
                <a:ext uri="{FF2B5EF4-FFF2-40B4-BE49-F238E27FC236}">
                  <a16:creationId xmlns:a16="http://schemas.microsoft.com/office/drawing/2014/main" id="{BA2C5485-1CF1-DA08-072D-951722D01CCD}"/>
                </a:ext>
              </a:extLst>
            </p:cNvPr>
            <p:cNvSpPr/>
            <p:nvPr/>
          </p:nvSpPr>
          <p:spPr>
            <a:xfrm>
              <a:off x="10221726" y="5040390"/>
              <a:ext cx="561852" cy="1162324"/>
            </a:xfrm>
            <a:custGeom>
              <a:avLst/>
              <a:gdLst/>
              <a:ahLst/>
              <a:cxnLst>
                <a:cxn ang="3cd4">
                  <a:pos x="hc" y="t"/>
                </a:cxn>
                <a:cxn ang="cd2">
                  <a:pos x="l" y="vc"/>
                </a:cxn>
                <a:cxn ang="cd4">
                  <a:pos x="hc" y="b"/>
                </a:cxn>
                <a:cxn ang="0">
                  <a:pos x="r" y="vc"/>
                </a:cxn>
              </a:cxnLst>
              <a:rect l="l" t="t" r="r" b="b"/>
              <a:pathLst>
                <a:path w="452" h="934">
                  <a:moveTo>
                    <a:pt x="0" y="37"/>
                  </a:moveTo>
                  <a:lnTo>
                    <a:pt x="73" y="0"/>
                  </a:lnTo>
                  <a:lnTo>
                    <a:pt x="384" y="0"/>
                  </a:lnTo>
                  <a:lnTo>
                    <a:pt x="452" y="19"/>
                  </a:lnTo>
                  <a:cubicBezTo>
                    <a:pt x="452" y="19"/>
                    <a:pt x="294" y="820"/>
                    <a:pt x="237" y="934"/>
                  </a:cubicBezTo>
                  <a:cubicBezTo>
                    <a:pt x="237" y="934"/>
                    <a:pt x="8" y="193"/>
                    <a:pt x="0" y="37"/>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2" name="Freeform: Shape 261">
              <a:extLst>
                <a:ext uri="{FF2B5EF4-FFF2-40B4-BE49-F238E27FC236}">
                  <a16:creationId xmlns:a16="http://schemas.microsoft.com/office/drawing/2014/main" id="{6DAB4044-9A4A-0492-2A49-52E09FC1F2D5}"/>
                </a:ext>
              </a:extLst>
            </p:cNvPr>
            <p:cNvSpPr/>
            <p:nvPr/>
          </p:nvSpPr>
          <p:spPr>
            <a:xfrm>
              <a:off x="10412332" y="5193619"/>
              <a:ext cx="239192" cy="967980"/>
            </a:xfrm>
            <a:custGeom>
              <a:avLst/>
              <a:gdLst/>
              <a:ahLst/>
              <a:cxnLst>
                <a:cxn ang="3cd4">
                  <a:pos x="hc" y="t"/>
                </a:cxn>
                <a:cxn ang="cd2">
                  <a:pos x="l" y="vc"/>
                </a:cxn>
                <a:cxn ang="cd4">
                  <a:pos x="hc" y="b"/>
                </a:cxn>
                <a:cxn ang="0">
                  <a:pos x="r" y="vc"/>
                </a:cxn>
              </a:cxnLst>
              <a:rect l="l" t="t" r="r" b="b"/>
              <a:pathLst>
                <a:path w="193" h="778">
                  <a:moveTo>
                    <a:pt x="43" y="0"/>
                  </a:moveTo>
                  <a:lnTo>
                    <a:pt x="0" y="492"/>
                  </a:lnTo>
                  <a:cubicBezTo>
                    <a:pt x="0" y="492"/>
                    <a:pt x="42" y="750"/>
                    <a:pt x="83" y="777"/>
                  </a:cubicBezTo>
                  <a:cubicBezTo>
                    <a:pt x="124" y="804"/>
                    <a:pt x="193" y="436"/>
                    <a:pt x="193" y="436"/>
                  </a:cubicBezTo>
                  <a:lnTo>
                    <a:pt x="107" y="3"/>
                  </a:ln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3" name="Freeform: Shape 262">
              <a:extLst>
                <a:ext uri="{FF2B5EF4-FFF2-40B4-BE49-F238E27FC236}">
                  <a16:creationId xmlns:a16="http://schemas.microsoft.com/office/drawing/2014/main" id="{AD795B70-0D1A-C600-61F8-22B6A606AB3C}"/>
                </a:ext>
              </a:extLst>
            </p:cNvPr>
            <p:cNvSpPr/>
            <p:nvPr/>
          </p:nvSpPr>
          <p:spPr>
            <a:xfrm>
              <a:off x="11929707" y="5379245"/>
              <a:ext cx="198081" cy="190606"/>
            </a:xfrm>
            <a:custGeom>
              <a:avLst/>
              <a:gdLst/>
              <a:ahLst/>
              <a:cxnLst>
                <a:cxn ang="3cd4">
                  <a:pos x="hc" y="t"/>
                </a:cxn>
                <a:cxn ang="cd2">
                  <a:pos x="l" y="vc"/>
                </a:cxn>
                <a:cxn ang="cd4">
                  <a:pos x="hc" y="b"/>
                </a:cxn>
                <a:cxn ang="0">
                  <a:pos x="r" y="vc"/>
                </a:cxn>
              </a:cxnLst>
              <a:rect l="l" t="t" r="r" b="b"/>
              <a:pathLst>
                <a:path w="160" h="154">
                  <a:moveTo>
                    <a:pt x="0" y="48"/>
                  </a:moveTo>
                  <a:cubicBezTo>
                    <a:pt x="0" y="48"/>
                    <a:pt x="44" y="-1"/>
                    <a:pt x="52" y="0"/>
                  </a:cubicBezTo>
                  <a:cubicBezTo>
                    <a:pt x="59" y="1"/>
                    <a:pt x="151" y="83"/>
                    <a:pt x="160" y="107"/>
                  </a:cubicBezTo>
                  <a:lnTo>
                    <a:pt x="133" y="154"/>
                  </a:ln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4" name="Freeform: Shape 263">
              <a:extLst>
                <a:ext uri="{FF2B5EF4-FFF2-40B4-BE49-F238E27FC236}">
                  <a16:creationId xmlns:a16="http://schemas.microsoft.com/office/drawing/2014/main" id="{6EAEE956-477C-7036-30E1-08F94045673A}"/>
                </a:ext>
              </a:extLst>
            </p:cNvPr>
            <p:cNvSpPr/>
            <p:nvPr/>
          </p:nvSpPr>
          <p:spPr>
            <a:xfrm>
              <a:off x="9606305" y="5041636"/>
              <a:ext cx="2487846" cy="1858721"/>
            </a:xfrm>
            <a:custGeom>
              <a:avLst/>
              <a:gdLst/>
              <a:ahLst/>
              <a:cxnLst>
                <a:cxn ang="3cd4">
                  <a:pos x="hc" y="t"/>
                </a:cxn>
                <a:cxn ang="cd2">
                  <a:pos x="l" y="vc"/>
                </a:cxn>
                <a:cxn ang="cd4">
                  <a:pos x="hc" y="b"/>
                </a:cxn>
                <a:cxn ang="0">
                  <a:pos x="r" y="vc"/>
                </a:cxn>
              </a:cxnLst>
              <a:rect l="l" t="t" r="r" b="b"/>
              <a:pathLst>
                <a:path w="1998" h="1493">
                  <a:moveTo>
                    <a:pt x="533" y="10"/>
                  </a:moveTo>
                  <a:cubicBezTo>
                    <a:pt x="531" y="4"/>
                    <a:pt x="524" y="1"/>
                    <a:pt x="517" y="3"/>
                  </a:cubicBezTo>
                  <a:cubicBezTo>
                    <a:pt x="493" y="14"/>
                    <a:pt x="430" y="37"/>
                    <a:pt x="319" y="69"/>
                  </a:cubicBezTo>
                  <a:cubicBezTo>
                    <a:pt x="170" y="110"/>
                    <a:pt x="145" y="137"/>
                    <a:pt x="121" y="177"/>
                  </a:cubicBezTo>
                  <a:cubicBezTo>
                    <a:pt x="96" y="217"/>
                    <a:pt x="18" y="424"/>
                    <a:pt x="5" y="753"/>
                  </a:cubicBezTo>
                  <a:cubicBezTo>
                    <a:pt x="-8" y="1082"/>
                    <a:pt x="6" y="1078"/>
                    <a:pt x="49" y="1122"/>
                  </a:cubicBezTo>
                  <a:cubicBezTo>
                    <a:pt x="90" y="1164"/>
                    <a:pt x="111" y="1181"/>
                    <a:pt x="111" y="1181"/>
                  </a:cubicBezTo>
                  <a:lnTo>
                    <a:pt x="131" y="1466"/>
                  </a:lnTo>
                  <a:lnTo>
                    <a:pt x="378" y="1392"/>
                  </a:lnTo>
                  <a:cubicBezTo>
                    <a:pt x="378" y="1392"/>
                    <a:pt x="554" y="1506"/>
                    <a:pt x="566" y="1491"/>
                  </a:cubicBezTo>
                  <a:cubicBezTo>
                    <a:pt x="584" y="1471"/>
                    <a:pt x="683" y="1347"/>
                    <a:pt x="681" y="1331"/>
                  </a:cubicBezTo>
                  <a:cubicBezTo>
                    <a:pt x="680" y="1318"/>
                    <a:pt x="670" y="1308"/>
                    <a:pt x="670" y="1308"/>
                  </a:cubicBezTo>
                  <a:cubicBezTo>
                    <a:pt x="670" y="1308"/>
                    <a:pt x="1057" y="1215"/>
                    <a:pt x="1336" y="1193"/>
                  </a:cubicBezTo>
                  <a:lnTo>
                    <a:pt x="1336" y="892"/>
                  </a:lnTo>
                  <a:cubicBezTo>
                    <a:pt x="1336" y="892"/>
                    <a:pt x="1425" y="1070"/>
                    <a:pt x="1518" y="1069"/>
                  </a:cubicBezTo>
                  <a:cubicBezTo>
                    <a:pt x="1610" y="1068"/>
                    <a:pt x="1678" y="945"/>
                    <a:pt x="1793" y="758"/>
                  </a:cubicBezTo>
                  <a:cubicBezTo>
                    <a:pt x="1908" y="570"/>
                    <a:pt x="1998" y="424"/>
                    <a:pt x="1998" y="424"/>
                  </a:cubicBezTo>
                  <a:cubicBezTo>
                    <a:pt x="1998" y="424"/>
                    <a:pt x="1954" y="357"/>
                    <a:pt x="1860" y="315"/>
                  </a:cubicBezTo>
                  <a:cubicBezTo>
                    <a:pt x="1855" y="313"/>
                    <a:pt x="1850" y="314"/>
                    <a:pt x="1846" y="318"/>
                  </a:cubicBezTo>
                  <a:cubicBezTo>
                    <a:pt x="1818" y="348"/>
                    <a:pt x="1692" y="489"/>
                    <a:pt x="1571" y="686"/>
                  </a:cubicBezTo>
                  <a:cubicBezTo>
                    <a:pt x="1571" y="686"/>
                    <a:pt x="1461" y="184"/>
                    <a:pt x="1401" y="134"/>
                  </a:cubicBezTo>
                  <a:cubicBezTo>
                    <a:pt x="1341" y="84"/>
                    <a:pt x="1243" y="59"/>
                    <a:pt x="1110" y="37"/>
                  </a:cubicBezTo>
                  <a:cubicBezTo>
                    <a:pt x="1007" y="20"/>
                    <a:pt x="941" y="6"/>
                    <a:pt x="916" y="0"/>
                  </a:cubicBezTo>
                  <a:cubicBezTo>
                    <a:pt x="910" y="-1"/>
                    <a:pt x="904" y="2"/>
                    <a:pt x="902" y="9"/>
                  </a:cubicBezTo>
                  <a:cubicBezTo>
                    <a:pt x="884" y="89"/>
                    <a:pt x="767" y="589"/>
                    <a:pt x="730" y="898"/>
                  </a:cubicBezTo>
                  <a:cubicBezTo>
                    <a:pt x="730" y="898"/>
                    <a:pt x="699" y="603"/>
                    <a:pt x="641" y="396"/>
                  </a:cubicBezTo>
                  <a:cubicBezTo>
                    <a:pt x="593" y="221"/>
                    <a:pt x="546" y="57"/>
                    <a:pt x="533" y="10"/>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5" name="Freeform: Shape 264">
              <a:extLst>
                <a:ext uri="{FF2B5EF4-FFF2-40B4-BE49-F238E27FC236}">
                  <a16:creationId xmlns:a16="http://schemas.microsoft.com/office/drawing/2014/main" id="{7A554AAA-4396-7D5D-9BD4-1CE808325ED7}"/>
                </a:ext>
              </a:extLst>
            </p:cNvPr>
            <p:cNvSpPr/>
            <p:nvPr/>
          </p:nvSpPr>
          <p:spPr>
            <a:xfrm>
              <a:off x="10259096" y="6657428"/>
              <a:ext cx="210539" cy="249158"/>
            </a:xfrm>
            <a:custGeom>
              <a:avLst/>
              <a:gdLst/>
              <a:ahLst/>
              <a:cxnLst>
                <a:cxn ang="3cd4">
                  <a:pos x="hc" y="t"/>
                </a:cxn>
                <a:cxn ang="cd2">
                  <a:pos x="l" y="vc"/>
                </a:cxn>
                <a:cxn ang="cd4">
                  <a:pos x="hc" y="b"/>
                </a:cxn>
                <a:cxn ang="0">
                  <a:pos x="r" y="vc"/>
                </a:cxn>
              </a:cxnLst>
              <a:rect l="l" t="t" r="r" b="b"/>
              <a:pathLst>
                <a:path w="170" h="201">
                  <a:moveTo>
                    <a:pt x="0" y="183"/>
                  </a:moveTo>
                  <a:cubicBezTo>
                    <a:pt x="26" y="196"/>
                    <a:pt x="47" y="205"/>
                    <a:pt x="51" y="200"/>
                  </a:cubicBezTo>
                  <a:cubicBezTo>
                    <a:pt x="68" y="180"/>
                    <a:pt x="172" y="51"/>
                    <a:pt x="170" y="35"/>
                  </a:cubicBezTo>
                  <a:cubicBezTo>
                    <a:pt x="169" y="23"/>
                    <a:pt x="146" y="12"/>
                    <a:pt x="146" y="12"/>
                  </a:cubicBezTo>
                  <a:lnTo>
                    <a:pt x="129" y="0"/>
                  </a:lnTo>
                  <a:cubicBezTo>
                    <a:pt x="129" y="0"/>
                    <a:pt x="31" y="70"/>
                    <a:pt x="0" y="183"/>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6" name="Freeform: Shape 265">
              <a:extLst>
                <a:ext uri="{FF2B5EF4-FFF2-40B4-BE49-F238E27FC236}">
                  <a16:creationId xmlns:a16="http://schemas.microsoft.com/office/drawing/2014/main" id="{23E9A00D-5A4F-EFDD-B558-152EFB2424EE}"/>
                </a:ext>
              </a:extLst>
            </p:cNvPr>
            <p:cNvSpPr/>
            <p:nvPr/>
          </p:nvSpPr>
          <p:spPr>
            <a:xfrm>
              <a:off x="9886608" y="5591030"/>
              <a:ext cx="305219" cy="891987"/>
            </a:xfrm>
            <a:custGeom>
              <a:avLst/>
              <a:gdLst/>
              <a:ahLst/>
              <a:cxnLst>
                <a:cxn ang="3cd4">
                  <a:pos x="hc" y="t"/>
                </a:cxn>
                <a:cxn ang="cd2">
                  <a:pos x="l" y="vc"/>
                </a:cxn>
                <a:cxn ang="cd4">
                  <a:pos x="hc" y="b"/>
                </a:cxn>
                <a:cxn ang="0">
                  <a:pos x="r" y="vc"/>
                </a:cxn>
              </a:cxnLst>
              <a:rect l="l" t="t" r="r" b="b"/>
              <a:pathLst>
                <a:path w="246" h="717">
                  <a:moveTo>
                    <a:pt x="239" y="715"/>
                  </a:moveTo>
                  <a:cubicBezTo>
                    <a:pt x="188" y="670"/>
                    <a:pt x="138" y="624"/>
                    <a:pt x="86" y="581"/>
                  </a:cubicBezTo>
                  <a:cubicBezTo>
                    <a:pt x="73" y="570"/>
                    <a:pt x="59" y="559"/>
                    <a:pt x="46" y="549"/>
                  </a:cubicBezTo>
                  <a:cubicBezTo>
                    <a:pt x="39" y="544"/>
                    <a:pt x="32" y="539"/>
                    <a:pt x="26" y="534"/>
                  </a:cubicBezTo>
                  <a:lnTo>
                    <a:pt x="15" y="527"/>
                  </a:lnTo>
                  <a:lnTo>
                    <a:pt x="13" y="525"/>
                  </a:lnTo>
                  <a:cubicBezTo>
                    <a:pt x="12" y="525"/>
                    <a:pt x="10" y="523"/>
                    <a:pt x="9" y="522"/>
                  </a:cubicBezTo>
                  <a:cubicBezTo>
                    <a:pt x="7" y="520"/>
                    <a:pt x="5" y="518"/>
                    <a:pt x="4" y="516"/>
                  </a:cubicBezTo>
                  <a:cubicBezTo>
                    <a:pt x="0" y="510"/>
                    <a:pt x="-1" y="505"/>
                    <a:pt x="0" y="499"/>
                  </a:cubicBezTo>
                  <a:cubicBezTo>
                    <a:pt x="0" y="496"/>
                    <a:pt x="0" y="494"/>
                    <a:pt x="0" y="492"/>
                  </a:cubicBezTo>
                  <a:lnTo>
                    <a:pt x="2" y="486"/>
                  </a:lnTo>
                  <a:lnTo>
                    <a:pt x="5" y="460"/>
                  </a:lnTo>
                  <a:lnTo>
                    <a:pt x="13" y="410"/>
                  </a:lnTo>
                  <a:cubicBezTo>
                    <a:pt x="21" y="342"/>
                    <a:pt x="29" y="275"/>
                    <a:pt x="36" y="207"/>
                  </a:cubicBezTo>
                  <a:cubicBezTo>
                    <a:pt x="43" y="139"/>
                    <a:pt x="49" y="71"/>
                    <a:pt x="54" y="4"/>
                  </a:cubicBezTo>
                  <a:cubicBezTo>
                    <a:pt x="54" y="1"/>
                    <a:pt x="56" y="0"/>
                    <a:pt x="57" y="0"/>
                  </a:cubicBezTo>
                  <a:cubicBezTo>
                    <a:pt x="60" y="0"/>
                    <a:pt x="61" y="2"/>
                    <a:pt x="61" y="4"/>
                  </a:cubicBezTo>
                  <a:cubicBezTo>
                    <a:pt x="56" y="141"/>
                    <a:pt x="45" y="276"/>
                    <a:pt x="27" y="412"/>
                  </a:cubicBezTo>
                  <a:lnTo>
                    <a:pt x="20" y="463"/>
                  </a:lnTo>
                  <a:lnTo>
                    <a:pt x="17" y="488"/>
                  </a:lnTo>
                  <a:lnTo>
                    <a:pt x="15" y="494"/>
                  </a:lnTo>
                  <a:cubicBezTo>
                    <a:pt x="15" y="496"/>
                    <a:pt x="15" y="499"/>
                    <a:pt x="15" y="500"/>
                  </a:cubicBezTo>
                  <a:cubicBezTo>
                    <a:pt x="15" y="503"/>
                    <a:pt x="15" y="505"/>
                    <a:pt x="17" y="508"/>
                  </a:cubicBezTo>
                  <a:cubicBezTo>
                    <a:pt x="17" y="509"/>
                    <a:pt x="18" y="510"/>
                    <a:pt x="19" y="511"/>
                  </a:cubicBezTo>
                  <a:cubicBezTo>
                    <a:pt x="19" y="512"/>
                    <a:pt x="20" y="512"/>
                    <a:pt x="21" y="512"/>
                  </a:cubicBezTo>
                  <a:lnTo>
                    <a:pt x="24" y="514"/>
                  </a:lnTo>
                  <a:lnTo>
                    <a:pt x="34" y="521"/>
                  </a:lnTo>
                  <a:cubicBezTo>
                    <a:pt x="41" y="527"/>
                    <a:pt x="48" y="532"/>
                    <a:pt x="55" y="537"/>
                  </a:cubicBezTo>
                  <a:cubicBezTo>
                    <a:pt x="68" y="548"/>
                    <a:pt x="82" y="559"/>
                    <a:pt x="95" y="570"/>
                  </a:cubicBezTo>
                  <a:cubicBezTo>
                    <a:pt x="147" y="614"/>
                    <a:pt x="196" y="661"/>
                    <a:pt x="244" y="710"/>
                  </a:cubicBezTo>
                  <a:cubicBezTo>
                    <a:pt x="246" y="712"/>
                    <a:pt x="246" y="714"/>
                    <a:pt x="244" y="715"/>
                  </a:cubicBezTo>
                  <a:cubicBezTo>
                    <a:pt x="243" y="717"/>
                    <a:pt x="240" y="717"/>
                    <a:pt x="239" y="715"/>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7" name="Freeform: Shape 266">
              <a:extLst>
                <a:ext uri="{FF2B5EF4-FFF2-40B4-BE49-F238E27FC236}">
                  <a16:creationId xmlns:a16="http://schemas.microsoft.com/office/drawing/2014/main" id="{0F8F0729-2DAB-2C82-E20A-847B1201D363}"/>
                </a:ext>
              </a:extLst>
            </p:cNvPr>
            <p:cNvSpPr/>
            <p:nvPr/>
          </p:nvSpPr>
          <p:spPr>
            <a:xfrm>
              <a:off x="10505763" y="6113017"/>
              <a:ext cx="14950" cy="546902"/>
            </a:xfrm>
            <a:custGeom>
              <a:avLst/>
              <a:gdLst/>
              <a:ahLst/>
              <a:cxnLst>
                <a:cxn ang="3cd4">
                  <a:pos x="hc" y="t"/>
                </a:cxn>
                <a:cxn ang="cd2">
                  <a:pos x="l" y="vc"/>
                </a:cxn>
                <a:cxn ang="cd4">
                  <a:pos x="hc" y="b"/>
                </a:cxn>
                <a:cxn ang="0">
                  <a:pos x="r" y="vc"/>
                </a:cxn>
              </a:cxnLst>
              <a:rect l="l" t="t" r="r" b="b"/>
              <a:pathLst>
                <a:path w="13" h="440">
                  <a:moveTo>
                    <a:pt x="8" y="439"/>
                  </a:moveTo>
                  <a:cubicBezTo>
                    <a:pt x="10" y="376"/>
                    <a:pt x="15" y="218"/>
                    <a:pt x="12" y="39"/>
                  </a:cubicBezTo>
                  <a:cubicBezTo>
                    <a:pt x="12" y="30"/>
                    <a:pt x="12" y="21"/>
                    <a:pt x="12" y="12"/>
                  </a:cubicBezTo>
                  <a:cubicBezTo>
                    <a:pt x="10" y="21"/>
                    <a:pt x="9" y="30"/>
                    <a:pt x="8" y="39"/>
                  </a:cubicBezTo>
                  <a:cubicBezTo>
                    <a:pt x="8" y="39"/>
                    <a:pt x="7" y="25"/>
                    <a:pt x="4" y="0"/>
                  </a:cubicBezTo>
                  <a:cubicBezTo>
                    <a:pt x="4" y="12"/>
                    <a:pt x="4" y="25"/>
                    <a:pt x="4" y="39"/>
                  </a:cubicBezTo>
                  <a:cubicBezTo>
                    <a:pt x="7" y="220"/>
                    <a:pt x="2" y="378"/>
                    <a:pt x="0" y="440"/>
                  </a:cubicBezTo>
                  <a:cubicBezTo>
                    <a:pt x="2" y="440"/>
                    <a:pt x="5" y="440"/>
                    <a:pt x="8" y="439"/>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8" name="Freeform: Shape 267">
              <a:extLst>
                <a:ext uri="{FF2B5EF4-FFF2-40B4-BE49-F238E27FC236}">
                  <a16:creationId xmlns:a16="http://schemas.microsoft.com/office/drawing/2014/main" id="{EF3D8396-E206-F8BB-CDE9-D61978522519}"/>
                </a:ext>
              </a:extLst>
            </p:cNvPr>
            <p:cNvSpPr/>
            <p:nvPr/>
          </p:nvSpPr>
          <p:spPr>
            <a:xfrm>
              <a:off x="11213376" y="5531232"/>
              <a:ext cx="66027" cy="639091"/>
            </a:xfrm>
            <a:custGeom>
              <a:avLst/>
              <a:gdLst/>
              <a:ahLst/>
              <a:cxnLst>
                <a:cxn ang="3cd4">
                  <a:pos x="hc" y="t"/>
                </a:cxn>
                <a:cxn ang="cd2">
                  <a:pos x="l" y="vc"/>
                </a:cxn>
                <a:cxn ang="cd4">
                  <a:pos x="hc" y="b"/>
                </a:cxn>
                <a:cxn ang="0">
                  <a:pos x="r" y="vc"/>
                </a:cxn>
              </a:cxnLst>
              <a:rect l="l" t="t" r="r" b="b"/>
              <a:pathLst>
                <a:path w="54" h="514">
                  <a:moveTo>
                    <a:pt x="7" y="3"/>
                  </a:moveTo>
                  <a:cubicBezTo>
                    <a:pt x="7" y="0"/>
                    <a:pt x="4" y="-1"/>
                    <a:pt x="3" y="0"/>
                  </a:cubicBezTo>
                  <a:cubicBezTo>
                    <a:pt x="0" y="0"/>
                    <a:pt x="-1" y="2"/>
                    <a:pt x="0" y="5"/>
                  </a:cubicBezTo>
                  <a:cubicBezTo>
                    <a:pt x="27" y="123"/>
                    <a:pt x="39" y="351"/>
                    <a:pt x="45" y="500"/>
                  </a:cubicBezTo>
                  <a:lnTo>
                    <a:pt x="45" y="499"/>
                  </a:lnTo>
                  <a:cubicBezTo>
                    <a:pt x="45" y="499"/>
                    <a:pt x="48" y="504"/>
                    <a:pt x="54" y="514"/>
                  </a:cubicBezTo>
                  <a:cubicBezTo>
                    <a:pt x="48" y="366"/>
                    <a:pt x="36" y="125"/>
                    <a:pt x="7" y="3"/>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69" name="Freeform: Shape 268">
              <a:extLst>
                <a:ext uri="{FF2B5EF4-FFF2-40B4-BE49-F238E27FC236}">
                  <a16:creationId xmlns:a16="http://schemas.microsoft.com/office/drawing/2014/main" id="{8B1A4DA5-ADE6-A093-B0FD-52FFA1CAD77C}"/>
                </a:ext>
              </a:extLst>
            </p:cNvPr>
            <p:cNvSpPr/>
            <p:nvPr/>
          </p:nvSpPr>
          <p:spPr>
            <a:xfrm>
              <a:off x="11496168" y="5887528"/>
              <a:ext cx="66027" cy="140774"/>
            </a:xfrm>
            <a:custGeom>
              <a:avLst/>
              <a:gdLst/>
              <a:ahLst/>
              <a:cxnLst>
                <a:cxn ang="3cd4">
                  <a:pos x="hc" y="t"/>
                </a:cxn>
                <a:cxn ang="cd2">
                  <a:pos x="l" y="vc"/>
                </a:cxn>
                <a:cxn ang="cd4">
                  <a:pos x="hc" y="b"/>
                </a:cxn>
                <a:cxn ang="0">
                  <a:pos x="r" y="vc"/>
                </a:cxn>
              </a:cxnLst>
              <a:rect l="l" t="t" r="r" b="b"/>
              <a:pathLst>
                <a:path w="54" h="114">
                  <a:moveTo>
                    <a:pt x="53" y="8"/>
                  </a:moveTo>
                  <a:cubicBezTo>
                    <a:pt x="53" y="8"/>
                    <a:pt x="53" y="6"/>
                    <a:pt x="52" y="0"/>
                  </a:cubicBezTo>
                  <a:cubicBezTo>
                    <a:pt x="27" y="47"/>
                    <a:pt x="9" y="88"/>
                    <a:pt x="0" y="109"/>
                  </a:cubicBezTo>
                  <a:cubicBezTo>
                    <a:pt x="-1" y="110"/>
                    <a:pt x="0" y="113"/>
                    <a:pt x="2" y="113"/>
                  </a:cubicBezTo>
                  <a:cubicBezTo>
                    <a:pt x="3" y="114"/>
                    <a:pt x="3" y="114"/>
                    <a:pt x="3" y="114"/>
                  </a:cubicBezTo>
                  <a:cubicBezTo>
                    <a:pt x="5" y="114"/>
                    <a:pt x="6" y="113"/>
                    <a:pt x="7" y="112"/>
                  </a:cubicBezTo>
                  <a:cubicBezTo>
                    <a:pt x="18" y="85"/>
                    <a:pt x="61" y="-5"/>
                    <a:pt x="53" y="8"/>
                  </a:cubicBezTo>
                  <a:close/>
                </a:path>
              </a:pathLst>
            </a:custGeom>
            <a:solidFill>
              <a:srgbClr val="D2E8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0" name="Freeform: Shape 269">
              <a:extLst>
                <a:ext uri="{FF2B5EF4-FFF2-40B4-BE49-F238E27FC236}">
                  <a16:creationId xmlns:a16="http://schemas.microsoft.com/office/drawing/2014/main" id="{F119A083-BCE4-5241-5C01-D42C5EA7B2CB}"/>
                </a:ext>
              </a:extLst>
            </p:cNvPr>
            <p:cNvSpPr/>
            <p:nvPr/>
          </p:nvSpPr>
          <p:spPr>
            <a:xfrm>
              <a:off x="10436002" y="5042882"/>
              <a:ext cx="132054" cy="181886"/>
            </a:xfrm>
            <a:custGeom>
              <a:avLst/>
              <a:gdLst/>
              <a:ahLst/>
              <a:cxnLst>
                <a:cxn ang="3cd4">
                  <a:pos x="hc" y="t"/>
                </a:cxn>
                <a:cxn ang="cd2">
                  <a:pos x="l" y="vc"/>
                </a:cxn>
                <a:cxn ang="cd4">
                  <a:pos x="hc" y="b"/>
                </a:cxn>
                <a:cxn ang="0">
                  <a:pos x="r" y="vc"/>
                </a:cxn>
              </a:cxnLst>
              <a:rect l="l" t="t" r="r" b="b"/>
              <a:pathLst>
                <a:path w="107" h="147">
                  <a:moveTo>
                    <a:pt x="106" y="69"/>
                  </a:moveTo>
                  <a:cubicBezTo>
                    <a:pt x="109" y="110"/>
                    <a:pt x="89" y="145"/>
                    <a:pt x="60" y="147"/>
                  </a:cubicBezTo>
                  <a:cubicBezTo>
                    <a:pt x="30" y="150"/>
                    <a:pt x="4" y="119"/>
                    <a:pt x="0" y="79"/>
                  </a:cubicBezTo>
                  <a:cubicBezTo>
                    <a:pt x="-4" y="39"/>
                    <a:pt x="17" y="3"/>
                    <a:pt x="46" y="0"/>
                  </a:cubicBezTo>
                  <a:cubicBezTo>
                    <a:pt x="75" y="-2"/>
                    <a:pt x="101" y="28"/>
                    <a:pt x="106" y="69"/>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1" name="Freeform: Shape 270">
              <a:extLst>
                <a:ext uri="{FF2B5EF4-FFF2-40B4-BE49-F238E27FC236}">
                  <a16:creationId xmlns:a16="http://schemas.microsoft.com/office/drawing/2014/main" id="{FFAB048A-41EA-9D53-C340-2583A26FD890}"/>
                </a:ext>
              </a:extLst>
            </p:cNvPr>
            <p:cNvSpPr/>
            <p:nvPr/>
          </p:nvSpPr>
          <p:spPr>
            <a:xfrm>
              <a:off x="10269063" y="4959414"/>
              <a:ext cx="226734" cy="254141"/>
            </a:xfrm>
            <a:custGeom>
              <a:avLst/>
              <a:gdLst/>
              <a:ahLst/>
              <a:cxnLst>
                <a:cxn ang="3cd4">
                  <a:pos x="hc" y="t"/>
                </a:cxn>
                <a:cxn ang="cd2">
                  <a:pos x="l" y="vc"/>
                </a:cxn>
                <a:cxn ang="cd4">
                  <a:pos x="hc" y="b"/>
                </a:cxn>
                <a:cxn ang="0">
                  <a:pos x="r" y="vc"/>
                </a:cxn>
              </a:cxnLst>
              <a:rect l="l" t="t" r="r" b="b"/>
              <a:pathLst>
                <a:path w="183" h="205">
                  <a:moveTo>
                    <a:pt x="183" y="67"/>
                  </a:moveTo>
                  <a:lnTo>
                    <a:pt x="43" y="0"/>
                  </a:lnTo>
                  <a:cubicBezTo>
                    <a:pt x="43" y="0"/>
                    <a:pt x="-12" y="35"/>
                    <a:pt x="3" y="67"/>
                  </a:cubicBezTo>
                  <a:cubicBezTo>
                    <a:pt x="5" y="71"/>
                    <a:pt x="60" y="144"/>
                    <a:pt x="161" y="205"/>
                  </a:cubicBezTo>
                  <a:cubicBezTo>
                    <a:pt x="161" y="205"/>
                    <a:pt x="121" y="116"/>
                    <a:pt x="183" y="67"/>
                  </a:cubicBezTo>
                  <a:close/>
                </a:path>
              </a:pathLst>
            </a:custGeom>
            <a:solidFill>
              <a:srgbClr val="B1D4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2" name="Freeform: Shape 271">
              <a:extLst>
                <a:ext uri="{FF2B5EF4-FFF2-40B4-BE49-F238E27FC236}">
                  <a16:creationId xmlns:a16="http://schemas.microsoft.com/office/drawing/2014/main" id="{34365AC3-BE1F-76DD-A7FC-8AD3F3A9A849}"/>
                </a:ext>
              </a:extLst>
            </p:cNvPr>
            <p:cNvSpPr/>
            <p:nvPr/>
          </p:nvSpPr>
          <p:spPr>
            <a:xfrm>
              <a:off x="10497046" y="4945710"/>
              <a:ext cx="229226" cy="254141"/>
            </a:xfrm>
            <a:custGeom>
              <a:avLst/>
              <a:gdLst/>
              <a:ahLst/>
              <a:cxnLst>
                <a:cxn ang="3cd4">
                  <a:pos x="hc" y="t"/>
                </a:cxn>
                <a:cxn ang="cd2">
                  <a:pos x="l" y="vc"/>
                </a:cxn>
                <a:cxn ang="cd4">
                  <a:pos x="hc" y="b"/>
                </a:cxn>
                <a:cxn ang="0">
                  <a:pos x="r" y="vc"/>
                </a:cxn>
              </a:cxnLst>
              <a:rect l="l" t="t" r="r" b="b"/>
              <a:pathLst>
                <a:path w="185" h="205">
                  <a:moveTo>
                    <a:pt x="0" y="78"/>
                  </a:moveTo>
                  <a:cubicBezTo>
                    <a:pt x="0" y="78"/>
                    <a:pt x="53" y="110"/>
                    <a:pt x="44" y="205"/>
                  </a:cubicBezTo>
                  <a:cubicBezTo>
                    <a:pt x="44" y="205"/>
                    <a:pt x="189" y="87"/>
                    <a:pt x="185" y="67"/>
                  </a:cubicBezTo>
                  <a:cubicBezTo>
                    <a:pt x="181" y="46"/>
                    <a:pt x="148" y="8"/>
                    <a:pt x="130" y="0"/>
                  </a:cubicBezTo>
                  <a:cubicBezTo>
                    <a:pt x="130" y="0"/>
                    <a:pt x="70" y="49"/>
                    <a:pt x="0" y="78"/>
                  </a:cubicBezTo>
                  <a:close/>
                </a:path>
              </a:pathLst>
            </a:custGeom>
            <a:solidFill>
              <a:srgbClr val="B1D4F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3" name="Freeform: Shape 272">
              <a:extLst>
                <a:ext uri="{FF2B5EF4-FFF2-40B4-BE49-F238E27FC236}">
                  <a16:creationId xmlns:a16="http://schemas.microsoft.com/office/drawing/2014/main" id="{E8012286-0875-5191-417B-3F2C6E553E5C}"/>
                </a:ext>
              </a:extLst>
            </p:cNvPr>
            <p:cNvSpPr/>
            <p:nvPr/>
          </p:nvSpPr>
          <p:spPr>
            <a:xfrm>
              <a:off x="10137009" y="5041636"/>
              <a:ext cx="737509" cy="1149866"/>
            </a:xfrm>
            <a:custGeom>
              <a:avLst/>
              <a:gdLst/>
              <a:ahLst/>
              <a:cxnLst>
                <a:cxn ang="3cd4">
                  <a:pos x="hc" y="t"/>
                </a:cxn>
                <a:cxn ang="cd2">
                  <a:pos x="l" y="vc"/>
                </a:cxn>
                <a:cxn ang="cd4">
                  <a:pos x="hc" y="b"/>
                </a:cxn>
                <a:cxn ang="0">
                  <a:pos x="r" y="vc"/>
                </a:cxn>
              </a:cxnLst>
              <a:rect l="l" t="t" r="r" b="b"/>
              <a:pathLst>
                <a:path w="593" h="924">
                  <a:moveTo>
                    <a:pt x="496" y="625"/>
                  </a:moveTo>
                  <a:cubicBezTo>
                    <a:pt x="496" y="608"/>
                    <a:pt x="403" y="449"/>
                    <a:pt x="407" y="444"/>
                  </a:cubicBezTo>
                  <a:cubicBezTo>
                    <a:pt x="412" y="439"/>
                    <a:pt x="539" y="357"/>
                    <a:pt x="545" y="339"/>
                  </a:cubicBezTo>
                  <a:cubicBezTo>
                    <a:pt x="550" y="325"/>
                    <a:pt x="580" y="119"/>
                    <a:pt x="593" y="21"/>
                  </a:cubicBezTo>
                  <a:cubicBezTo>
                    <a:pt x="541" y="12"/>
                    <a:pt x="506" y="4"/>
                    <a:pt x="490" y="0"/>
                  </a:cubicBezTo>
                  <a:cubicBezTo>
                    <a:pt x="484" y="-1"/>
                    <a:pt x="478" y="2"/>
                    <a:pt x="476" y="9"/>
                  </a:cubicBezTo>
                  <a:cubicBezTo>
                    <a:pt x="458" y="89"/>
                    <a:pt x="341" y="589"/>
                    <a:pt x="304" y="898"/>
                  </a:cubicBezTo>
                  <a:cubicBezTo>
                    <a:pt x="304" y="898"/>
                    <a:pt x="273" y="603"/>
                    <a:pt x="215" y="396"/>
                  </a:cubicBezTo>
                  <a:cubicBezTo>
                    <a:pt x="167" y="221"/>
                    <a:pt x="120" y="57"/>
                    <a:pt x="107" y="10"/>
                  </a:cubicBezTo>
                  <a:cubicBezTo>
                    <a:pt x="105" y="4"/>
                    <a:pt x="98" y="1"/>
                    <a:pt x="91" y="3"/>
                  </a:cubicBezTo>
                  <a:cubicBezTo>
                    <a:pt x="76" y="9"/>
                    <a:pt x="46" y="21"/>
                    <a:pt x="0" y="36"/>
                  </a:cubicBezTo>
                  <a:cubicBezTo>
                    <a:pt x="12" y="112"/>
                    <a:pt x="46" y="330"/>
                    <a:pt x="60" y="342"/>
                  </a:cubicBezTo>
                  <a:cubicBezTo>
                    <a:pt x="77" y="357"/>
                    <a:pt x="194" y="440"/>
                    <a:pt x="194" y="444"/>
                  </a:cubicBezTo>
                  <a:cubicBezTo>
                    <a:pt x="194" y="448"/>
                    <a:pt x="102" y="612"/>
                    <a:pt x="107" y="627"/>
                  </a:cubicBezTo>
                  <a:cubicBezTo>
                    <a:pt x="111" y="643"/>
                    <a:pt x="303" y="924"/>
                    <a:pt x="303" y="924"/>
                  </a:cubicBezTo>
                  <a:cubicBezTo>
                    <a:pt x="303" y="924"/>
                    <a:pt x="496" y="642"/>
                    <a:pt x="496" y="625"/>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4" name="Freeform: Shape 273">
              <a:extLst>
                <a:ext uri="{FF2B5EF4-FFF2-40B4-BE49-F238E27FC236}">
                  <a16:creationId xmlns:a16="http://schemas.microsoft.com/office/drawing/2014/main" id="{5DF6B945-9D21-D241-5A0D-0F18498B0879}"/>
                </a:ext>
              </a:extLst>
            </p:cNvPr>
            <p:cNvSpPr/>
            <p:nvPr/>
          </p:nvSpPr>
          <p:spPr>
            <a:xfrm>
              <a:off x="10189335" y="4154632"/>
              <a:ext cx="717576" cy="581785"/>
            </a:xfrm>
            <a:custGeom>
              <a:avLst/>
              <a:gdLst/>
              <a:ahLst/>
              <a:cxnLst>
                <a:cxn ang="3cd4">
                  <a:pos x="hc" y="t"/>
                </a:cxn>
                <a:cxn ang="cd2">
                  <a:pos x="l" y="vc"/>
                </a:cxn>
                <a:cxn ang="cd4">
                  <a:pos x="hc" y="b"/>
                </a:cxn>
                <a:cxn ang="0">
                  <a:pos x="r" y="vc"/>
                </a:cxn>
              </a:cxnLst>
              <a:rect l="l" t="t" r="r" b="b"/>
              <a:pathLst>
                <a:path w="577" h="468">
                  <a:moveTo>
                    <a:pt x="93" y="468"/>
                  </a:moveTo>
                  <a:cubicBezTo>
                    <a:pt x="93" y="468"/>
                    <a:pt x="78" y="409"/>
                    <a:pt x="84" y="372"/>
                  </a:cubicBezTo>
                  <a:cubicBezTo>
                    <a:pt x="84" y="372"/>
                    <a:pt x="30" y="358"/>
                    <a:pt x="29" y="281"/>
                  </a:cubicBezTo>
                  <a:cubicBezTo>
                    <a:pt x="28" y="212"/>
                    <a:pt x="88" y="254"/>
                    <a:pt x="110" y="297"/>
                  </a:cubicBezTo>
                  <a:cubicBezTo>
                    <a:pt x="112" y="300"/>
                    <a:pt x="117" y="299"/>
                    <a:pt x="118" y="295"/>
                  </a:cubicBezTo>
                  <a:cubicBezTo>
                    <a:pt x="121" y="257"/>
                    <a:pt x="133" y="159"/>
                    <a:pt x="184" y="147"/>
                  </a:cubicBezTo>
                  <a:cubicBezTo>
                    <a:pt x="249" y="133"/>
                    <a:pt x="320" y="160"/>
                    <a:pt x="438" y="167"/>
                  </a:cubicBezTo>
                  <a:cubicBezTo>
                    <a:pt x="555" y="174"/>
                    <a:pt x="582" y="100"/>
                    <a:pt x="576" y="88"/>
                  </a:cubicBezTo>
                  <a:cubicBezTo>
                    <a:pt x="570" y="75"/>
                    <a:pt x="519" y="94"/>
                    <a:pt x="469" y="70"/>
                  </a:cubicBezTo>
                  <a:cubicBezTo>
                    <a:pt x="418" y="46"/>
                    <a:pt x="324" y="-8"/>
                    <a:pt x="228" y="1"/>
                  </a:cubicBezTo>
                  <a:cubicBezTo>
                    <a:pt x="132" y="9"/>
                    <a:pt x="121" y="56"/>
                    <a:pt x="109" y="65"/>
                  </a:cubicBezTo>
                  <a:cubicBezTo>
                    <a:pt x="97" y="73"/>
                    <a:pt x="25" y="99"/>
                    <a:pt x="6" y="198"/>
                  </a:cubicBezTo>
                  <a:cubicBezTo>
                    <a:pt x="-13" y="297"/>
                    <a:pt x="12" y="394"/>
                    <a:pt x="93" y="468"/>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5" name="Freeform: Shape 274">
              <a:extLst>
                <a:ext uri="{FF2B5EF4-FFF2-40B4-BE49-F238E27FC236}">
                  <a16:creationId xmlns:a16="http://schemas.microsoft.com/office/drawing/2014/main" id="{401B8360-B961-C36B-B55C-26871F41DED1}"/>
                </a:ext>
              </a:extLst>
            </p:cNvPr>
            <p:cNvSpPr/>
            <p:nvPr/>
          </p:nvSpPr>
          <p:spPr>
            <a:xfrm>
              <a:off x="10673948" y="4523387"/>
              <a:ext cx="44849" cy="117104"/>
            </a:xfrm>
            <a:custGeom>
              <a:avLst/>
              <a:gdLst/>
              <a:ahLst/>
              <a:cxnLst>
                <a:cxn ang="3cd4">
                  <a:pos x="hc" y="t"/>
                </a:cxn>
                <a:cxn ang="cd2">
                  <a:pos x="l" y="vc"/>
                </a:cxn>
                <a:cxn ang="cd4">
                  <a:pos x="hc" y="b"/>
                </a:cxn>
                <a:cxn ang="0">
                  <a:pos x="r" y="vc"/>
                </a:cxn>
              </a:cxnLst>
              <a:rect l="l" t="t" r="r" b="b"/>
              <a:pathLst>
                <a:path w="37" h="95">
                  <a:moveTo>
                    <a:pt x="6" y="1"/>
                  </a:moveTo>
                  <a:cubicBezTo>
                    <a:pt x="14" y="16"/>
                    <a:pt x="22" y="31"/>
                    <a:pt x="29" y="46"/>
                  </a:cubicBezTo>
                  <a:cubicBezTo>
                    <a:pt x="30" y="50"/>
                    <a:pt x="32" y="54"/>
                    <a:pt x="33" y="58"/>
                  </a:cubicBezTo>
                  <a:cubicBezTo>
                    <a:pt x="34" y="60"/>
                    <a:pt x="35" y="63"/>
                    <a:pt x="36" y="64"/>
                  </a:cubicBezTo>
                  <a:cubicBezTo>
                    <a:pt x="36" y="67"/>
                    <a:pt x="37" y="69"/>
                    <a:pt x="37" y="72"/>
                  </a:cubicBezTo>
                  <a:cubicBezTo>
                    <a:pt x="37" y="74"/>
                    <a:pt x="37" y="75"/>
                    <a:pt x="36" y="75"/>
                  </a:cubicBezTo>
                  <a:cubicBezTo>
                    <a:pt x="36" y="77"/>
                    <a:pt x="36" y="77"/>
                    <a:pt x="35" y="78"/>
                  </a:cubicBezTo>
                  <a:cubicBezTo>
                    <a:pt x="34" y="79"/>
                    <a:pt x="34" y="80"/>
                    <a:pt x="33" y="81"/>
                  </a:cubicBezTo>
                  <a:cubicBezTo>
                    <a:pt x="32" y="83"/>
                    <a:pt x="30" y="85"/>
                    <a:pt x="28" y="86"/>
                  </a:cubicBezTo>
                  <a:cubicBezTo>
                    <a:pt x="25" y="90"/>
                    <a:pt x="21" y="91"/>
                    <a:pt x="17" y="94"/>
                  </a:cubicBezTo>
                  <a:cubicBezTo>
                    <a:pt x="15" y="95"/>
                    <a:pt x="12" y="94"/>
                    <a:pt x="12" y="92"/>
                  </a:cubicBezTo>
                  <a:cubicBezTo>
                    <a:pt x="11" y="90"/>
                    <a:pt x="11" y="88"/>
                    <a:pt x="12" y="87"/>
                  </a:cubicBezTo>
                  <a:cubicBezTo>
                    <a:pt x="16" y="85"/>
                    <a:pt x="19" y="82"/>
                    <a:pt x="21" y="79"/>
                  </a:cubicBezTo>
                  <a:cubicBezTo>
                    <a:pt x="22" y="77"/>
                    <a:pt x="23" y="76"/>
                    <a:pt x="24" y="74"/>
                  </a:cubicBezTo>
                  <a:cubicBezTo>
                    <a:pt x="25" y="74"/>
                    <a:pt x="25" y="73"/>
                    <a:pt x="25" y="72"/>
                  </a:cubicBezTo>
                  <a:cubicBezTo>
                    <a:pt x="25" y="72"/>
                    <a:pt x="26" y="72"/>
                    <a:pt x="25" y="72"/>
                  </a:cubicBezTo>
                  <a:cubicBezTo>
                    <a:pt x="25" y="71"/>
                    <a:pt x="25" y="69"/>
                    <a:pt x="24" y="67"/>
                  </a:cubicBezTo>
                  <a:cubicBezTo>
                    <a:pt x="24" y="66"/>
                    <a:pt x="23" y="64"/>
                    <a:pt x="23" y="62"/>
                  </a:cubicBezTo>
                  <a:cubicBezTo>
                    <a:pt x="22" y="58"/>
                    <a:pt x="20" y="55"/>
                    <a:pt x="19" y="50"/>
                  </a:cubicBezTo>
                  <a:cubicBezTo>
                    <a:pt x="12" y="35"/>
                    <a:pt x="6" y="20"/>
                    <a:pt x="0" y="4"/>
                  </a:cubicBezTo>
                  <a:cubicBezTo>
                    <a:pt x="-1" y="3"/>
                    <a:pt x="0" y="0"/>
                    <a:pt x="1" y="0"/>
                  </a:cubicBezTo>
                  <a:cubicBezTo>
                    <a:pt x="4" y="-1"/>
                    <a:pt x="5" y="0"/>
                    <a:pt x="6" y="1"/>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6" name="Freeform: Shape 275">
              <a:extLst>
                <a:ext uri="{FF2B5EF4-FFF2-40B4-BE49-F238E27FC236}">
                  <a16:creationId xmlns:a16="http://schemas.microsoft.com/office/drawing/2014/main" id="{0EA566B5-5536-A282-469C-D5E380CC49BC}"/>
                </a:ext>
              </a:extLst>
            </p:cNvPr>
            <p:cNvSpPr/>
            <p:nvPr/>
          </p:nvSpPr>
          <p:spPr>
            <a:xfrm>
              <a:off x="10529437" y="4489750"/>
              <a:ext cx="99663" cy="29899"/>
            </a:xfrm>
            <a:custGeom>
              <a:avLst/>
              <a:gdLst/>
              <a:ahLst/>
              <a:cxnLst>
                <a:cxn ang="3cd4">
                  <a:pos x="hc" y="t"/>
                </a:cxn>
                <a:cxn ang="cd2">
                  <a:pos x="l" y="vc"/>
                </a:cxn>
                <a:cxn ang="cd4">
                  <a:pos x="hc" y="b"/>
                </a:cxn>
                <a:cxn ang="0">
                  <a:pos x="r" y="vc"/>
                </a:cxn>
              </a:cxnLst>
              <a:rect l="l" t="t" r="r" b="b"/>
              <a:pathLst>
                <a:path w="81" h="25">
                  <a:moveTo>
                    <a:pt x="1" y="19"/>
                  </a:moveTo>
                  <a:cubicBezTo>
                    <a:pt x="6" y="14"/>
                    <a:pt x="12" y="10"/>
                    <a:pt x="18" y="7"/>
                  </a:cubicBezTo>
                  <a:cubicBezTo>
                    <a:pt x="24" y="4"/>
                    <a:pt x="31" y="2"/>
                    <a:pt x="38" y="1"/>
                  </a:cubicBezTo>
                  <a:cubicBezTo>
                    <a:pt x="45" y="0"/>
                    <a:pt x="53" y="0"/>
                    <a:pt x="59" y="1"/>
                  </a:cubicBezTo>
                  <a:cubicBezTo>
                    <a:pt x="66" y="3"/>
                    <a:pt x="73" y="6"/>
                    <a:pt x="79" y="9"/>
                  </a:cubicBezTo>
                  <a:cubicBezTo>
                    <a:pt x="81" y="9"/>
                    <a:pt x="81" y="12"/>
                    <a:pt x="81" y="14"/>
                  </a:cubicBezTo>
                  <a:cubicBezTo>
                    <a:pt x="79" y="15"/>
                    <a:pt x="77" y="16"/>
                    <a:pt x="76" y="15"/>
                  </a:cubicBezTo>
                  <a:cubicBezTo>
                    <a:pt x="70" y="14"/>
                    <a:pt x="64" y="12"/>
                    <a:pt x="58" y="12"/>
                  </a:cubicBezTo>
                  <a:cubicBezTo>
                    <a:pt x="52" y="12"/>
                    <a:pt x="46" y="12"/>
                    <a:pt x="40" y="12"/>
                  </a:cubicBezTo>
                  <a:cubicBezTo>
                    <a:pt x="34" y="14"/>
                    <a:pt x="29" y="15"/>
                    <a:pt x="23" y="17"/>
                  </a:cubicBezTo>
                  <a:cubicBezTo>
                    <a:pt x="17" y="20"/>
                    <a:pt x="12" y="22"/>
                    <a:pt x="7" y="25"/>
                  </a:cubicBezTo>
                  <a:lnTo>
                    <a:pt x="6" y="25"/>
                  </a:lnTo>
                  <a:cubicBezTo>
                    <a:pt x="4" y="26"/>
                    <a:pt x="2" y="26"/>
                    <a:pt x="1" y="24"/>
                  </a:cubicBezTo>
                  <a:cubicBezTo>
                    <a:pt x="0" y="22"/>
                    <a:pt x="0" y="20"/>
                    <a:pt x="1" y="19"/>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7" name="Freeform: Shape 276">
              <a:extLst>
                <a:ext uri="{FF2B5EF4-FFF2-40B4-BE49-F238E27FC236}">
                  <a16:creationId xmlns:a16="http://schemas.microsoft.com/office/drawing/2014/main" id="{639AF807-88FB-0209-25C7-7E18D9289BF1}"/>
                </a:ext>
              </a:extLst>
            </p:cNvPr>
            <p:cNvSpPr/>
            <p:nvPr/>
          </p:nvSpPr>
          <p:spPr>
            <a:xfrm>
              <a:off x="10595464" y="4497225"/>
              <a:ext cx="28653" cy="51077"/>
            </a:xfrm>
            <a:custGeom>
              <a:avLst/>
              <a:gdLst/>
              <a:ahLst/>
              <a:cxnLst>
                <a:cxn ang="3cd4">
                  <a:pos x="hc" y="t"/>
                </a:cxn>
                <a:cxn ang="cd2">
                  <a:pos x="l" y="vc"/>
                </a:cxn>
                <a:cxn ang="cd4">
                  <a:pos x="hc" y="b"/>
                </a:cxn>
                <a:cxn ang="0">
                  <a:pos x="r" y="vc"/>
                </a:cxn>
              </a:cxnLst>
              <a:rect l="l" t="t" r="r" b="b"/>
              <a:pathLst>
                <a:path w="24" h="42">
                  <a:moveTo>
                    <a:pt x="2" y="0"/>
                  </a:moveTo>
                  <a:cubicBezTo>
                    <a:pt x="0" y="4"/>
                    <a:pt x="0" y="10"/>
                    <a:pt x="0" y="16"/>
                  </a:cubicBezTo>
                  <a:cubicBezTo>
                    <a:pt x="0" y="31"/>
                    <a:pt x="5" y="42"/>
                    <a:pt x="12" y="42"/>
                  </a:cubicBezTo>
                  <a:cubicBezTo>
                    <a:pt x="18" y="42"/>
                    <a:pt x="24" y="31"/>
                    <a:pt x="24" y="16"/>
                  </a:cubicBezTo>
                  <a:cubicBezTo>
                    <a:pt x="24" y="13"/>
                    <a:pt x="24" y="9"/>
                    <a:pt x="23" y="6"/>
                  </a:cubicBezTo>
                  <a:cubicBezTo>
                    <a:pt x="16" y="3"/>
                    <a:pt x="9" y="1"/>
                    <a:pt x="2" y="0"/>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8" name="Freeform: Shape 277">
              <a:extLst>
                <a:ext uri="{FF2B5EF4-FFF2-40B4-BE49-F238E27FC236}">
                  <a16:creationId xmlns:a16="http://schemas.microsoft.com/office/drawing/2014/main" id="{E58C8C3D-B747-D71A-091E-02EBE6C720E9}"/>
                </a:ext>
              </a:extLst>
            </p:cNvPr>
            <p:cNvSpPr/>
            <p:nvPr/>
          </p:nvSpPr>
          <p:spPr>
            <a:xfrm>
              <a:off x="10695127" y="4473555"/>
              <a:ext cx="98418" cy="29899"/>
            </a:xfrm>
            <a:custGeom>
              <a:avLst/>
              <a:gdLst/>
              <a:ahLst/>
              <a:cxnLst>
                <a:cxn ang="3cd4">
                  <a:pos x="hc" y="t"/>
                </a:cxn>
                <a:cxn ang="cd2">
                  <a:pos x="l" y="vc"/>
                </a:cxn>
                <a:cxn ang="cd4">
                  <a:pos x="hc" y="b"/>
                </a:cxn>
                <a:cxn ang="0">
                  <a:pos x="r" y="vc"/>
                </a:cxn>
              </a:cxnLst>
              <a:rect l="l" t="t" r="r" b="b"/>
              <a:pathLst>
                <a:path w="80" h="25">
                  <a:moveTo>
                    <a:pt x="1" y="19"/>
                  </a:moveTo>
                  <a:cubicBezTo>
                    <a:pt x="6" y="14"/>
                    <a:pt x="12" y="10"/>
                    <a:pt x="18" y="6"/>
                  </a:cubicBezTo>
                  <a:cubicBezTo>
                    <a:pt x="25" y="3"/>
                    <a:pt x="31" y="1"/>
                    <a:pt x="39" y="0"/>
                  </a:cubicBezTo>
                  <a:cubicBezTo>
                    <a:pt x="46" y="0"/>
                    <a:pt x="53" y="0"/>
                    <a:pt x="59" y="1"/>
                  </a:cubicBezTo>
                  <a:cubicBezTo>
                    <a:pt x="67" y="2"/>
                    <a:pt x="73" y="5"/>
                    <a:pt x="79" y="8"/>
                  </a:cubicBezTo>
                  <a:cubicBezTo>
                    <a:pt x="81" y="10"/>
                    <a:pt x="81" y="12"/>
                    <a:pt x="80" y="14"/>
                  </a:cubicBezTo>
                  <a:cubicBezTo>
                    <a:pt x="80" y="15"/>
                    <a:pt x="78" y="16"/>
                    <a:pt x="77" y="16"/>
                  </a:cubicBezTo>
                  <a:lnTo>
                    <a:pt x="76" y="16"/>
                  </a:lnTo>
                  <a:cubicBezTo>
                    <a:pt x="70" y="14"/>
                    <a:pt x="64" y="12"/>
                    <a:pt x="58" y="12"/>
                  </a:cubicBezTo>
                  <a:cubicBezTo>
                    <a:pt x="52" y="12"/>
                    <a:pt x="46" y="12"/>
                    <a:pt x="41" y="13"/>
                  </a:cubicBezTo>
                  <a:cubicBezTo>
                    <a:pt x="34" y="14"/>
                    <a:pt x="29" y="16"/>
                    <a:pt x="23" y="17"/>
                  </a:cubicBezTo>
                  <a:cubicBezTo>
                    <a:pt x="17" y="19"/>
                    <a:pt x="12" y="22"/>
                    <a:pt x="7" y="25"/>
                  </a:cubicBezTo>
                  <a:lnTo>
                    <a:pt x="6" y="25"/>
                  </a:lnTo>
                  <a:cubicBezTo>
                    <a:pt x="5" y="26"/>
                    <a:pt x="2" y="25"/>
                    <a:pt x="1" y="23"/>
                  </a:cubicBezTo>
                  <a:cubicBezTo>
                    <a:pt x="0" y="22"/>
                    <a:pt x="0" y="21"/>
                    <a:pt x="1" y="19"/>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79" name="Freeform: Shape 278">
              <a:extLst>
                <a:ext uri="{FF2B5EF4-FFF2-40B4-BE49-F238E27FC236}">
                  <a16:creationId xmlns:a16="http://schemas.microsoft.com/office/drawing/2014/main" id="{B5C2684E-8DBF-FC98-9A4F-7D563D387542}"/>
                </a:ext>
              </a:extLst>
            </p:cNvPr>
            <p:cNvSpPr/>
            <p:nvPr/>
          </p:nvSpPr>
          <p:spPr>
            <a:xfrm>
              <a:off x="10761150" y="4481030"/>
              <a:ext cx="29899" cy="51077"/>
            </a:xfrm>
            <a:custGeom>
              <a:avLst/>
              <a:gdLst/>
              <a:ahLst/>
              <a:cxnLst>
                <a:cxn ang="3cd4">
                  <a:pos x="hc" y="t"/>
                </a:cxn>
                <a:cxn ang="cd2">
                  <a:pos x="l" y="vc"/>
                </a:cxn>
                <a:cxn ang="cd4">
                  <a:pos x="hc" y="b"/>
                </a:cxn>
                <a:cxn ang="0">
                  <a:pos x="r" y="vc"/>
                </a:cxn>
              </a:cxnLst>
              <a:rect l="l" t="t" r="r" b="b"/>
              <a:pathLst>
                <a:path w="25" h="42">
                  <a:moveTo>
                    <a:pt x="2" y="0"/>
                  </a:moveTo>
                  <a:cubicBezTo>
                    <a:pt x="0" y="5"/>
                    <a:pt x="0" y="10"/>
                    <a:pt x="0" y="16"/>
                  </a:cubicBezTo>
                  <a:cubicBezTo>
                    <a:pt x="0" y="30"/>
                    <a:pt x="5" y="42"/>
                    <a:pt x="12" y="42"/>
                  </a:cubicBezTo>
                  <a:cubicBezTo>
                    <a:pt x="19" y="42"/>
                    <a:pt x="25" y="30"/>
                    <a:pt x="25" y="16"/>
                  </a:cubicBezTo>
                  <a:cubicBezTo>
                    <a:pt x="25" y="12"/>
                    <a:pt x="24" y="9"/>
                    <a:pt x="24" y="5"/>
                  </a:cubicBezTo>
                  <a:cubicBezTo>
                    <a:pt x="16" y="2"/>
                    <a:pt x="9" y="1"/>
                    <a:pt x="2" y="0"/>
                  </a:cubicBezTo>
                  <a:close/>
                </a:path>
              </a:pathLst>
            </a:custGeom>
            <a:solidFill>
              <a:srgbClr val="01176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80" name="Freeform: Shape 279">
              <a:extLst>
                <a:ext uri="{FF2B5EF4-FFF2-40B4-BE49-F238E27FC236}">
                  <a16:creationId xmlns:a16="http://schemas.microsoft.com/office/drawing/2014/main" id="{F72D901D-B76D-F7E4-7DEE-19B45B7D12A9}"/>
                </a:ext>
              </a:extLst>
            </p:cNvPr>
            <p:cNvSpPr/>
            <p:nvPr/>
          </p:nvSpPr>
          <p:spPr>
            <a:xfrm>
              <a:off x="12124474" y="5293282"/>
              <a:ext cx="577623" cy="121113"/>
            </a:xfrm>
            <a:custGeom>
              <a:avLst/>
              <a:gdLst>
                <a:gd name="connsiteX0" fmla="*/ 529055 w 577623"/>
                <a:gd name="connsiteY0" fmla="*/ 73475 h 121113"/>
                <a:gd name="connsiteX1" fmla="*/ 537755 w 577623"/>
                <a:gd name="connsiteY1" fmla="*/ 86836 h 121113"/>
                <a:gd name="connsiteX2" fmla="*/ 526569 w 577623"/>
                <a:gd name="connsiteY2" fmla="*/ 112344 h 121113"/>
                <a:gd name="connsiteX3" fmla="*/ 519111 w 577623"/>
                <a:gd name="connsiteY3" fmla="*/ 114773 h 121113"/>
                <a:gd name="connsiteX4" fmla="*/ 527812 w 577623"/>
                <a:gd name="connsiteY4" fmla="*/ 86836 h 121113"/>
                <a:gd name="connsiteX5" fmla="*/ 524083 w 577623"/>
                <a:gd name="connsiteY5" fmla="*/ 81977 h 121113"/>
                <a:gd name="connsiteX6" fmla="*/ 438322 w 577623"/>
                <a:gd name="connsiteY6" fmla="*/ 96553 h 121113"/>
                <a:gd name="connsiteX7" fmla="*/ 266800 w 577623"/>
                <a:gd name="connsiteY7" fmla="*/ 120846 h 121113"/>
                <a:gd name="connsiteX8" fmla="*/ 215840 w 577623"/>
                <a:gd name="connsiteY8" fmla="*/ 107485 h 121113"/>
                <a:gd name="connsiteX9" fmla="*/ 140022 w 577623"/>
                <a:gd name="connsiteY9" fmla="*/ 85621 h 121113"/>
                <a:gd name="connsiteX10" fmla="*/ 8273 w 577623"/>
                <a:gd name="connsiteY10" fmla="*/ 114773 h 121113"/>
                <a:gd name="connsiteX11" fmla="*/ 816 w 577623"/>
                <a:gd name="connsiteY11" fmla="*/ 114773 h 121113"/>
                <a:gd name="connsiteX12" fmla="*/ 2059 w 577623"/>
                <a:gd name="connsiteY12" fmla="*/ 108700 h 121113"/>
                <a:gd name="connsiteX13" fmla="*/ 141265 w 577623"/>
                <a:gd name="connsiteY13" fmla="*/ 75904 h 121113"/>
                <a:gd name="connsiteX14" fmla="*/ 219569 w 577623"/>
                <a:gd name="connsiteY14" fmla="*/ 100197 h 121113"/>
                <a:gd name="connsiteX15" fmla="*/ 268043 w 577623"/>
                <a:gd name="connsiteY15" fmla="*/ 111129 h 121113"/>
                <a:gd name="connsiteX16" fmla="*/ 437079 w 577623"/>
                <a:gd name="connsiteY16" fmla="*/ 86836 h 121113"/>
                <a:gd name="connsiteX17" fmla="*/ 529055 w 577623"/>
                <a:gd name="connsiteY17" fmla="*/ 73475 h 121113"/>
                <a:gd name="connsiteX18" fmla="*/ 140986 w 577623"/>
                <a:gd name="connsiteY18" fmla="*/ 3684 h 121113"/>
                <a:gd name="connsiteX19" fmla="*/ 203910 w 577623"/>
                <a:gd name="connsiteY19" fmla="*/ 6063 h 121113"/>
                <a:gd name="connsiteX20" fmla="*/ 206378 w 577623"/>
                <a:gd name="connsiteY20" fmla="*/ 6063 h 121113"/>
                <a:gd name="connsiteX21" fmla="*/ 198975 w 577623"/>
                <a:gd name="connsiteY21" fmla="*/ 13198 h 121113"/>
                <a:gd name="connsiteX22" fmla="*/ 142220 w 577623"/>
                <a:gd name="connsiteY22" fmla="*/ 12009 h 121113"/>
                <a:gd name="connsiteX23" fmla="*/ 85464 w 577623"/>
                <a:gd name="connsiteY23" fmla="*/ 28657 h 121113"/>
                <a:gd name="connsiteX24" fmla="*/ 82996 w 577623"/>
                <a:gd name="connsiteY24" fmla="*/ 28657 h 121113"/>
                <a:gd name="connsiteX25" fmla="*/ 78061 w 577623"/>
                <a:gd name="connsiteY25" fmla="*/ 26279 h 121113"/>
                <a:gd name="connsiteX26" fmla="*/ 79295 w 577623"/>
                <a:gd name="connsiteY26" fmla="*/ 21522 h 121113"/>
                <a:gd name="connsiteX27" fmla="*/ 140986 w 577623"/>
                <a:gd name="connsiteY27" fmla="*/ 3684 h 121113"/>
                <a:gd name="connsiteX28" fmla="*/ 536661 w 577623"/>
                <a:gd name="connsiteY28" fmla="*/ 0 h 121113"/>
                <a:gd name="connsiteX29" fmla="*/ 534179 w 577623"/>
                <a:gd name="connsiteY29" fmla="*/ 8614 h 121113"/>
                <a:gd name="connsiteX30" fmla="*/ 436119 w 577623"/>
                <a:gd name="connsiteY30" fmla="*/ 40610 h 121113"/>
                <a:gd name="connsiteX31" fmla="*/ 256136 w 577623"/>
                <a:gd name="connsiteY31" fmla="*/ 60300 h 121113"/>
                <a:gd name="connsiteX32" fmla="*/ 264825 w 577623"/>
                <a:gd name="connsiteY32" fmla="*/ 79989 h 121113"/>
                <a:gd name="connsiteX33" fmla="*/ 418741 w 577623"/>
                <a:gd name="connsiteY33" fmla="*/ 63991 h 121113"/>
                <a:gd name="connsiteX34" fmla="*/ 464668 w 577623"/>
                <a:gd name="connsiteY34" fmla="*/ 50455 h 121113"/>
                <a:gd name="connsiteX35" fmla="*/ 577623 w 577623"/>
                <a:gd name="connsiteY35" fmla="*/ 44302 h 121113"/>
                <a:gd name="connsiteX36" fmla="*/ 573899 w 577623"/>
                <a:gd name="connsiteY36" fmla="*/ 52916 h 121113"/>
                <a:gd name="connsiteX37" fmla="*/ 468392 w 577623"/>
                <a:gd name="connsiteY37" fmla="*/ 60300 h 121113"/>
                <a:gd name="connsiteX38" fmla="*/ 421224 w 577623"/>
                <a:gd name="connsiteY38" fmla="*/ 73836 h 121113"/>
                <a:gd name="connsiteX39" fmla="*/ 267308 w 577623"/>
                <a:gd name="connsiteY39" fmla="*/ 88603 h 121113"/>
                <a:gd name="connsiteX40" fmla="*/ 269790 w 577623"/>
                <a:gd name="connsiteY40" fmla="*/ 94756 h 121113"/>
                <a:gd name="connsiteX41" fmla="*/ 264825 w 577623"/>
                <a:gd name="connsiteY41" fmla="*/ 100909 h 121113"/>
                <a:gd name="connsiteX42" fmla="*/ 259860 w 577623"/>
                <a:gd name="connsiteY42" fmla="*/ 95987 h 121113"/>
                <a:gd name="connsiteX43" fmla="*/ 236276 w 577623"/>
                <a:gd name="connsiteY43" fmla="*/ 38149 h 121113"/>
                <a:gd name="connsiteX44" fmla="*/ 237517 w 577623"/>
                <a:gd name="connsiteY44" fmla="*/ 31996 h 121113"/>
                <a:gd name="connsiteX45" fmla="*/ 243724 w 577623"/>
                <a:gd name="connsiteY45" fmla="*/ 34457 h 121113"/>
                <a:gd name="connsiteX46" fmla="*/ 252412 w 577623"/>
                <a:gd name="connsiteY46" fmla="*/ 50455 h 121113"/>
                <a:gd name="connsiteX47" fmla="*/ 434878 w 577623"/>
                <a:gd name="connsiteY47" fmla="*/ 31996 h 121113"/>
                <a:gd name="connsiteX48" fmla="*/ 536661 w 577623"/>
                <a:gd name="connsiteY48" fmla="*/ 0 h 1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77623" h="121113">
                  <a:moveTo>
                    <a:pt x="529055" y="73475"/>
                  </a:moveTo>
                  <a:cubicBezTo>
                    <a:pt x="532783" y="74690"/>
                    <a:pt x="536512" y="80763"/>
                    <a:pt x="537755" y="86836"/>
                  </a:cubicBezTo>
                  <a:cubicBezTo>
                    <a:pt x="537755" y="89265"/>
                    <a:pt x="536512" y="98983"/>
                    <a:pt x="526569" y="112344"/>
                  </a:cubicBezTo>
                  <a:cubicBezTo>
                    <a:pt x="522840" y="114773"/>
                    <a:pt x="519111" y="114773"/>
                    <a:pt x="519111" y="114773"/>
                  </a:cubicBezTo>
                  <a:cubicBezTo>
                    <a:pt x="519111" y="114773"/>
                    <a:pt x="529055" y="96553"/>
                    <a:pt x="527812" y="86836"/>
                  </a:cubicBezTo>
                  <a:cubicBezTo>
                    <a:pt x="527812" y="85621"/>
                    <a:pt x="526569" y="83192"/>
                    <a:pt x="524083" y="81977"/>
                  </a:cubicBezTo>
                  <a:cubicBezTo>
                    <a:pt x="519111" y="80763"/>
                    <a:pt x="478095" y="88051"/>
                    <a:pt x="438322" y="96553"/>
                  </a:cubicBezTo>
                  <a:cubicBezTo>
                    <a:pt x="374933" y="108700"/>
                    <a:pt x="295387" y="123276"/>
                    <a:pt x="266800" y="120846"/>
                  </a:cubicBezTo>
                  <a:cubicBezTo>
                    <a:pt x="243184" y="118417"/>
                    <a:pt x="230755" y="114773"/>
                    <a:pt x="215840" y="107485"/>
                  </a:cubicBezTo>
                  <a:cubicBezTo>
                    <a:pt x="200925" y="101412"/>
                    <a:pt x="182281" y="92909"/>
                    <a:pt x="140022" y="85621"/>
                  </a:cubicBezTo>
                  <a:cubicBezTo>
                    <a:pt x="62962" y="71046"/>
                    <a:pt x="8273" y="114773"/>
                    <a:pt x="8273" y="114773"/>
                  </a:cubicBezTo>
                  <a:cubicBezTo>
                    <a:pt x="5788" y="115988"/>
                    <a:pt x="2059" y="115988"/>
                    <a:pt x="816" y="114773"/>
                  </a:cubicBezTo>
                  <a:cubicBezTo>
                    <a:pt x="-427" y="112344"/>
                    <a:pt x="-427" y="109914"/>
                    <a:pt x="2059" y="108700"/>
                  </a:cubicBezTo>
                  <a:cubicBezTo>
                    <a:pt x="3302" y="106270"/>
                    <a:pt x="59233" y="61328"/>
                    <a:pt x="141265" y="75904"/>
                  </a:cubicBezTo>
                  <a:cubicBezTo>
                    <a:pt x="184767" y="84407"/>
                    <a:pt x="204654" y="91695"/>
                    <a:pt x="219569" y="100197"/>
                  </a:cubicBezTo>
                  <a:cubicBezTo>
                    <a:pt x="235727" y="105056"/>
                    <a:pt x="245670" y="109914"/>
                    <a:pt x="268043" y="111129"/>
                  </a:cubicBezTo>
                  <a:cubicBezTo>
                    <a:pt x="295387" y="113558"/>
                    <a:pt x="373690" y="98983"/>
                    <a:pt x="437079" y="86836"/>
                  </a:cubicBezTo>
                  <a:cubicBezTo>
                    <a:pt x="499225" y="74690"/>
                    <a:pt x="522840" y="71046"/>
                    <a:pt x="529055" y="73475"/>
                  </a:cubicBezTo>
                  <a:close/>
                  <a:moveTo>
                    <a:pt x="140986" y="3684"/>
                  </a:moveTo>
                  <a:cubicBezTo>
                    <a:pt x="170597" y="1306"/>
                    <a:pt x="187871" y="3684"/>
                    <a:pt x="203910" y="6063"/>
                  </a:cubicBezTo>
                  <a:cubicBezTo>
                    <a:pt x="205144" y="6063"/>
                    <a:pt x="206378" y="6063"/>
                    <a:pt x="206378" y="6063"/>
                  </a:cubicBezTo>
                  <a:cubicBezTo>
                    <a:pt x="201443" y="10820"/>
                    <a:pt x="198975" y="13198"/>
                    <a:pt x="198975" y="13198"/>
                  </a:cubicBezTo>
                  <a:cubicBezTo>
                    <a:pt x="198975" y="13198"/>
                    <a:pt x="170597" y="9630"/>
                    <a:pt x="142220" y="12009"/>
                  </a:cubicBezTo>
                  <a:cubicBezTo>
                    <a:pt x="108906" y="15576"/>
                    <a:pt x="85464" y="28657"/>
                    <a:pt x="85464" y="28657"/>
                  </a:cubicBezTo>
                  <a:cubicBezTo>
                    <a:pt x="84230" y="28657"/>
                    <a:pt x="82996" y="28657"/>
                    <a:pt x="82996" y="28657"/>
                  </a:cubicBezTo>
                  <a:cubicBezTo>
                    <a:pt x="80529" y="28657"/>
                    <a:pt x="79295" y="28657"/>
                    <a:pt x="78061" y="26279"/>
                  </a:cubicBezTo>
                  <a:cubicBezTo>
                    <a:pt x="76827" y="23901"/>
                    <a:pt x="78061" y="21522"/>
                    <a:pt x="79295" y="21522"/>
                  </a:cubicBezTo>
                  <a:cubicBezTo>
                    <a:pt x="80529" y="20333"/>
                    <a:pt x="106439" y="6063"/>
                    <a:pt x="140986" y="3684"/>
                  </a:cubicBezTo>
                  <a:close/>
                  <a:moveTo>
                    <a:pt x="536661" y="0"/>
                  </a:moveTo>
                  <a:cubicBezTo>
                    <a:pt x="536661" y="3692"/>
                    <a:pt x="534179" y="8614"/>
                    <a:pt x="534179" y="8614"/>
                  </a:cubicBezTo>
                  <a:cubicBezTo>
                    <a:pt x="534179" y="8614"/>
                    <a:pt x="490735" y="31996"/>
                    <a:pt x="436119" y="40610"/>
                  </a:cubicBezTo>
                  <a:cubicBezTo>
                    <a:pt x="375297" y="51685"/>
                    <a:pt x="277238" y="59069"/>
                    <a:pt x="256136" y="60300"/>
                  </a:cubicBezTo>
                  <a:cubicBezTo>
                    <a:pt x="259860" y="66453"/>
                    <a:pt x="262342" y="72606"/>
                    <a:pt x="264825" y="79989"/>
                  </a:cubicBezTo>
                  <a:cubicBezTo>
                    <a:pt x="282203" y="78758"/>
                    <a:pt x="365367" y="77528"/>
                    <a:pt x="418741" y="63991"/>
                  </a:cubicBezTo>
                  <a:cubicBezTo>
                    <a:pt x="433637" y="60300"/>
                    <a:pt x="449773" y="56608"/>
                    <a:pt x="464668" y="50455"/>
                  </a:cubicBezTo>
                  <a:cubicBezTo>
                    <a:pt x="511836" y="36918"/>
                    <a:pt x="555280" y="23382"/>
                    <a:pt x="577623" y="44302"/>
                  </a:cubicBezTo>
                  <a:cubicBezTo>
                    <a:pt x="575140" y="50455"/>
                    <a:pt x="573899" y="52916"/>
                    <a:pt x="573899" y="52916"/>
                  </a:cubicBezTo>
                  <a:cubicBezTo>
                    <a:pt x="573899" y="52916"/>
                    <a:pt x="556522" y="28304"/>
                    <a:pt x="468392" y="60300"/>
                  </a:cubicBezTo>
                  <a:cubicBezTo>
                    <a:pt x="452256" y="65222"/>
                    <a:pt x="436119" y="70144"/>
                    <a:pt x="421224" y="73836"/>
                  </a:cubicBezTo>
                  <a:cubicBezTo>
                    <a:pt x="369091" y="86142"/>
                    <a:pt x="290892" y="87373"/>
                    <a:pt x="267308" y="88603"/>
                  </a:cubicBezTo>
                  <a:cubicBezTo>
                    <a:pt x="268549" y="91064"/>
                    <a:pt x="269790" y="93526"/>
                    <a:pt x="269790" y="94756"/>
                  </a:cubicBezTo>
                  <a:cubicBezTo>
                    <a:pt x="269790" y="98448"/>
                    <a:pt x="267308" y="100909"/>
                    <a:pt x="264825" y="100909"/>
                  </a:cubicBezTo>
                  <a:cubicBezTo>
                    <a:pt x="262342" y="100909"/>
                    <a:pt x="259860" y="99679"/>
                    <a:pt x="259860" y="95987"/>
                  </a:cubicBezTo>
                  <a:cubicBezTo>
                    <a:pt x="258619" y="86142"/>
                    <a:pt x="242482" y="50455"/>
                    <a:pt x="236276" y="38149"/>
                  </a:cubicBezTo>
                  <a:cubicBezTo>
                    <a:pt x="235035" y="36918"/>
                    <a:pt x="236276" y="33226"/>
                    <a:pt x="237517" y="31996"/>
                  </a:cubicBezTo>
                  <a:cubicBezTo>
                    <a:pt x="240000" y="30765"/>
                    <a:pt x="243724" y="31996"/>
                    <a:pt x="243724" y="34457"/>
                  </a:cubicBezTo>
                  <a:cubicBezTo>
                    <a:pt x="244965" y="35688"/>
                    <a:pt x="248689" y="43071"/>
                    <a:pt x="252412" y="50455"/>
                  </a:cubicBezTo>
                  <a:cubicBezTo>
                    <a:pt x="256136" y="50455"/>
                    <a:pt x="367850" y="44302"/>
                    <a:pt x="434878" y="31996"/>
                  </a:cubicBezTo>
                  <a:cubicBezTo>
                    <a:pt x="473357" y="24612"/>
                    <a:pt x="511836" y="9845"/>
                    <a:pt x="536661" y="0"/>
                  </a:cubicBezTo>
                  <a:close/>
                </a:path>
              </a:pathLst>
            </a:custGeom>
            <a:solidFill>
              <a:srgbClr val="011767"/>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281" name="Freeform: Shape 280">
              <a:extLst>
                <a:ext uri="{FF2B5EF4-FFF2-40B4-BE49-F238E27FC236}">
                  <a16:creationId xmlns:a16="http://schemas.microsoft.com/office/drawing/2014/main" id="{8E5358DE-C47D-0364-1309-0B1818F04451}"/>
                </a:ext>
              </a:extLst>
            </p:cNvPr>
            <p:cNvSpPr/>
            <p:nvPr/>
          </p:nvSpPr>
          <p:spPr>
            <a:xfrm>
              <a:off x="10639372" y="6878359"/>
              <a:ext cx="250095" cy="316005"/>
            </a:xfrm>
            <a:custGeom>
              <a:avLst/>
              <a:gdLst>
                <a:gd name="connsiteX0" fmla="*/ 925 w 250095"/>
                <a:gd name="connsiteY0" fmla="*/ 80542 h 316005"/>
                <a:gd name="connsiteX1" fmla="*/ 8332 w 250095"/>
                <a:gd name="connsiteY1" fmla="*/ 80542 h 316005"/>
                <a:gd name="connsiteX2" fmla="*/ 125606 w 250095"/>
                <a:gd name="connsiteY2" fmla="*/ 209278 h 316005"/>
                <a:gd name="connsiteX3" fmla="*/ 125606 w 250095"/>
                <a:gd name="connsiteY3" fmla="*/ 211754 h 316005"/>
                <a:gd name="connsiteX4" fmla="*/ 126903 w 250095"/>
                <a:gd name="connsiteY4" fmla="*/ 217285 h 316005"/>
                <a:gd name="connsiteX5" fmla="*/ 127915 w 250095"/>
                <a:gd name="connsiteY5" fmla="*/ 212604 h 316005"/>
                <a:gd name="connsiteX6" fmla="*/ 156664 w 250095"/>
                <a:gd name="connsiteY6" fmla="*/ 316005 h 316005"/>
                <a:gd name="connsiteX7" fmla="*/ 137049 w 250095"/>
                <a:gd name="connsiteY7" fmla="*/ 274922 h 316005"/>
                <a:gd name="connsiteX8" fmla="*/ 133469 w 250095"/>
                <a:gd name="connsiteY8" fmla="*/ 260255 h 316005"/>
                <a:gd name="connsiteX9" fmla="*/ 135482 w 250095"/>
                <a:gd name="connsiteY9" fmla="*/ 273647 h 316005"/>
                <a:gd name="connsiteX10" fmla="*/ 121903 w 250095"/>
                <a:gd name="connsiteY10" fmla="*/ 216706 h 316005"/>
                <a:gd name="connsiteX11" fmla="*/ 51538 w 250095"/>
                <a:gd name="connsiteY11" fmla="*/ 139959 h 316005"/>
                <a:gd name="connsiteX12" fmla="*/ 925 w 250095"/>
                <a:gd name="connsiteY12" fmla="*/ 86731 h 316005"/>
                <a:gd name="connsiteX13" fmla="*/ 925 w 250095"/>
                <a:gd name="connsiteY13" fmla="*/ 80542 h 316005"/>
                <a:gd name="connsiteX14" fmla="*/ 45779 w 250095"/>
                <a:gd name="connsiteY14" fmla="*/ 44415 h 316005"/>
                <a:gd name="connsiteX15" fmla="*/ 53192 w 250095"/>
                <a:gd name="connsiteY15" fmla="*/ 44415 h 316005"/>
                <a:gd name="connsiteX16" fmla="*/ 165630 w 250095"/>
                <a:gd name="connsiteY16" fmla="*/ 165880 h 316005"/>
                <a:gd name="connsiteX17" fmla="*/ 168101 w 250095"/>
                <a:gd name="connsiteY17" fmla="*/ 169598 h 316005"/>
                <a:gd name="connsiteX18" fmla="*/ 195284 w 250095"/>
                <a:gd name="connsiteY18" fmla="*/ 286105 h 316005"/>
                <a:gd name="connsiteX19" fmla="*/ 184164 w 250095"/>
                <a:gd name="connsiteY19" fmla="*/ 258838 h 316005"/>
                <a:gd name="connsiteX20" fmla="*/ 159452 w 250095"/>
                <a:gd name="connsiteY20" fmla="*/ 173316 h 316005"/>
                <a:gd name="connsiteX21" fmla="*/ 156981 w 250095"/>
                <a:gd name="connsiteY21" fmla="*/ 169598 h 316005"/>
                <a:gd name="connsiteX22" fmla="*/ 47014 w 250095"/>
                <a:gd name="connsiteY22" fmla="*/ 51852 h 316005"/>
                <a:gd name="connsiteX23" fmla="*/ 45779 w 250095"/>
                <a:gd name="connsiteY23" fmla="*/ 44415 h 316005"/>
                <a:gd name="connsiteX24" fmla="*/ 101786 w 250095"/>
                <a:gd name="connsiteY24" fmla="*/ 814 h 316005"/>
                <a:gd name="connsiteX25" fmla="*/ 215490 w 250095"/>
                <a:gd name="connsiteY25" fmla="*/ 122320 h 316005"/>
                <a:gd name="connsiteX26" fmla="*/ 250095 w 250095"/>
                <a:gd name="connsiteY26" fmla="*/ 259944 h 316005"/>
                <a:gd name="connsiteX27" fmla="*/ 237736 w 250095"/>
                <a:gd name="connsiteY27" fmla="*/ 246306 h 316005"/>
                <a:gd name="connsiteX28" fmla="*/ 237736 w 250095"/>
                <a:gd name="connsiteY28" fmla="*/ 247546 h 316005"/>
                <a:gd name="connsiteX29" fmla="*/ 205602 w 250095"/>
                <a:gd name="connsiteY29" fmla="*/ 123559 h 316005"/>
                <a:gd name="connsiteX30" fmla="*/ 95607 w 250095"/>
                <a:gd name="connsiteY30" fmla="*/ 9493 h 316005"/>
                <a:gd name="connsiteX31" fmla="*/ 95607 w 250095"/>
                <a:gd name="connsiteY31" fmla="*/ 2053 h 316005"/>
                <a:gd name="connsiteX32" fmla="*/ 101786 w 250095"/>
                <a:gd name="connsiteY32" fmla="*/ 814 h 3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0095" h="316005">
                  <a:moveTo>
                    <a:pt x="925" y="80542"/>
                  </a:moveTo>
                  <a:cubicBezTo>
                    <a:pt x="3394" y="79304"/>
                    <a:pt x="5863" y="79304"/>
                    <a:pt x="8332" y="80542"/>
                  </a:cubicBezTo>
                  <a:lnTo>
                    <a:pt x="125606" y="209278"/>
                  </a:lnTo>
                  <a:lnTo>
                    <a:pt x="125606" y="211754"/>
                  </a:lnTo>
                  <a:lnTo>
                    <a:pt x="126903" y="217285"/>
                  </a:lnTo>
                  <a:lnTo>
                    <a:pt x="127915" y="212604"/>
                  </a:lnTo>
                  <a:cubicBezTo>
                    <a:pt x="127915" y="212604"/>
                    <a:pt x="141092" y="291386"/>
                    <a:pt x="156664" y="316005"/>
                  </a:cubicBezTo>
                  <a:cubicBezTo>
                    <a:pt x="149477" y="312928"/>
                    <a:pt x="142589" y="294771"/>
                    <a:pt x="137049" y="274922"/>
                  </a:cubicBezTo>
                  <a:lnTo>
                    <a:pt x="133469" y="260255"/>
                  </a:lnTo>
                  <a:lnTo>
                    <a:pt x="135482" y="273647"/>
                  </a:lnTo>
                  <a:cubicBezTo>
                    <a:pt x="126841" y="246414"/>
                    <a:pt x="121903" y="216706"/>
                    <a:pt x="121903" y="216706"/>
                  </a:cubicBezTo>
                  <a:lnTo>
                    <a:pt x="51538" y="139959"/>
                  </a:lnTo>
                  <a:lnTo>
                    <a:pt x="925" y="86731"/>
                  </a:lnTo>
                  <a:cubicBezTo>
                    <a:pt x="-309" y="84255"/>
                    <a:pt x="-309" y="81779"/>
                    <a:pt x="925" y="80542"/>
                  </a:cubicBezTo>
                  <a:close/>
                  <a:moveTo>
                    <a:pt x="45779" y="44415"/>
                  </a:moveTo>
                  <a:cubicBezTo>
                    <a:pt x="48250" y="43176"/>
                    <a:pt x="50721" y="43176"/>
                    <a:pt x="53192" y="44415"/>
                  </a:cubicBezTo>
                  <a:cubicBezTo>
                    <a:pt x="56899" y="49373"/>
                    <a:pt x="154510" y="142330"/>
                    <a:pt x="165630" y="165880"/>
                  </a:cubicBezTo>
                  <a:lnTo>
                    <a:pt x="168101" y="169598"/>
                  </a:lnTo>
                  <a:cubicBezTo>
                    <a:pt x="177986" y="191908"/>
                    <a:pt x="195284" y="227852"/>
                    <a:pt x="195284" y="286105"/>
                  </a:cubicBezTo>
                  <a:cubicBezTo>
                    <a:pt x="190342" y="274950"/>
                    <a:pt x="185399" y="263795"/>
                    <a:pt x="184164" y="258838"/>
                  </a:cubicBezTo>
                  <a:cubicBezTo>
                    <a:pt x="180457" y="219176"/>
                    <a:pt x="168101" y="190668"/>
                    <a:pt x="159452" y="173316"/>
                  </a:cubicBezTo>
                  <a:lnTo>
                    <a:pt x="156981" y="169598"/>
                  </a:lnTo>
                  <a:cubicBezTo>
                    <a:pt x="148332" y="151006"/>
                    <a:pt x="74197" y="77880"/>
                    <a:pt x="47014" y="51852"/>
                  </a:cubicBezTo>
                  <a:cubicBezTo>
                    <a:pt x="44543" y="50612"/>
                    <a:pt x="44543" y="46894"/>
                    <a:pt x="45779" y="44415"/>
                  </a:cubicBezTo>
                  <a:close/>
                  <a:moveTo>
                    <a:pt x="101786" y="814"/>
                  </a:moveTo>
                  <a:cubicBezTo>
                    <a:pt x="112910" y="10732"/>
                    <a:pt x="208074" y="90083"/>
                    <a:pt x="215490" y="122320"/>
                  </a:cubicBezTo>
                  <a:cubicBezTo>
                    <a:pt x="219197" y="145877"/>
                    <a:pt x="241444" y="226468"/>
                    <a:pt x="250095" y="259944"/>
                  </a:cubicBezTo>
                  <a:cubicBezTo>
                    <a:pt x="241444" y="254985"/>
                    <a:pt x="237736" y="246306"/>
                    <a:pt x="237736" y="246306"/>
                  </a:cubicBezTo>
                  <a:cubicBezTo>
                    <a:pt x="237736" y="246306"/>
                    <a:pt x="237736" y="246306"/>
                    <a:pt x="237736" y="247546"/>
                  </a:cubicBezTo>
                  <a:cubicBezTo>
                    <a:pt x="226613" y="207870"/>
                    <a:pt x="210546" y="145877"/>
                    <a:pt x="205602" y="123559"/>
                  </a:cubicBezTo>
                  <a:cubicBezTo>
                    <a:pt x="200659" y="98762"/>
                    <a:pt x="125269" y="33050"/>
                    <a:pt x="95607" y="9493"/>
                  </a:cubicBezTo>
                  <a:cubicBezTo>
                    <a:pt x="94371" y="7013"/>
                    <a:pt x="93135" y="4533"/>
                    <a:pt x="95607" y="2053"/>
                  </a:cubicBezTo>
                  <a:cubicBezTo>
                    <a:pt x="96843" y="-426"/>
                    <a:pt x="100551" y="-426"/>
                    <a:pt x="101786" y="814"/>
                  </a:cubicBezTo>
                  <a:close/>
                </a:path>
              </a:pathLst>
            </a:custGeom>
            <a:solidFill>
              <a:srgbClr val="011767"/>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grpSp>
      <p:sp>
        <p:nvSpPr>
          <p:cNvPr id="283" name="Text Placeholder 8">
            <a:extLst>
              <a:ext uri="{FF2B5EF4-FFF2-40B4-BE49-F238E27FC236}">
                <a16:creationId xmlns:a16="http://schemas.microsoft.com/office/drawing/2014/main" id="{0ED752B1-206D-3967-7947-AE3829CC7094}"/>
              </a:ext>
            </a:extLst>
          </p:cNvPr>
          <p:cNvSpPr txBox="1">
            <a:spLocks/>
          </p:cNvSpPr>
          <p:nvPr/>
        </p:nvSpPr>
        <p:spPr>
          <a:xfrm>
            <a:off x="285324" y="323946"/>
            <a:ext cx="11612562" cy="369332"/>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sz="1200" b="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200" b="0" kern="1200" dirty="0" smtClean="0">
                <a:solidFill>
                  <a:schemeClr val="tx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200" kern="1200" baseline="0" dirty="0" smtClean="0">
                <a:solidFill>
                  <a:schemeClr val="tx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ts val="1333"/>
              </a:spcAft>
              <a:buClrTx/>
              <a:buSzPct val="100000"/>
              <a:buFontTx/>
              <a:buNone/>
              <a:tabLst/>
              <a:defRPr/>
            </a:pPr>
            <a:r>
              <a:rPr kumimoji="0" lang="en-US" sz="2400" b="0" i="0" u="none" strike="noStrike" kern="1200" cap="none" spc="0" normalizeH="0" baseline="0" noProof="0">
                <a:ln>
                  <a:noFill/>
                </a:ln>
                <a:solidFill>
                  <a:srgbClr val="0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Creating AI Value is not a (pure) tech challenge… </a:t>
            </a:r>
            <a:br>
              <a:rPr kumimoji="0" lang="en-US" sz="2400" b="0" i="0" u="none" strike="noStrike" kern="120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2400" b="0" i="0" u="none" strike="noStrike" kern="120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Looking at it from a Human angle:</a:t>
            </a:r>
            <a:endParaRPr kumimoji="0" lang="en-GB" sz="2400" b="1"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86" name="Group 285">
            <a:extLst>
              <a:ext uri="{FF2B5EF4-FFF2-40B4-BE49-F238E27FC236}">
                <a16:creationId xmlns:a16="http://schemas.microsoft.com/office/drawing/2014/main" id="{728A54D1-65C0-F2FB-C4CB-00D1288976F7}"/>
              </a:ext>
            </a:extLst>
          </p:cNvPr>
          <p:cNvGrpSpPr/>
          <p:nvPr/>
        </p:nvGrpSpPr>
        <p:grpSpPr>
          <a:xfrm rot="16200000">
            <a:off x="-660121" y="5289095"/>
            <a:ext cx="2096438" cy="564694"/>
            <a:chOff x="1325864" y="2335193"/>
            <a:chExt cx="10438949" cy="564694"/>
          </a:xfrm>
        </p:grpSpPr>
        <p:sp>
          <p:nvSpPr>
            <p:cNvPr id="287" name="AutoShape 27">
              <a:extLst>
                <a:ext uri="{FF2B5EF4-FFF2-40B4-BE49-F238E27FC236}">
                  <a16:creationId xmlns:a16="http://schemas.microsoft.com/office/drawing/2014/main" id="{69C77644-AB2C-D8CB-BFFF-3B27892ED575}"/>
                </a:ext>
              </a:extLst>
            </p:cNvPr>
            <p:cNvSpPr>
              <a:spLocks noChangeArrowheads="1"/>
            </p:cNvSpPr>
            <p:nvPr/>
          </p:nvSpPr>
          <p:spPr bwMode="auto">
            <a:xfrm>
              <a:off x="1325864" y="2713481"/>
              <a:ext cx="10438943" cy="186406"/>
            </a:xfrm>
            <a:prstGeom prst="leftRightArrow">
              <a:avLst>
                <a:gd name="adj1" fmla="val 41667"/>
                <a:gd name="adj2" fmla="val 75847"/>
              </a:avLst>
            </a:prstGeom>
            <a:gradFill flip="none" rotWithShape="1">
              <a:gsLst>
                <a:gs pos="0">
                  <a:schemeClr val="accent6"/>
                </a:gs>
                <a:gs pos="38000">
                  <a:schemeClr val="accent5"/>
                </a:gs>
                <a:gs pos="63000">
                  <a:schemeClr val="accent2"/>
                </a:gs>
                <a:gs pos="100000">
                  <a:schemeClr val="accent4"/>
                </a:gs>
              </a:gsLst>
              <a:lin ang="0" scaled="1"/>
              <a:tileRect/>
            </a:gradFill>
            <a:ln>
              <a:noFill/>
            </a:ln>
            <a:effectLst/>
          </p:spPr>
          <p:txBody>
            <a:bodyPr wrap="none" tIns="18288" rIns="45720" bIns="1828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288" name="Rectangle 287">
              <a:extLst>
                <a:ext uri="{FF2B5EF4-FFF2-40B4-BE49-F238E27FC236}">
                  <a16:creationId xmlns:a16="http://schemas.microsoft.com/office/drawing/2014/main" id="{A01757A4-358D-4500-7B23-6980EDBDF610}"/>
                </a:ext>
              </a:extLst>
            </p:cNvPr>
            <p:cNvSpPr>
              <a:spLocks/>
            </p:cNvSpPr>
            <p:nvPr/>
          </p:nvSpPr>
          <p:spPr bwMode="gray">
            <a:xfrm>
              <a:off x="1370708" y="2335193"/>
              <a:ext cx="10394105" cy="329518"/>
            </a:xfrm>
            <a:prstGeom prst="rect">
              <a:avLst/>
            </a:prstGeom>
            <a:no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GB" sz="1400" i="0" u="none" strike="noStrike" kern="1200" cap="none" spc="30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IMPACT SPECTRUM</a:t>
              </a:r>
            </a:p>
          </p:txBody>
        </p:sp>
      </p:grpSp>
      <p:graphicFrame>
        <p:nvGraphicFramePr>
          <p:cNvPr id="289" name="Table 3">
            <a:extLst>
              <a:ext uri="{FF2B5EF4-FFF2-40B4-BE49-F238E27FC236}">
                <a16:creationId xmlns:a16="http://schemas.microsoft.com/office/drawing/2014/main" id="{1E7BDF3E-933C-2703-A60F-A96D56E8CDA7}"/>
              </a:ext>
            </a:extLst>
          </p:cNvPr>
          <p:cNvGraphicFramePr>
            <a:graphicFrameLocks noGrp="1"/>
          </p:cNvGraphicFramePr>
          <p:nvPr>
            <p:extLst>
              <p:ext uri="{D42A27DB-BD31-4B8C-83A1-F6EECF244321}">
                <p14:modId xmlns:p14="http://schemas.microsoft.com/office/powerpoint/2010/main" val="3147160453"/>
              </p:ext>
            </p:extLst>
          </p:nvPr>
        </p:nvGraphicFramePr>
        <p:xfrm>
          <a:off x="722117" y="4523224"/>
          <a:ext cx="2992247" cy="2096440"/>
        </p:xfrm>
        <a:graphic>
          <a:graphicData uri="http://schemas.openxmlformats.org/drawingml/2006/table">
            <a:tbl>
              <a:tblPr firstRow="1" bandRow="1"/>
              <a:tblGrid>
                <a:gridCol w="2992247">
                  <a:extLst>
                    <a:ext uri="{9D8B030D-6E8A-4147-A177-3AD203B41FA5}">
                      <a16:colId xmlns:a16="http://schemas.microsoft.com/office/drawing/2014/main" val="656331018"/>
                    </a:ext>
                  </a:extLst>
                </a:gridCol>
              </a:tblGrid>
              <a:tr h="52411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AUTONOMOUS AI &amp; PRODUCTS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Automated Activities</a:t>
                      </a:r>
                      <a:endParaRPr kumimoji="0" lang="en-GB" sz="1400" b="0" i="1"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762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397927"/>
                  </a:ext>
                </a:extLst>
              </a:tr>
              <a:tr h="52411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HUMANS ACCELERATED BY AI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Diminished Activities</a:t>
                      </a:r>
                      <a:endParaRPr kumimoji="0" lang="en-GB" sz="1400" b="1" i="0"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762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46052251"/>
                  </a:ext>
                </a:extLst>
              </a:tr>
              <a:tr h="52411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HUMANS SUPPORTED BY AI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Enhanced Activities</a:t>
                      </a:r>
                      <a:endParaRPr kumimoji="0" lang="en-GB" sz="1400" b="0" i="1"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nchor="ctr">
                    <a:lnL w="762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A5B9"/>
                    </a:solidFill>
                  </a:tcPr>
                </a:tc>
                <a:extLst>
                  <a:ext uri="{0D108BD9-81ED-4DB2-BD59-A6C34878D82A}">
                    <a16:rowId xmlns:a16="http://schemas.microsoft.com/office/drawing/2014/main" val="2437614602"/>
                  </a:ext>
                </a:extLst>
              </a:tr>
              <a:tr h="5241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HUMANS ON THEIR OWN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Untouched Activities</a:t>
                      </a:r>
                    </a:p>
                  </a:txBody>
                  <a:tcPr anchor="ctr">
                    <a:lnL w="762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3912192"/>
                  </a:ext>
                </a:extLst>
              </a:tr>
            </a:tbl>
          </a:graphicData>
        </a:graphic>
      </p:graphicFrame>
      <p:grpSp>
        <p:nvGrpSpPr>
          <p:cNvPr id="359" name="Group 358">
            <a:extLst>
              <a:ext uri="{FF2B5EF4-FFF2-40B4-BE49-F238E27FC236}">
                <a16:creationId xmlns:a16="http://schemas.microsoft.com/office/drawing/2014/main" id="{FE62A282-2A5D-2131-B3A0-A16A76ECDA3C}"/>
              </a:ext>
            </a:extLst>
          </p:cNvPr>
          <p:cNvGrpSpPr>
            <a:grpSpLocks noChangeAspect="1"/>
          </p:cNvGrpSpPr>
          <p:nvPr/>
        </p:nvGrpSpPr>
        <p:grpSpPr>
          <a:xfrm>
            <a:off x="4808256" y="1237163"/>
            <a:ext cx="2562958" cy="2002288"/>
            <a:chOff x="10835901" y="3286316"/>
            <a:chExt cx="12033099" cy="9400743"/>
          </a:xfrm>
        </p:grpSpPr>
        <p:sp>
          <p:nvSpPr>
            <p:cNvPr id="360" name="Freeform: Shape 359">
              <a:extLst>
                <a:ext uri="{FF2B5EF4-FFF2-40B4-BE49-F238E27FC236}">
                  <a16:creationId xmlns:a16="http://schemas.microsoft.com/office/drawing/2014/main" id="{A1DD0799-5465-E815-2788-428105EC879E}"/>
                </a:ext>
              </a:extLst>
            </p:cNvPr>
            <p:cNvSpPr/>
            <p:nvPr/>
          </p:nvSpPr>
          <p:spPr>
            <a:xfrm>
              <a:off x="12388158" y="3286316"/>
              <a:ext cx="8767882" cy="6166668"/>
            </a:xfrm>
            <a:custGeom>
              <a:avLst/>
              <a:gdLst>
                <a:gd name="connsiteX0" fmla="*/ 37374 w 8767882"/>
                <a:gd name="connsiteY0" fmla="*/ 2089192 h 6166668"/>
                <a:gd name="connsiteX1" fmla="*/ 37374 w 8767882"/>
                <a:gd name="connsiteY1" fmla="*/ 6129294 h 6166668"/>
                <a:gd name="connsiteX2" fmla="*/ 2029395 w 8767882"/>
                <a:gd name="connsiteY2" fmla="*/ 6129294 h 6166668"/>
                <a:gd name="connsiteX3" fmla="*/ 2029395 w 8767882"/>
                <a:gd name="connsiteY3" fmla="*/ 2089192 h 6166668"/>
                <a:gd name="connsiteX4" fmla="*/ 2069260 w 8767882"/>
                <a:gd name="connsiteY4" fmla="*/ 1075118 h 6166668"/>
                <a:gd name="connsiteX5" fmla="*/ 2069260 w 8767882"/>
                <a:gd name="connsiteY5" fmla="*/ 6129291 h 6166668"/>
                <a:gd name="connsiteX6" fmla="*/ 8730506 w 8767882"/>
                <a:gd name="connsiteY6" fmla="*/ 6129291 h 6166668"/>
                <a:gd name="connsiteX7" fmla="*/ 8730506 w 8767882"/>
                <a:gd name="connsiteY7" fmla="*/ 1075118 h 6166668"/>
                <a:gd name="connsiteX8" fmla="*/ 37374 w 8767882"/>
                <a:gd name="connsiteY8" fmla="*/ 1075118 h 6166668"/>
                <a:gd name="connsiteX9" fmla="*/ 37374 w 8767882"/>
                <a:gd name="connsiteY9" fmla="*/ 2050573 h 6166668"/>
                <a:gd name="connsiteX10" fmla="*/ 2029395 w 8767882"/>
                <a:gd name="connsiteY10" fmla="*/ 2050573 h 6166668"/>
                <a:gd name="connsiteX11" fmla="*/ 2029395 w 8767882"/>
                <a:gd name="connsiteY11" fmla="*/ 1075118 h 6166668"/>
                <a:gd name="connsiteX12" fmla="*/ 37374 w 8767882"/>
                <a:gd name="connsiteY12" fmla="*/ 38616 h 6166668"/>
                <a:gd name="connsiteX13" fmla="*/ 37374 w 8767882"/>
                <a:gd name="connsiteY13" fmla="*/ 1035249 h 6166668"/>
                <a:gd name="connsiteX14" fmla="*/ 8730510 w 8767882"/>
                <a:gd name="connsiteY14" fmla="*/ 1035249 h 6166668"/>
                <a:gd name="connsiteX15" fmla="*/ 8730510 w 8767882"/>
                <a:gd name="connsiteY15" fmla="*/ 38616 h 6166668"/>
                <a:gd name="connsiteX16" fmla="*/ 18684 w 8767882"/>
                <a:gd name="connsiteY16" fmla="*/ 0 h 6166668"/>
                <a:gd name="connsiteX17" fmla="*/ 8749198 w 8767882"/>
                <a:gd name="connsiteY17" fmla="*/ 0 h 6166668"/>
                <a:gd name="connsiteX18" fmla="*/ 8767882 w 8767882"/>
                <a:gd name="connsiteY18" fmla="*/ 19929 h 6166668"/>
                <a:gd name="connsiteX19" fmla="*/ 8767882 w 8767882"/>
                <a:gd name="connsiteY19" fmla="*/ 6147985 h 6166668"/>
                <a:gd name="connsiteX20" fmla="*/ 8749198 w 8767882"/>
                <a:gd name="connsiteY20" fmla="*/ 6166668 h 6166668"/>
                <a:gd name="connsiteX21" fmla="*/ 18684 w 8767882"/>
                <a:gd name="connsiteY21" fmla="*/ 6166668 h 6166668"/>
                <a:gd name="connsiteX22" fmla="*/ 0 w 8767882"/>
                <a:gd name="connsiteY22" fmla="*/ 6147985 h 6166668"/>
                <a:gd name="connsiteX23" fmla="*/ 0 w 8767882"/>
                <a:gd name="connsiteY23" fmla="*/ 19929 h 6166668"/>
                <a:gd name="connsiteX24" fmla="*/ 18684 w 8767882"/>
                <a:gd name="connsiteY24" fmla="*/ 0 h 6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67882" h="6166668">
                  <a:moveTo>
                    <a:pt x="37374" y="2089192"/>
                  </a:moveTo>
                  <a:lnTo>
                    <a:pt x="37374" y="6129294"/>
                  </a:lnTo>
                  <a:lnTo>
                    <a:pt x="2029395" y="6129294"/>
                  </a:lnTo>
                  <a:lnTo>
                    <a:pt x="2029395" y="2089192"/>
                  </a:lnTo>
                  <a:close/>
                  <a:moveTo>
                    <a:pt x="2069260" y="1075118"/>
                  </a:moveTo>
                  <a:lnTo>
                    <a:pt x="2069260" y="6129291"/>
                  </a:lnTo>
                  <a:lnTo>
                    <a:pt x="8730506" y="6129291"/>
                  </a:lnTo>
                  <a:lnTo>
                    <a:pt x="8730506" y="1075118"/>
                  </a:lnTo>
                  <a:close/>
                  <a:moveTo>
                    <a:pt x="37374" y="1075118"/>
                  </a:moveTo>
                  <a:lnTo>
                    <a:pt x="37374" y="2050573"/>
                  </a:lnTo>
                  <a:lnTo>
                    <a:pt x="2029395" y="2050573"/>
                  </a:lnTo>
                  <a:lnTo>
                    <a:pt x="2029395" y="1075118"/>
                  </a:lnTo>
                  <a:close/>
                  <a:moveTo>
                    <a:pt x="37374" y="38616"/>
                  </a:moveTo>
                  <a:lnTo>
                    <a:pt x="37374" y="1035249"/>
                  </a:lnTo>
                  <a:lnTo>
                    <a:pt x="8730510" y="1035249"/>
                  </a:lnTo>
                  <a:lnTo>
                    <a:pt x="8730510" y="38616"/>
                  </a:lnTo>
                  <a:close/>
                  <a:moveTo>
                    <a:pt x="18684" y="0"/>
                  </a:moveTo>
                  <a:lnTo>
                    <a:pt x="8749198" y="0"/>
                  </a:lnTo>
                  <a:cubicBezTo>
                    <a:pt x="8760410" y="0"/>
                    <a:pt x="8767882" y="8719"/>
                    <a:pt x="8767882" y="19929"/>
                  </a:cubicBezTo>
                  <a:lnTo>
                    <a:pt x="8767882" y="6147985"/>
                  </a:lnTo>
                  <a:cubicBezTo>
                    <a:pt x="8767882" y="6157949"/>
                    <a:pt x="8760410" y="6166668"/>
                    <a:pt x="8749198" y="6166668"/>
                  </a:cubicBezTo>
                  <a:lnTo>
                    <a:pt x="18684" y="6166668"/>
                  </a:lnTo>
                  <a:cubicBezTo>
                    <a:pt x="7474" y="6166668"/>
                    <a:pt x="0" y="6157949"/>
                    <a:pt x="0" y="6147985"/>
                  </a:cubicBezTo>
                  <a:lnTo>
                    <a:pt x="0" y="19929"/>
                  </a:lnTo>
                  <a:cubicBezTo>
                    <a:pt x="0" y="8719"/>
                    <a:pt x="7474" y="0"/>
                    <a:pt x="18684" y="0"/>
                  </a:cubicBezTo>
                  <a:close/>
                </a:path>
              </a:pathLst>
            </a:custGeom>
            <a:solidFill>
              <a:schemeClr val="bg1">
                <a:lumMod val="85000"/>
              </a:scheme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1" name="Freeform: Shape 360">
              <a:extLst>
                <a:ext uri="{FF2B5EF4-FFF2-40B4-BE49-F238E27FC236}">
                  <a16:creationId xmlns:a16="http://schemas.microsoft.com/office/drawing/2014/main" id="{07B03828-1B36-B22B-91FA-B0CBB299346A}"/>
                </a:ext>
              </a:extLst>
            </p:cNvPr>
            <p:cNvSpPr/>
            <p:nvPr/>
          </p:nvSpPr>
          <p:spPr>
            <a:xfrm>
              <a:off x="14953243" y="4826114"/>
              <a:ext cx="5690773" cy="4113600"/>
            </a:xfrm>
            <a:custGeom>
              <a:avLst/>
              <a:gdLst>
                <a:gd name="connsiteX0" fmla="*/ 5191349 w 5690773"/>
                <a:gd name="connsiteY0" fmla="*/ 1034007 h 4113600"/>
                <a:gd name="connsiteX1" fmla="*/ 5191349 w 5690773"/>
                <a:gd name="connsiteY1" fmla="*/ 3098682 h 4113600"/>
                <a:gd name="connsiteX2" fmla="*/ 5172669 w 5690773"/>
                <a:gd name="connsiteY2" fmla="*/ 3117361 h 4113600"/>
                <a:gd name="connsiteX3" fmla="*/ 1544778 w 5690773"/>
                <a:gd name="connsiteY3" fmla="*/ 3117361 h 4113600"/>
                <a:gd name="connsiteX4" fmla="*/ 1544778 w 5690773"/>
                <a:gd name="connsiteY4" fmla="*/ 4076227 h 4113600"/>
                <a:gd name="connsiteX5" fmla="*/ 5652153 w 5690773"/>
                <a:gd name="connsiteY5" fmla="*/ 4076227 h 4113600"/>
                <a:gd name="connsiteX6" fmla="*/ 5652153 w 5690773"/>
                <a:gd name="connsiteY6" fmla="*/ 1034007 h 4113600"/>
                <a:gd name="connsiteX7" fmla="*/ 1544778 w 5690773"/>
                <a:gd name="connsiteY7" fmla="*/ 1034007 h 4113600"/>
                <a:gd name="connsiteX8" fmla="*/ 1544778 w 5690773"/>
                <a:gd name="connsiteY8" fmla="*/ 3079597 h 4113600"/>
                <a:gd name="connsiteX9" fmla="*/ 5153833 w 5690773"/>
                <a:gd name="connsiteY9" fmla="*/ 3079597 h 4113600"/>
                <a:gd name="connsiteX10" fmla="*/ 5153833 w 5690773"/>
                <a:gd name="connsiteY10" fmla="*/ 1034007 h 4113600"/>
                <a:gd name="connsiteX11" fmla="*/ 38620 w 5690773"/>
                <a:gd name="connsiteY11" fmla="*/ 37374 h 4113600"/>
                <a:gd name="connsiteX12" fmla="*/ 38620 w 5690773"/>
                <a:gd name="connsiteY12" fmla="*/ 3079594 h 4113600"/>
                <a:gd name="connsiteX13" fmla="*/ 1505805 w 5690773"/>
                <a:gd name="connsiteY13" fmla="*/ 3079594 h 4113600"/>
                <a:gd name="connsiteX14" fmla="*/ 1505805 w 5690773"/>
                <a:gd name="connsiteY14" fmla="*/ 1014919 h 4113600"/>
                <a:gd name="connsiteX15" fmla="*/ 1525733 w 5690773"/>
                <a:gd name="connsiteY15" fmla="*/ 996240 h 4113600"/>
                <a:gd name="connsiteX16" fmla="*/ 5153841 w 5690773"/>
                <a:gd name="connsiteY16" fmla="*/ 996240 h 4113600"/>
                <a:gd name="connsiteX17" fmla="*/ 5153841 w 5690773"/>
                <a:gd name="connsiteY17" fmla="*/ 37374 h 4113600"/>
                <a:gd name="connsiteX18" fmla="*/ 18683 w 5690773"/>
                <a:gd name="connsiteY18" fmla="*/ 0 h 4113600"/>
                <a:gd name="connsiteX19" fmla="*/ 5172637 w 5690773"/>
                <a:gd name="connsiteY19" fmla="*/ 0 h 4113600"/>
                <a:gd name="connsiteX20" fmla="*/ 5191321 w 5690773"/>
                <a:gd name="connsiteY20" fmla="*/ 18681 h 4113600"/>
                <a:gd name="connsiteX21" fmla="*/ 5191321 w 5690773"/>
                <a:gd name="connsiteY21" fmla="*/ 996331 h 4113600"/>
                <a:gd name="connsiteX22" fmla="*/ 5672089 w 5690773"/>
                <a:gd name="connsiteY22" fmla="*/ 996331 h 4113600"/>
                <a:gd name="connsiteX23" fmla="*/ 5690773 w 5690773"/>
                <a:gd name="connsiteY23" fmla="*/ 1015012 h 4113600"/>
                <a:gd name="connsiteX24" fmla="*/ 5690773 w 5690773"/>
                <a:gd name="connsiteY24" fmla="*/ 4094919 h 4113600"/>
                <a:gd name="connsiteX25" fmla="*/ 5672089 w 5690773"/>
                <a:gd name="connsiteY25" fmla="*/ 4113600 h 4113600"/>
                <a:gd name="connsiteX26" fmla="*/ 1525760 w 5690773"/>
                <a:gd name="connsiteY26" fmla="*/ 4113600 h 4113600"/>
                <a:gd name="connsiteX27" fmla="*/ 1505832 w 5690773"/>
                <a:gd name="connsiteY27" fmla="*/ 4094919 h 4113600"/>
                <a:gd name="connsiteX28" fmla="*/ 1505832 w 5690773"/>
                <a:gd name="connsiteY28" fmla="*/ 3117270 h 4113600"/>
                <a:gd name="connsiteX29" fmla="*/ 18683 w 5690773"/>
                <a:gd name="connsiteY29" fmla="*/ 3117270 h 4113600"/>
                <a:gd name="connsiteX30" fmla="*/ 0 w 5690773"/>
                <a:gd name="connsiteY30" fmla="*/ 3098588 h 4113600"/>
                <a:gd name="connsiteX31" fmla="*/ 0 w 5690773"/>
                <a:gd name="connsiteY31" fmla="*/ 18681 h 4113600"/>
                <a:gd name="connsiteX32" fmla="*/ 18683 w 5690773"/>
                <a:gd name="connsiteY32" fmla="*/ 0 h 411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0773" h="4113600">
                  <a:moveTo>
                    <a:pt x="5191349" y="1034007"/>
                  </a:moveTo>
                  <a:lnTo>
                    <a:pt x="5191349" y="3098682"/>
                  </a:lnTo>
                  <a:cubicBezTo>
                    <a:pt x="5191349" y="3109890"/>
                    <a:pt x="5183877" y="3117361"/>
                    <a:pt x="5172669" y="3117361"/>
                  </a:cubicBezTo>
                  <a:lnTo>
                    <a:pt x="1544778" y="3117361"/>
                  </a:lnTo>
                  <a:lnTo>
                    <a:pt x="1544778" y="4076227"/>
                  </a:lnTo>
                  <a:lnTo>
                    <a:pt x="5652153" y="4076227"/>
                  </a:lnTo>
                  <a:lnTo>
                    <a:pt x="5652153" y="1034007"/>
                  </a:lnTo>
                  <a:close/>
                  <a:moveTo>
                    <a:pt x="1544778" y="1034007"/>
                  </a:moveTo>
                  <a:lnTo>
                    <a:pt x="1544778" y="3079597"/>
                  </a:lnTo>
                  <a:lnTo>
                    <a:pt x="5153833" y="3079597"/>
                  </a:lnTo>
                  <a:lnTo>
                    <a:pt x="5153833" y="1034007"/>
                  </a:lnTo>
                  <a:close/>
                  <a:moveTo>
                    <a:pt x="38620" y="37374"/>
                  </a:moveTo>
                  <a:lnTo>
                    <a:pt x="38620" y="3079594"/>
                  </a:lnTo>
                  <a:lnTo>
                    <a:pt x="1505805" y="3079594"/>
                  </a:lnTo>
                  <a:lnTo>
                    <a:pt x="1505805" y="1014919"/>
                  </a:lnTo>
                  <a:cubicBezTo>
                    <a:pt x="1505805" y="1004957"/>
                    <a:pt x="1514524" y="996240"/>
                    <a:pt x="1525733" y="996240"/>
                  </a:cubicBezTo>
                  <a:lnTo>
                    <a:pt x="5153841" y="996240"/>
                  </a:lnTo>
                  <a:lnTo>
                    <a:pt x="5153841" y="37374"/>
                  </a:lnTo>
                  <a:close/>
                  <a:moveTo>
                    <a:pt x="18683" y="0"/>
                  </a:moveTo>
                  <a:lnTo>
                    <a:pt x="5172637" y="0"/>
                  </a:lnTo>
                  <a:cubicBezTo>
                    <a:pt x="5183847" y="0"/>
                    <a:pt x="5191321" y="8718"/>
                    <a:pt x="5191321" y="18681"/>
                  </a:cubicBezTo>
                  <a:lnTo>
                    <a:pt x="5191321" y="996331"/>
                  </a:lnTo>
                  <a:lnTo>
                    <a:pt x="5672089" y="996331"/>
                  </a:lnTo>
                  <a:cubicBezTo>
                    <a:pt x="5682055" y="996331"/>
                    <a:pt x="5690773" y="1005049"/>
                    <a:pt x="5690773" y="1015012"/>
                  </a:cubicBezTo>
                  <a:lnTo>
                    <a:pt x="5690773" y="4094919"/>
                  </a:lnTo>
                  <a:cubicBezTo>
                    <a:pt x="5690773" y="4106128"/>
                    <a:pt x="5682055" y="4113600"/>
                    <a:pt x="5672089" y="4113600"/>
                  </a:cubicBezTo>
                  <a:lnTo>
                    <a:pt x="1525760" y="4113600"/>
                  </a:lnTo>
                  <a:cubicBezTo>
                    <a:pt x="1514550" y="4113600"/>
                    <a:pt x="1505832" y="4106128"/>
                    <a:pt x="1505832" y="4094919"/>
                  </a:cubicBezTo>
                  <a:lnTo>
                    <a:pt x="1505832" y="3117270"/>
                  </a:lnTo>
                  <a:lnTo>
                    <a:pt x="18683" y="3117270"/>
                  </a:lnTo>
                  <a:cubicBezTo>
                    <a:pt x="8719" y="3117270"/>
                    <a:pt x="0" y="3109797"/>
                    <a:pt x="0" y="3098588"/>
                  </a:cubicBezTo>
                  <a:lnTo>
                    <a:pt x="0" y="18681"/>
                  </a:lnTo>
                  <a:cubicBezTo>
                    <a:pt x="0" y="8718"/>
                    <a:pt x="8719" y="0"/>
                    <a:pt x="18683" y="0"/>
                  </a:cubicBezTo>
                  <a:close/>
                </a:path>
              </a:pathLst>
            </a:custGeom>
            <a:solidFill>
              <a:srgbClr val="22116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2" name="Freeform: Shape 361">
              <a:extLst>
                <a:ext uri="{FF2B5EF4-FFF2-40B4-BE49-F238E27FC236}">
                  <a16:creationId xmlns:a16="http://schemas.microsoft.com/office/drawing/2014/main" id="{282FAF26-F144-4BDA-AAAC-38FCA9B6105A}"/>
                </a:ext>
              </a:extLst>
            </p:cNvPr>
            <p:cNvSpPr/>
            <p:nvPr/>
          </p:nvSpPr>
          <p:spPr>
            <a:xfrm>
              <a:off x="12800515" y="4762575"/>
              <a:ext cx="1242055" cy="163199"/>
            </a:xfrm>
            <a:custGeom>
              <a:avLst/>
              <a:gdLst>
                <a:gd name="connsiteX0" fmla="*/ 1160463 w 1242055"/>
                <a:gd name="connsiteY0" fmla="*/ 38623 h 163199"/>
                <a:gd name="connsiteX1" fmla="*/ 1117475 w 1242055"/>
                <a:gd name="connsiteY1" fmla="*/ 81603 h 163199"/>
                <a:gd name="connsiteX2" fmla="*/ 1160463 w 1242055"/>
                <a:gd name="connsiteY2" fmla="*/ 124583 h 163199"/>
                <a:gd name="connsiteX3" fmla="*/ 1204680 w 1242055"/>
                <a:gd name="connsiteY3" fmla="*/ 81603 h 163199"/>
                <a:gd name="connsiteX4" fmla="*/ 1160463 w 1242055"/>
                <a:gd name="connsiteY4" fmla="*/ 38623 h 163199"/>
                <a:gd name="connsiteX5" fmla="*/ 621032 w 1242055"/>
                <a:gd name="connsiteY5" fmla="*/ 38623 h 163199"/>
                <a:gd name="connsiteX6" fmla="*/ 578044 w 1242055"/>
                <a:gd name="connsiteY6" fmla="*/ 81603 h 163199"/>
                <a:gd name="connsiteX7" fmla="*/ 621032 w 1242055"/>
                <a:gd name="connsiteY7" fmla="*/ 124583 h 163199"/>
                <a:gd name="connsiteX8" fmla="*/ 665249 w 1242055"/>
                <a:gd name="connsiteY8" fmla="*/ 81603 h 163199"/>
                <a:gd name="connsiteX9" fmla="*/ 621032 w 1242055"/>
                <a:gd name="connsiteY9" fmla="*/ 38623 h 163199"/>
                <a:gd name="connsiteX10" fmla="*/ 81607 w 1242055"/>
                <a:gd name="connsiteY10" fmla="*/ 38623 h 163199"/>
                <a:gd name="connsiteX11" fmla="*/ 38619 w 1242055"/>
                <a:gd name="connsiteY11" fmla="*/ 81603 h 163199"/>
                <a:gd name="connsiteX12" fmla="*/ 81607 w 1242055"/>
                <a:gd name="connsiteY12" fmla="*/ 124583 h 163199"/>
                <a:gd name="connsiteX13" fmla="*/ 125824 w 1242055"/>
                <a:gd name="connsiteY13" fmla="*/ 81603 h 163199"/>
                <a:gd name="connsiteX14" fmla="*/ 81607 w 1242055"/>
                <a:gd name="connsiteY14" fmla="*/ 38623 h 163199"/>
                <a:gd name="connsiteX15" fmla="*/ 1160455 w 1242055"/>
                <a:gd name="connsiteY15" fmla="*/ 0 h 163199"/>
                <a:gd name="connsiteX16" fmla="*/ 1242055 w 1242055"/>
                <a:gd name="connsiteY16" fmla="*/ 81600 h 163199"/>
                <a:gd name="connsiteX17" fmla="*/ 1160455 w 1242055"/>
                <a:gd name="connsiteY17" fmla="*/ 163199 h 163199"/>
                <a:gd name="connsiteX18" fmla="*/ 1078856 w 1242055"/>
                <a:gd name="connsiteY18" fmla="*/ 81600 h 163199"/>
                <a:gd name="connsiteX19" fmla="*/ 1160455 w 1242055"/>
                <a:gd name="connsiteY19" fmla="*/ 0 h 163199"/>
                <a:gd name="connsiteX20" fmla="*/ 621027 w 1242055"/>
                <a:gd name="connsiteY20" fmla="*/ 0 h 163199"/>
                <a:gd name="connsiteX21" fmla="*/ 702627 w 1242055"/>
                <a:gd name="connsiteY21" fmla="*/ 81600 h 163199"/>
                <a:gd name="connsiteX22" fmla="*/ 621027 w 1242055"/>
                <a:gd name="connsiteY22" fmla="*/ 163199 h 163199"/>
                <a:gd name="connsiteX23" fmla="*/ 539428 w 1242055"/>
                <a:gd name="connsiteY23" fmla="*/ 81600 h 163199"/>
                <a:gd name="connsiteX24" fmla="*/ 621027 w 1242055"/>
                <a:gd name="connsiteY24" fmla="*/ 0 h 163199"/>
                <a:gd name="connsiteX25" fmla="*/ 81599 w 1242055"/>
                <a:gd name="connsiteY25" fmla="*/ 0 h 163199"/>
                <a:gd name="connsiteX26" fmla="*/ 163199 w 1242055"/>
                <a:gd name="connsiteY26" fmla="*/ 81600 h 163199"/>
                <a:gd name="connsiteX27" fmla="*/ 81599 w 1242055"/>
                <a:gd name="connsiteY27" fmla="*/ 163199 h 163199"/>
                <a:gd name="connsiteX28" fmla="*/ 0 w 1242055"/>
                <a:gd name="connsiteY28" fmla="*/ 81600 h 163199"/>
                <a:gd name="connsiteX29" fmla="*/ 81599 w 1242055"/>
                <a:gd name="connsiteY29" fmla="*/ 0 h 16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42055" h="163199">
                  <a:moveTo>
                    <a:pt x="1160463" y="38623"/>
                  </a:moveTo>
                  <a:cubicBezTo>
                    <a:pt x="1137127" y="38623"/>
                    <a:pt x="1117475" y="58271"/>
                    <a:pt x="1117475" y="81603"/>
                  </a:cubicBezTo>
                  <a:cubicBezTo>
                    <a:pt x="1117475" y="106163"/>
                    <a:pt x="1137127" y="124583"/>
                    <a:pt x="1160463" y="124583"/>
                  </a:cubicBezTo>
                  <a:cubicBezTo>
                    <a:pt x="1185028" y="124583"/>
                    <a:pt x="1204680" y="106163"/>
                    <a:pt x="1204680" y="81603"/>
                  </a:cubicBezTo>
                  <a:cubicBezTo>
                    <a:pt x="1204680" y="58271"/>
                    <a:pt x="1185028" y="38623"/>
                    <a:pt x="1160463" y="38623"/>
                  </a:cubicBezTo>
                  <a:close/>
                  <a:moveTo>
                    <a:pt x="621032" y="38623"/>
                  </a:moveTo>
                  <a:cubicBezTo>
                    <a:pt x="597696" y="38623"/>
                    <a:pt x="578044" y="58271"/>
                    <a:pt x="578044" y="81603"/>
                  </a:cubicBezTo>
                  <a:cubicBezTo>
                    <a:pt x="578044" y="106163"/>
                    <a:pt x="597696" y="124583"/>
                    <a:pt x="621032" y="124583"/>
                  </a:cubicBezTo>
                  <a:cubicBezTo>
                    <a:pt x="645597" y="124583"/>
                    <a:pt x="665249" y="106163"/>
                    <a:pt x="665249" y="81603"/>
                  </a:cubicBezTo>
                  <a:cubicBezTo>
                    <a:pt x="665249" y="58271"/>
                    <a:pt x="645597" y="38623"/>
                    <a:pt x="621032" y="38623"/>
                  </a:cubicBezTo>
                  <a:close/>
                  <a:moveTo>
                    <a:pt x="81607" y="38623"/>
                  </a:moveTo>
                  <a:cubicBezTo>
                    <a:pt x="58271" y="38623"/>
                    <a:pt x="38619" y="58271"/>
                    <a:pt x="38619" y="81603"/>
                  </a:cubicBezTo>
                  <a:cubicBezTo>
                    <a:pt x="38619" y="106163"/>
                    <a:pt x="58271" y="124583"/>
                    <a:pt x="81607" y="124583"/>
                  </a:cubicBezTo>
                  <a:cubicBezTo>
                    <a:pt x="106172" y="124583"/>
                    <a:pt x="125824" y="106163"/>
                    <a:pt x="125824" y="81603"/>
                  </a:cubicBezTo>
                  <a:cubicBezTo>
                    <a:pt x="125824" y="58271"/>
                    <a:pt x="106172" y="38623"/>
                    <a:pt x="81607" y="38623"/>
                  </a:cubicBezTo>
                  <a:close/>
                  <a:moveTo>
                    <a:pt x="1160455" y="0"/>
                  </a:moveTo>
                  <a:cubicBezTo>
                    <a:pt x="1206201" y="0"/>
                    <a:pt x="1242055" y="35855"/>
                    <a:pt x="1242055" y="81600"/>
                  </a:cubicBezTo>
                  <a:cubicBezTo>
                    <a:pt x="1242055" y="126109"/>
                    <a:pt x="1206201" y="163199"/>
                    <a:pt x="1160455" y="163199"/>
                  </a:cubicBezTo>
                  <a:cubicBezTo>
                    <a:pt x="1115947" y="163199"/>
                    <a:pt x="1078856" y="126109"/>
                    <a:pt x="1078856" y="81600"/>
                  </a:cubicBezTo>
                  <a:cubicBezTo>
                    <a:pt x="1078856" y="35855"/>
                    <a:pt x="1115947" y="0"/>
                    <a:pt x="1160455" y="0"/>
                  </a:cubicBezTo>
                  <a:close/>
                  <a:moveTo>
                    <a:pt x="621027" y="0"/>
                  </a:moveTo>
                  <a:cubicBezTo>
                    <a:pt x="666773" y="0"/>
                    <a:pt x="702627" y="35855"/>
                    <a:pt x="702627" y="81600"/>
                  </a:cubicBezTo>
                  <a:cubicBezTo>
                    <a:pt x="702627" y="126109"/>
                    <a:pt x="666773" y="163199"/>
                    <a:pt x="621027" y="163199"/>
                  </a:cubicBezTo>
                  <a:cubicBezTo>
                    <a:pt x="576519" y="163199"/>
                    <a:pt x="539428" y="126109"/>
                    <a:pt x="539428" y="81600"/>
                  </a:cubicBezTo>
                  <a:cubicBezTo>
                    <a:pt x="539428" y="35855"/>
                    <a:pt x="576519" y="0"/>
                    <a:pt x="621027" y="0"/>
                  </a:cubicBezTo>
                  <a:close/>
                  <a:moveTo>
                    <a:pt x="81599" y="0"/>
                  </a:moveTo>
                  <a:cubicBezTo>
                    <a:pt x="127345" y="0"/>
                    <a:pt x="163199" y="35855"/>
                    <a:pt x="163199" y="81600"/>
                  </a:cubicBezTo>
                  <a:cubicBezTo>
                    <a:pt x="163199" y="126109"/>
                    <a:pt x="127345" y="163199"/>
                    <a:pt x="81599" y="163199"/>
                  </a:cubicBezTo>
                  <a:cubicBezTo>
                    <a:pt x="37091" y="163199"/>
                    <a:pt x="0" y="126109"/>
                    <a:pt x="0" y="81600"/>
                  </a:cubicBezTo>
                  <a:cubicBezTo>
                    <a:pt x="0" y="35855"/>
                    <a:pt x="37091" y="0"/>
                    <a:pt x="81599" y="0"/>
                  </a:cubicBezTo>
                  <a:close/>
                </a:path>
              </a:pathLst>
            </a:custGeom>
            <a:solidFill>
              <a:schemeClr val="accent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3" name="Freeform: Shape 362">
              <a:extLst>
                <a:ext uri="{FF2B5EF4-FFF2-40B4-BE49-F238E27FC236}">
                  <a16:creationId xmlns:a16="http://schemas.microsoft.com/office/drawing/2014/main" id="{858A995B-37A3-6CD7-AD93-2A49A27BF87C}"/>
                </a:ext>
              </a:extLst>
            </p:cNvPr>
            <p:cNvSpPr/>
            <p:nvPr/>
          </p:nvSpPr>
          <p:spPr>
            <a:xfrm>
              <a:off x="14765129" y="4618067"/>
              <a:ext cx="4375217" cy="2533937"/>
            </a:xfrm>
            <a:custGeom>
              <a:avLst/>
              <a:gdLst/>
              <a:ahLst/>
              <a:cxnLst>
                <a:cxn ang="3cd4">
                  <a:pos x="hc" y="t"/>
                </a:cxn>
                <a:cxn ang="cd2">
                  <a:pos x="l" y="vc"/>
                </a:cxn>
                <a:cxn ang="cd4">
                  <a:pos x="hc" y="b"/>
                </a:cxn>
                <a:cxn ang="0">
                  <a:pos x="r" y="vc"/>
                </a:cxn>
              </a:cxnLst>
              <a:rect l="l" t="t" r="r" b="b"/>
              <a:pathLst>
                <a:path w="3513" h="2035">
                  <a:moveTo>
                    <a:pt x="3475" y="2035"/>
                  </a:moveTo>
                  <a:lnTo>
                    <a:pt x="38" y="2035"/>
                  </a:lnTo>
                  <a:cubicBezTo>
                    <a:pt x="17" y="2035"/>
                    <a:pt x="0" y="2018"/>
                    <a:pt x="0" y="1997"/>
                  </a:cubicBezTo>
                  <a:lnTo>
                    <a:pt x="0" y="38"/>
                  </a:lnTo>
                  <a:cubicBezTo>
                    <a:pt x="0" y="16"/>
                    <a:pt x="17" y="0"/>
                    <a:pt x="38" y="0"/>
                  </a:cubicBezTo>
                  <a:lnTo>
                    <a:pt x="3475" y="0"/>
                  </a:lnTo>
                  <a:cubicBezTo>
                    <a:pt x="3496" y="0"/>
                    <a:pt x="3513" y="16"/>
                    <a:pt x="3513" y="38"/>
                  </a:cubicBezTo>
                  <a:lnTo>
                    <a:pt x="3513" y="1997"/>
                  </a:lnTo>
                  <a:cubicBezTo>
                    <a:pt x="3513" y="2018"/>
                    <a:pt x="3496" y="2035"/>
                    <a:pt x="3475" y="2035"/>
                  </a:cubicBezTo>
                  <a:close/>
                </a:path>
              </a:pathLst>
            </a:custGeom>
            <a:solidFill>
              <a:schemeClr val="accent3">
                <a:lumMod val="20000"/>
                <a:lumOff val="80000"/>
              </a:schemeClr>
            </a:solidFill>
            <a:ln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4" name="Freeform: Shape 363">
              <a:extLst>
                <a:ext uri="{FF2B5EF4-FFF2-40B4-BE49-F238E27FC236}">
                  <a16:creationId xmlns:a16="http://schemas.microsoft.com/office/drawing/2014/main" id="{D0B9F4DD-F0EE-20A4-A626-40F23315E668}"/>
                </a:ext>
              </a:extLst>
            </p:cNvPr>
            <p:cNvSpPr/>
            <p:nvPr/>
          </p:nvSpPr>
          <p:spPr>
            <a:xfrm>
              <a:off x="15165028" y="5715609"/>
              <a:ext cx="3085826" cy="1095051"/>
            </a:xfrm>
            <a:custGeom>
              <a:avLst/>
              <a:gdLst/>
              <a:ahLst/>
              <a:cxnLst>
                <a:cxn ang="3cd4">
                  <a:pos x="hc" y="t"/>
                </a:cxn>
                <a:cxn ang="cd2">
                  <a:pos x="l" y="vc"/>
                </a:cxn>
                <a:cxn ang="cd4">
                  <a:pos x="hc" y="b"/>
                </a:cxn>
                <a:cxn ang="0">
                  <a:pos x="r" y="vc"/>
                </a:cxn>
              </a:cxnLst>
              <a:rect l="l" t="t" r="r" b="b"/>
              <a:pathLst>
                <a:path w="2478" h="880">
                  <a:moveTo>
                    <a:pt x="2471" y="852"/>
                  </a:moveTo>
                  <a:cubicBezTo>
                    <a:pt x="2428" y="820"/>
                    <a:pt x="2380" y="769"/>
                    <a:pt x="2328" y="716"/>
                  </a:cubicBezTo>
                  <a:cubicBezTo>
                    <a:pt x="2228" y="612"/>
                    <a:pt x="2126" y="505"/>
                    <a:pt x="2036" y="500"/>
                  </a:cubicBezTo>
                  <a:cubicBezTo>
                    <a:pt x="1967" y="496"/>
                    <a:pt x="1899" y="547"/>
                    <a:pt x="1829" y="602"/>
                  </a:cubicBezTo>
                  <a:cubicBezTo>
                    <a:pt x="1761" y="654"/>
                    <a:pt x="1690" y="708"/>
                    <a:pt x="1618" y="712"/>
                  </a:cubicBezTo>
                  <a:cubicBezTo>
                    <a:pt x="1554" y="714"/>
                    <a:pt x="1492" y="587"/>
                    <a:pt x="1432" y="464"/>
                  </a:cubicBezTo>
                  <a:cubicBezTo>
                    <a:pt x="1359" y="316"/>
                    <a:pt x="1285" y="163"/>
                    <a:pt x="1180" y="156"/>
                  </a:cubicBezTo>
                  <a:cubicBezTo>
                    <a:pt x="1082" y="149"/>
                    <a:pt x="985" y="261"/>
                    <a:pt x="882" y="379"/>
                  </a:cubicBezTo>
                  <a:cubicBezTo>
                    <a:pt x="780" y="497"/>
                    <a:pt x="675" y="618"/>
                    <a:pt x="580" y="604"/>
                  </a:cubicBezTo>
                  <a:cubicBezTo>
                    <a:pt x="486" y="590"/>
                    <a:pt x="419" y="426"/>
                    <a:pt x="361" y="280"/>
                  </a:cubicBezTo>
                  <a:cubicBezTo>
                    <a:pt x="298" y="125"/>
                    <a:pt x="244" y="-10"/>
                    <a:pt x="156" y="1"/>
                  </a:cubicBezTo>
                  <a:cubicBezTo>
                    <a:pt x="-15" y="23"/>
                    <a:pt x="0" y="337"/>
                    <a:pt x="0" y="350"/>
                  </a:cubicBezTo>
                  <a:lnTo>
                    <a:pt x="0" y="864"/>
                  </a:lnTo>
                  <a:cubicBezTo>
                    <a:pt x="0" y="873"/>
                    <a:pt x="7" y="880"/>
                    <a:pt x="16" y="880"/>
                  </a:cubicBezTo>
                  <a:lnTo>
                    <a:pt x="2462" y="880"/>
                  </a:lnTo>
                  <a:cubicBezTo>
                    <a:pt x="2468" y="880"/>
                    <a:pt x="2474" y="875"/>
                    <a:pt x="2476" y="869"/>
                  </a:cubicBezTo>
                  <a:cubicBezTo>
                    <a:pt x="2479" y="863"/>
                    <a:pt x="2476" y="856"/>
                    <a:pt x="2471" y="852"/>
                  </a:cubicBezTo>
                  <a:close/>
                </a:path>
              </a:pathLst>
            </a:custGeom>
            <a:solidFill>
              <a:srgbClr val="00A5B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5" name="Freeform: Shape 364">
              <a:extLst>
                <a:ext uri="{FF2B5EF4-FFF2-40B4-BE49-F238E27FC236}">
                  <a16:creationId xmlns:a16="http://schemas.microsoft.com/office/drawing/2014/main" id="{4D88F9A7-D8A0-F963-9645-39C999AEE531}"/>
                </a:ext>
              </a:extLst>
            </p:cNvPr>
            <p:cNvSpPr/>
            <p:nvPr/>
          </p:nvSpPr>
          <p:spPr>
            <a:xfrm>
              <a:off x="15173747" y="4968134"/>
              <a:ext cx="3628992" cy="381213"/>
            </a:xfrm>
            <a:custGeom>
              <a:avLst/>
              <a:gdLst>
                <a:gd name="connsiteX0" fmla="*/ 19926 w 3628992"/>
                <a:gd name="connsiteY0" fmla="*/ 343839 h 381213"/>
                <a:gd name="connsiteX1" fmla="*/ 3609066 w 3628992"/>
                <a:gd name="connsiteY1" fmla="*/ 343839 h 381213"/>
                <a:gd name="connsiteX2" fmla="*/ 3628992 w 3628992"/>
                <a:gd name="connsiteY2" fmla="*/ 361923 h 381213"/>
                <a:gd name="connsiteX3" fmla="*/ 3609066 w 3628992"/>
                <a:gd name="connsiteY3" fmla="*/ 381213 h 381213"/>
                <a:gd name="connsiteX4" fmla="*/ 19926 w 3628992"/>
                <a:gd name="connsiteY4" fmla="*/ 381213 h 381213"/>
                <a:gd name="connsiteX5" fmla="*/ 0 w 3628992"/>
                <a:gd name="connsiteY5" fmla="*/ 361923 h 381213"/>
                <a:gd name="connsiteX6" fmla="*/ 19926 w 3628992"/>
                <a:gd name="connsiteY6" fmla="*/ 343839 h 381213"/>
                <a:gd name="connsiteX7" fmla="*/ 19925 w 3628992"/>
                <a:gd name="connsiteY7" fmla="*/ 171919 h 381213"/>
                <a:gd name="connsiteX8" fmla="*/ 3252770 w 3628992"/>
                <a:gd name="connsiteY8" fmla="*/ 171919 h 381213"/>
                <a:gd name="connsiteX9" fmla="*/ 3272696 w 3628992"/>
                <a:gd name="connsiteY9" fmla="*/ 189983 h 381213"/>
                <a:gd name="connsiteX10" fmla="*/ 3252770 w 3628992"/>
                <a:gd name="connsiteY10" fmla="*/ 208047 h 381213"/>
                <a:gd name="connsiteX11" fmla="*/ 19925 w 3628992"/>
                <a:gd name="connsiteY11" fmla="*/ 208047 h 381213"/>
                <a:gd name="connsiteX12" fmla="*/ 0 w 3628992"/>
                <a:gd name="connsiteY12" fmla="*/ 189983 h 381213"/>
                <a:gd name="connsiteX13" fmla="*/ 19925 w 3628992"/>
                <a:gd name="connsiteY13" fmla="*/ 171919 h 381213"/>
                <a:gd name="connsiteX14" fmla="*/ 19925 w 3628992"/>
                <a:gd name="connsiteY14" fmla="*/ 0 h 381213"/>
                <a:gd name="connsiteX15" fmla="*/ 3252770 w 3628992"/>
                <a:gd name="connsiteY15" fmla="*/ 0 h 381213"/>
                <a:gd name="connsiteX16" fmla="*/ 3272696 w 3628992"/>
                <a:gd name="connsiteY16" fmla="*/ 18084 h 381213"/>
                <a:gd name="connsiteX17" fmla="*/ 3252770 w 3628992"/>
                <a:gd name="connsiteY17" fmla="*/ 37374 h 381213"/>
                <a:gd name="connsiteX18" fmla="*/ 19925 w 3628992"/>
                <a:gd name="connsiteY18" fmla="*/ 37374 h 381213"/>
                <a:gd name="connsiteX19" fmla="*/ 0 w 3628992"/>
                <a:gd name="connsiteY19" fmla="*/ 18084 h 381213"/>
                <a:gd name="connsiteX20" fmla="*/ 19925 w 3628992"/>
                <a:gd name="connsiteY20" fmla="*/ 0 h 38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8992" h="381213">
                  <a:moveTo>
                    <a:pt x="19926" y="343839"/>
                  </a:moveTo>
                  <a:lnTo>
                    <a:pt x="3609066" y="343839"/>
                  </a:lnTo>
                  <a:cubicBezTo>
                    <a:pt x="3620274" y="343839"/>
                    <a:pt x="3628992" y="352279"/>
                    <a:pt x="3628992" y="361923"/>
                  </a:cubicBezTo>
                  <a:cubicBezTo>
                    <a:pt x="3628992" y="372774"/>
                    <a:pt x="3620274" y="381213"/>
                    <a:pt x="3609066" y="381213"/>
                  </a:cubicBezTo>
                  <a:lnTo>
                    <a:pt x="19926" y="381213"/>
                  </a:lnTo>
                  <a:cubicBezTo>
                    <a:pt x="8718" y="381213"/>
                    <a:pt x="0" y="372774"/>
                    <a:pt x="0" y="361923"/>
                  </a:cubicBezTo>
                  <a:cubicBezTo>
                    <a:pt x="0" y="352279"/>
                    <a:pt x="8718" y="343839"/>
                    <a:pt x="19926" y="343839"/>
                  </a:cubicBezTo>
                  <a:close/>
                  <a:moveTo>
                    <a:pt x="19925" y="171919"/>
                  </a:moveTo>
                  <a:lnTo>
                    <a:pt x="3252770" y="171919"/>
                  </a:lnTo>
                  <a:cubicBezTo>
                    <a:pt x="3263978" y="171919"/>
                    <a:pt x="3272696" y="180349"/>
                    <a:pt x="3272696" y="189983"/>
                  </a:cubicBezTo>
                  <a:cubicBezTo>
                    <a:pt x="3272696" y="200822"/>
                    <a:pt x="3263978" y="208047"/>
                    <a:pt x="3252770" y="208047"/>
                  </a:cubicBezTo>
                  <a:lnTo>
                    <a:pt x="19925" y="208047"/>
                  </a:lnTo>
                  <a:cubicBezTo>
                    <a:pt x="8717" y="208047"/>
                    <a:pt x="0" y="200822"/>
                    <a:pt x="0" y="189983"/>
                  </a:cubicBezTo>
                  <a:cubicBezTo>
                    <a:pt x="0" y="180349"/>
                    <a:pt x="8717" y="171919"/>
                    <a:pt x="19925" y="171919"/>
                  </a:cubicBezTo>
                  <a:close/>
                  <a:moveTo>
                    <a:pt x="19925" y="0"/>
                  </a:moveTo>
                  <a:lnTo>
                    <a:pt x="3252770" y="0"/>
                  </a:lnTo>
                  <a:cubicBezTo>
                    <a:pt x="3263978" y="0"/>
                    <a:pt x="3272696" y="8440"/>
                    <a:pt x="3272696" y="18084"/>
                  </a:cubicBezTo>
                  <a:cubicBezTo>
                    <a:pt x="3272696" y="28935"/>
                    <a:pt x="3263978" y="37374"/>
                    <a:pt x="3252770" y="37374"/>
                  </a:cubicBezTo>
                  <a:lnTo>
                    <a:pt x="19925" y="37374"/>
                  </a:lnTo>
                  <a:cubicBezTo>
                    <a:pt x="8717" y="37374"/>
                    <a:pt x="0" y="28935"/>
                    <a:pt x="0" y="18084"/>
                  </a:cubicBezTo>
                  <a:cubicBezTo>
                    <a:pt x="0" y="8440"/>
                    <a:pt x="8717" y="0"/>
                    <a:pt x="19925" y="0"/>
                  </a:cubicBezTo>
                  <a:close/>
                </a:path>
              </a:pathLst>
            </a:custGeom>
            <a:solidFill>
              <a:srgbClr val="EF7C4E"/>
            </a:solidFill>
            <a:ln cap="flat">
              <a:solidFill>
                <a:schemeClr val="accent2"/>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6" name="Freeform: Shape 365">
              <a:extLst>
                <a:ext uri="{FF2B5EF4-FFF2-40B4-BE49-F238E27FC236}">
                  <a16:creationId xmlns:a16="http://schemas.microsoft.com/office/drawing/2014/main" id="{1C3C0088-E900-5379-3C74-316D2E9D5A0A}"/>
                </a:ext>
              </a:extLst>
            </p:cNvPr>
            <p:cNvSpPr/>
            <p:nvPr/>
          </p:nvSpPr>
          <p:spPr>
            <a:xfrm>
              <a:off x="18493783" y="6679852"/>
              <a:ext cx="4375217" cy="1995758"/>
            </a:xfrm>
            <a:custGeom>
              <a:avLst/>
              <a:gdLst/>
              <a:ahLst/>
              <a:cxnLst>
                <a:cxn ang="3cd4">
                  <a:pos x="hc" y="t"/>
                </a:cxn>
                <a:cxn ang="cd2">
                  <a:pos x="l" y="vc"/>
                </a:cxn>
                <a:cxn ang="cd4">
                  <a:pos x="hc" y="b"/>
                </a:cxn>
                <a:cxn ang="0">
                  <a:pos x="r" y="vc"/>
                </a:cxn>
              </a:cxnLst>
              <a:rect l="l" t="t" r="r" b="b"/>
              <a:pathLst>
                <a:path w="3513" h="1603">
                  <a:moveTo>
                    <a:pt x="3435" y="1603"/>
                  </a:moveTo>
                  <a:lnTo>
                    <a:pt x="78" y="1603"/>
                  </a:lnTo>
                  <a:cubicBezTo>
                    <a:pt x="35" y="1603"/>
                    <a:pt x="0" y="1568"/>
                    <a:pt x="0" y="1525"/>
                  </a:cubicBezTo>
                  <a:lnTo>
                    <a:pt x="0" y="78"/>
                  </a:lnTo>
                  <a:cubicBezTo>
                    <a:pt x="0" y="34"/>
                    <a:pt x="35" y="0"/>
                    <a:pt x="78" y="0"/>
                  </a:cubicBezTo>
                  <a:lnTo>
                    <a:pt x="3435" y="0"/>
                  </a:lnTo>
                  <a:cubicBezTo>
                    <a:pt x="3478" y="0"/>
                    <a:pt x="3513" y="34"/>
                    <a:pt x="3513" y="78"/>
                  </a:cubicBezTo>
                  <a:lnTo>
                    <a:pt x="3513" y="1525"/>
                  </a:lnTo>
                  <a:cubicBezTo>
                    <a:pt x="3513" y="1568"/>
                    <a:pt x="3478" y="1603"/>
                    <a:pt x="3435" y="1603"/>
                  </a:cubicBezTo>
                  <a:close/>
                </a:path>
              </a:pathLst>
            </a:custGeom>
            <a:solidFill>
              <a:schemeClr val="bg1">
                <a:lumMod val="95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7" name="Freeform: Shape 366">
              <a:extLst>
                <a:ext uri="{FF2B5EF4-FFF2-40B4-BE49-F238E27FC236}">
                  <a16:creationId xmlns:a16="http://schemas.microsoft.com/office/drawing/2014/main" id="{B47C6C3A-89BF-8747-CA64-0CB6688B05BE}"/>
                </a:ext>
              </a:extLst>
            </p:cNvPr>
            <p:cNvSpPr/>
            <p:nvPr/>
          </p:nvSpPr>
          <p:spPr>
            <a:xfrm>
              <a:off x="21600788" y="6831838"/>
              <a:ext cx="664007" cy="1690539"/>
            </a:xfrm>
            <a:custGeom>
              <a:avLst/>
              <a:gdLst/>
              <a:ahLst/>
              <a:cxnLst>
                <a:cxn ang="3cd4">
                  <a:pos x="hc" y="t"/>
                </a:cxn>
                <a:cxn ang="cd2">
                  <a:pos x="l" y="vc"/>
                </a:cxn>
                <a:cxn ang="cd4">
                  <a:pos x="hc" y="b"/>
                </a:cxn>
                <a:cxn ang="0">
                  <a:pos x="r" y="vc"/>
                </a:cxn>
              </a:cxnLst>
              <a:rect l="l" t="t" r="r" b="b"/>
              <a:pathLst>
                <a:path w="534" h="1358">
                  <a:moveTo>
                    <a:pt x="0" y="1358"/>
                  </a:moveTo>
                  <a:lnTo>
                    <a:pt x="149" y="1358"/>
                  </a:lnTo>
                  <a:lnTo>
                    <a:pt x="534" y="0"/>
                  </a:lnTo>
                  <a:lnTo>
                    <a:pt x="385" y="0"/>
                  </a:lnTo>
                  <a:close/>
                </a:path>
              </a:pathLst>
            </a:custGeom>
            <a:solidFill>
              <a:srgbClr val="CEEAE5"/>
            </a:solidFill>
            <a:ln cap="flat">
              <a:solidFill>
                <a:srgbClr val="CEEAE5"/>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8" name="Freeform: Shape 367">
              <a:extLst>
                <a:ext uri="{FF2B5EF4-FFF2-40B4-BE49-F238E27FC236}">
                  <a16:creationId xmlns:a16="http://schemas.microsoft.com/office/drawing/2014/main" id="{B0E16D7A-BF5B-AC6E-54D6-E0D3EC5361A8}"/>
                </a:ext>
              </a:extLst>
            </p:cNvPr>
            <p:cNvSpPr/>
            <p:nvPr/>
          </p:nvSpPr>
          <p:spPr>
            <a:xfrm>
              <a:off x="22080414" y="6831838"/>
              <a:ext cx="635354" cy="1690539"/>
            </a:xfrm>
            <a:custGeom>
              <a:avLst/>
              <a:gdLst/>
              <a:ahLst/>
              <a:cxnLst>
                <a:cxn ang="3cd4">
                  <a:pos x="hc" y="t"/>
                </a:cxn>
                <a:cxn ang="cd2">
                  <a:pos x="l" y="vc"/>
                </a:cxn>
                <a:cxn ang="cd4">
                  <a:pos x="hc" y="b"/>
                </a:cxn>
                <a:cxn ang="0">
                  <a:pos x="r" y="vc"/>
                </a:cxn>
              </a:cxnLst>
              <a:rect l="l" t="t" r="r" b="b"/>
              <a:pathLst>
                <a:path w="511" h="1358">
                  <a:moveTo>
                    <a:pt x="449" y="0"/>
                  </a:moveTo>
                  <a:lnTo>
                    <a:pt x="384" y="0"/>
                  </a:lnTo>
                  <a:lnTo>
                    <a:pt x="0" y="1358"/>
                  </a:lnTo>
                  <a:lnTo>
                    <a:pt x="449" y="1358"/>
                  </a:lnTo>
                  <a:cubicBezTo>
                    <a:pt x="484" y="1358"/>
                    <a:pt x="511" y="1331"/>
                    <a:pt x="511" y="1297"/>
                  </a:cubicBezTo>
                  <a:lnTo>
                    <a:pt x="511" y="62"/>
                  </a:lnTo>
                  <a:cubicBezTo>
                    <a:pt x="511" y="27"/>
                    <a:pt x="484" y="0"/>
                    <a:pt x="449" y="0"/>
                  </a:cubicBez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69" name="Freeform: Shape 368">
              <a:extLst>
                <a:ext uri="{FF2B5EF4-FFF2-40B4-BE49-F238E27FC236}">
                  <a16:creationId xmlns:a16="http://schemas.microsoft.com/office/drawing/2014/main" id="{87544CF6-A4AE-109B-918C-CDDF2664D4A2}"/>
                </a:ext>
              </a:extLst>
            </p:cNvPr>
            <p:cNvSpPr/>
            <p:nvPr/>
          </p:nvSpPr>
          <p:spPr>
            <a:xfrm>
              <a:off x="18645770" y="6831838"/>
              <a:ext cx="2684678" cy="1690539"/>
            </a:xfrm>
            <a:custGeom>
              <a:avLst/>
              <a:gdLst/>
              <a:ahLst/>
              <a:cxnLst>
                <a:cxn ang="3cd4">
                  <a:pos x="hc" y="t"/>
                </a:cxn>
                <a:cxn ang="cd2">
                  <a:pos x="l" y="vc"/>
                </a:cxn>
                <a:cxn ang="cd4">
                  <a:pos x="hc" y="b"/>
                </a:cxn>
                <a:cxn ang="0">
                  <a:pos x="r" y="vc"/>
                </a:cxn>
              </a:cxnLst>
              <a:rect l="l" t="t" r="r" b="b"/>
              <a:pathLst>
                <a:path w="2156" h="1358">
                  <a:moveTo>
                    <a:pt x="2156" y="0"/>
                  </a:moveTo>
                  <a:lnTo>
                    <a:pt x="61" y="0"/>
                  </a:lnTo>
                  <a:cubicBezTo>
                    <a:pt x="28" y="0"/>
                    <a:pt x="0" y="27"/>
                    <a:pt x="0" y="62"/>
                  </a:cubicBezTo>
                  <a:lnTo>
                    <a:pt x="0" y="1297"/>
                  </a:lnTo>
                  <a:cubicBezTo>
                    <a:pt x="0" y="1331"/>
                    <a:pt x="28" y="1358"/>
                    <a:pt x="61" y="1358"/>
                  </a:cubicBezTo>
                  <a:lnTo>
                    <a:pt x="1771" y="1358"/>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0" name="Freeform: Shape 369">
              <a:extLst>
                <a:ext uri="{FF2B5EF4-FFF2-40B4-BE49-F238E27FC236}">
                  <a16:creationId xmlns:a16="http://schemas.microsoft.com/office/drawing/2014/main" id="{F703347D-4D34-F49A-DB89-D7431BFE9AB3}"/>
                </a:ext>
              </a:extLst>
            </p:cNvPr>
            <p:cNvSpPr/>
            <p:nvPr/>
          </p:nvSpPr>
          <p:spPr>
            <a:xfrm>
              <a:off x="10835901" y="6089347"/>
              <a:ext cx="4387679" cy="2521482"/>
            </a:xfrm>
            <a:custGeom>
              <a:avLst/>
              <a:gdLst/>
              <a:ahLst/>
              <a:cxnLst>
                <a:cxn ang="3cd4">
                  <a:pos x="hc" y="t"/>
                </a:cxn>
                <a:cxn ang="cd2">
                  <a:pos x="l" y="vc"/>
                </a:cxn>
                <a:cxn ang="cd4">
                  <a:pos x="hc" y="b"/>
                </a:cxn>
                <a:cxn ang="0">
                  <a:pos x="r" y="vc"/>
                </a:cxn>
              </a:cxnLst>
              <a:rect l="l" t="t" r="r" b="b"/>
              <a:pathLst>
                <a:path w="3523" h="2025">
                  <a:moveTo>
                    <a:pt x="3478" y="2025"/>
                  </a:moveTo>
                  <a:lnTo>
                    <a:pt x="46" y="2025"/>
                  </a:lnTo>
                  <a:cubicBezTo>
                    <a:pt x="21" y="2025"/>
                    <a:pt x="0" y="2005"/>
                    <a:pt x="0" y="1979"/>
                  </a:cubicBezTo>
                  <a:lnTo>
                    <a:pt x="0" y="46"/>
                  </a:lnTo>
                  <a:cubicBezTo>
                    <a:pt x="0" y="21"/>
                    <a:pt x="21" y="0"/>
                    <a:pt x="46" y="0"/>
                  </a:cubicBezTo>
                  <a:lnTo>
                    <a:pt x="3478" y="0"/>
                  </a:lnTo>
                  <a:cubicBezTo>
                    <a:pt x="3503" y="0"/>
                    <a:pt x="3523" y="21"/>
                    <a:pt x="3523" y="46"/>
                  </a:cubicBezTo>
                  <a:lnTo>
                    <a:pt x="3523" y="1979"/>
                  </a:lnTo>
                  <a:cubicBezTo>
                    <a:pt x="3523" y="2005"/>
                    <a:pt x="3503" y="2025"/>
                    <a:pt x="3478" y="2025"/>
                  </a:cubicBezTo>
                  <a:close/>
                </a:path>
              </a:pathLst>
            </a:custGeom>
            <a:solidFill>
              <a:schemeClr val="bg1">
                <a:lumMod val="95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1" name="Freeform: Shape 370">
              <a:extLst>
                <a:ext uri="{FF2B5EF4-FFF2-40B4-BE49-F238E27FC236}">
                  <a16:creationId xmlns:a16="http://schemas.microsoft.com/office/drawing/2014/main" id="{6D1E9507-F3BE-062F-8F2F-ADE2FA9780CD}"/>
                </a:ext>
              </a:extLst>
            </p:cNvPr>
            <p:cNvSpPr/>
            <p:nvPr/>
          </p:nvSpPr>
          <p:spPr>
            <a:xfrm>
              <a:off x="11508624" y="6712242"/>
              <a:ext cx="3306332" cy="416095"/>
            </a:xfrm>
            <a:custGeom>
              <a:avLst/>
              <a:gdLst>
                <a:gd name="connsiteX0" fmla="*/ 18680 w 3306332"/>
                <a:gd name="connsiteY0" fmla="*/ 379967 h 416095"/>
                <a:gd name="connsiteX1" fmla="*/ 3286406 w 3306332"/>
                <a:gd name="connsiteY1" fmla="*/ 379967 h 416095"/>
                <a:gd name="connsiteX2" fmla="*/ 3306331 w 3306332"/>
                <a:gd name="connsiteY2" fmla="*/ 398031 h 416095"/>
                <a:gd name="connsiteX3" fmla="*/ 3286406 w 3306332"/>
                <a:gd name="connsiteY3" fmla="*/ 416095 h 416095"/>
                <a:gd name="connsiteX4" fmla="*/ 18680 w 3306332"/>
                <a:gd name="connsiteY4" fmla="*/ 416095 h 416095"/>
                <a:gd name="connsiteX5" fmla="*/ 0 w 3306332"/>
                <a:gd name="connsiteY5" fmla="*/ 398031 h 416095"/>
                <a:gd name="connsiteX6" fmla="*/ 18680 w 3306332"/>
                <a:gd name="connsiteY6" fmla="*/ 379967 h 416095"/>
                <a:gd name="connsiteX7" fmla="*/ 388682 w 3306332"/>
                <a:gd name="connsiteY7" fmla="*/ 178149 h 416095"/>
                <a:gd name="connsiteX8" fmla="*/ 3286408 w 3306332"/>
                <a:gd name="connsiteY8" fmla="*/ 178149 h 416095"/>
                <a:gd name="connsiteX9" fmla="*/ 3306332 w 3306332"/>
                <a:gd name="connsiteY9" fmla="*/ 197439 h 416095"/>
                <a:gd name="connsiteX10" fmla="*/ 3286408 w 3306332"/>
                <a:gd name="connsiteY10" fmla="*/ 215523 h 416095"/>
                <a:gd name="connsiteX11" fmla="*/ 388682 w 3306332"/>
                <a:gd name="connsiteY11" fmla="*/ 215523 h 416095"/>
                <a:gd name="connsiteX12" fmla="*/ 368758 w 3306332"/>
                <a:gd name="connsiteY12" fmla="*/ 197439 h 416095"/>
                <a:gd name="connsiteX13" fmla="*/ 388682 w 3306332"/>
                <a:gd name="connsiteY13" fmla="*/ 178149 h 416095"/>
                <a:gd name="connsiteX14" fmla="*/ 564339 w 3306332"/>
                <a:gd name="connsiteY14" fmla="*/ 0 h 416095"/>
                <a:gd name="connsiteX15" fmla="*/ 3286408 w 3306332"/>
                <a:gd name="connsiteY15" fmla="*/ 0 h 416095"/>
                <a:gd name="connsiteX16" fmla="*/ 3306332 w 3306332"/>
                <a:gd name="connsiteY16" fmla="*/ 18064 h 416095"/>
                <a:gd name="connsiteX17" fmla="*/ 3286408 w 3306332"/>
                <a:gd name="connsiteY17" fmla="*/ 36128 h 416095"/>
                <a:gd name="connsiteX18" fmla="*/ 564339 w 3306332"/>
                <a:gd name="connsiteY18" fmla="*/ 36128 h 416095"/>
                <a:gd name="connsiteX19" fmla="*/ 545661 w 3306332"/>
                <a:gd name="connsiteY19" fmla="*/ 18064 h 416095"/>
                <a:gd name="connsiteX20" fmla="*/ 564339 w 3306332"/>
                <a:gd name="connsiteY20" fmla="*/ 0 h 41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6332" h="416095">
                  <a:moveTo>
                    <a:pt x="18680" y="379967"/>
                  </a:moveTo>
                  <a:lnTo>
                    <a:pt x="3286406" y="379967"/>
                  </a:lnTo>
                  <a:cubicBezTo>
                    <a:pt x="3297614" y="379967"/>
                    <a:pt x="3306331" y="387193"/>
                    <a:pt x="3306331" y="398031"/>
                  </a:cubicBezTo>
                  <a:cubicBezTo>
                    <a:pt x="3306331" y="408870"/>
                    <a:pt x="3297614" y="416095"/>
                    <a:pt x="3286406" y="416095"/>
                  </a:cubicBezTo>
                  <a:lnTo>
                    <a:pt x="18680" y="416095"/>
                  </a:lnTo>
                  <a:cubicBezTo>
                    <a:pt x="8717" y="416095"/>
                    <a:pt x="0" y="408870"/>
                    <a:pt x="0" y="398031"/>
                  </a:cubicBezTo>
                  <a:cubicBezTo>
                    <a:pt x="0" y="387193"/>
                    <a:pt x="8717" y="379967"/>
                    <a:pt x="18680" y="379967"/>
                  </a:cubicBezTo>
                  <a:close/>
                  <a:moveTo>
                    <a:pt x="388682" y="178149"/>
                  </a:moveTo>
                  <a:lnTo>
                    <a:pt x="3286408" y="178149"/>
                  </a:lnTo>
                  <a:cubicBezTo>
                    <a:pt x="3297615" y="178149"/>
                    <a:pt x="3306332" y="186589"/>
                    <a:pt x="3306332" y="197439"/>
                  </a:cubicBezTo>
                  <a:cubicBezTo>
                    <a:pt x="3306332" y="207084"/>
                    <a:pt x="3297615" y="215523"/>
                    <a:pt x="3286408" y="215523"/>
                  </a:cubicBezTo>
                  <a:lnTo>
                    <a:pt x="388682" y="215523"/>
                  </a:lnTo>
                  <a:cubicBezTo>
                    <a:pt x="377475" y="215523"/>
                    <a:pt x="368758" y="207084"/>
                    <a:pt x="368758" y="197439"/>
                  </a:cubicBezTo>
                  <a:cubicBezTo>
                    <a:pt x="368758" y="186589"/>
                    <a:pt x="377475" y="178149"/>
                    <a:pt x="388682" y="178149"/>
                  </a:cubicBezTo>
                  <a:close/>
                  <a:moveTo>
                    <a:pt x="564339" y="0"/>
                  </a:moveTo>
                  <a:lnTo>
                    <a:pt x="3286408" y="0"/>
                  </a:lnTo>
                  <a:cubicBezTo>
                    <a:pt x="3297615" y="0"/>
                    <a:pt x="3306332" y="7226"/>
                    <a:pt x="3306332" y="18064"/>
                  </a:cubicBezTo>
                  <a:cubicBezTo>
                    <a:pt x="3306332" y="27698"/>
                    <a:pt x="3297615" y="36128"/>
                    <a:pt x="3286408" y="36128"/>
                  </a:cubicBezTo>
                  <a:lnTo>
                    <a:pt x="564339" y="36128"/>
                  </a:lnTo>
                  <a:cubicBezTo>
                    <a:pt x="554378" y="36128"/>
                    <a:pt x="545661" y="27698"/>
                    <a:pt x="545661" y="18064"/>
                  </a:cubicBezTo>
                  <a:cubicBezTo>
                    <a:pt x="545661" y="7226"/>
                    <a:pt x="554378" y="0"/>
                    <a:pt x="564339" y="0"/>
                  </a:cubicBezTo>
                  <a:close/>
                </a:path>
              </a:pathLst>
            </a:custGeom>
            <a:solidFill>
              <a:srgbClr val="EF7C4E"/>
            </a:solidFill>
            <a:ln cap="flat">
              <a:solidFill>
                <a:schemeClr val="accent2"/>
              </a:solid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2" name="Freeform: Shape 371">
              <a:extLst>
                <a:ext uri="{FF2B5EF4-FFF2-40B4-BE49-F238E27FC236}">
                  <a16:creationId xmlns:a16="http://schemas.microsoft.com/office/drawing/2014/main" id="{3DF9EBF7-540F-40D6-3590-999D0F0BF99F}"/>
                </a:ext>
              </a:extLst>
            </p:cNvPr>
            <p:cNvSpPr/>
            <p:nvPr/>
          </p:nvSpPr>
          <p:spPr>
            <a:xfrm>
              <a:off x="11177248" y="6309852"/>
              <a:ext cx="477138" cy="477138"/>
            </a:xfrm>
            <a:custGeom>
              <a:avLst/>
              <a:gdLst/>
              <a:ahLst/>
              <a:cxnLst>
                <a:cxn ang="3cd4">
                  <a:pos x="hc" y="t"/>
                </a:cxn>
                <a:cxn ang="cd2">
                  <a:pos x="l" y="vc"/>
                </a:cxn>
                <a:cxn ang="cd4">
                  <a:pos x="hc" y="b"/>
                </a:cxn>
                <a:cxn ang="0">
                  <a:pos x="r" y="vc"/>
                </a:cxn>
              </a:cxnLst>
              <a:rect l="l" t="t" r="r" b="b"/>
              <a:pathLst>
                <a:path w="384" h="384">
                  <a:moveTo>
                    <a:pt x="384" y="192"/>
                  </a:moveTo>
                  <a:cubicBezTo>
                    <a:pt x="384" y="86"/>
                    <a:pt x="298" y="0"/>
                    <a:pt x="192" y="0"/>
                  </a:cubicBezTo>
                  <a:cubicBezTo>
                    <a:pt x="86" y="0"/>
                    <a:pt x="0" y="86"/>
                    <a:pt x="0" y="192"/>
                  </a:cubicBezTo>
                  <a:cubicBezTo>
                    <a:pt x="0" y="298"/>
                    <a:pt x="86" y="384"/>
                    <a:pt x="192" y="384"/>
                  </a:cubicBezTo>
                  <a:cubicBezTo>
                    <a:pt x="298" y="384"/>
                    <a:pt x="384" y="298"/>
                    <a:pt x="384" y="192"/>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3" name="Freeform: Shape 372">
              <a:extLst>
                <a:ext uri="{FF2B5EF4-FFF2-40B4-BE49-F238E27FC236}">
                  <a16:creationId xmlns:a16="http://schemas.microsoft.com/office/drawing/2014/main" id="{4DC67458-064C-8CC5-6189-C819211777BC}"/>
                </a:ext>
              </a:extLst>
            </p:cNvPr>
            <p:cNvSpPr/>
            <p:nvPr/>
          </p:nvSpPr>
          <p:spPr>
            <a:xfrm>
              <a:off x="11158561" y="6291165"/>
              <a:ext cx="515758" cy="514512"/>
            </a:xfrm>
            <a:custGeom>
              <a:avLst/>
              <a:gdLst/>
              <a:ahLst/>
              <a:cxnLst>
                <a:cxn ang="3cd4">
                  <a:pos x="hc" y="t"/>
                </a:cxn>
                <a:cxn ang="cd2">
                  <a:pos x="l" y="vc"/>
                </a:cxn>
                <a:cxn ang="cd4">
                  <a:pos x="hc" y="b"/>
                </a:cxn>
                <a:cxn ang="0">
                  <a:pos x="r" y="vc"/>
                </a:cxn>
              </a:cxnLst>
              <a:rect l="l" t="t" r="r" b="b"/>
              <a:pathLst>
                <a:path w="415" h="414">
                  <a:moveTo>
                    <a:pt x="207" y="30"/>
                  </a:moveTo>
                  <a:cubicBezTo>
                    <a:pt x="110" y="30"/>
                    <a:pt x="31" y="109"/>
                    <a:pt x="31" y="207"/>
                  </a:cubicBezTo>
                  <a:cubicBezTo>
                    <a:pt x="31" y="304"/>
                    <a:pt x="110" y="383"/>
                    <a:pt x="207" y="383"/>
                  </a:cubicBezTo>
                  <a:cubicBezTo>
                    <a:pt x="305" y="383"/>
                    <a:pt x="384" y="304"/>
                    <a:pt x="384" y="207"/>
                  </a:cubicBezTo>
                  <a:cubicBezTo>
                    <a:pt x="384" y="109"/>
                    <a:pt x="305" y="30"/>
                    <a:pt x="207" y="30"/>
                  </a:cubicBezTo>
                  <a:close/>
                  <a:moveTo>
                    <a:pt x="207" y="414"/>
                  </a:moveTo>
                  <a:cubicBezTo>
                    <a:pt x="93" y="414"/>
                    <a:pt x="0" y="321"/>
                    <a:pt x="0" y="207"/>
                  </a:cubicBezTo>
                  <a:cubicBezTo>
                    <a:pt x="0" y="93"/>
                    <a:pt x="93" y="0"/>
                    <a:pt x="207" y="0"/>
                  </a:cubicBezTo>
                  <a:cubicBezTo>
                    <a:pt x="322" y="0"/>
                    <a:pt x="415" y="93"/>
                    <a:pt x="415" y="207"/>
                  </a:cubicBezTo>
                  <a:cubicBezTo>
                    <a:pt x="415" y="321"/>
                    <a:pt x="322" y="414"/>
                    <a:pt x="207" y="414"/>
                  </a:cubicBezTo>
                  <a:close/>
                </a:path>
              </a:pathLst>
            </a:custGeom>
            <a:solidFill>
              <a:srgbClr val="F2E377"/>
            </a:solidFill>
            <a:ln cap="flat">
              <a:solidFill>
                <a:schemeClr val="accent2"/>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4" name="Freeform: Shape 373">
              <a:extLst>
                <a:ext uri="{FF2B5EF4-FFF2-40B4-BE49-F238E27FC236}">
                  <a16:creationId xmlns:a16="http://schemas.microsoft.com/office/drawing/2014/main" id="{0803FB65-FA22-851C-9098-5FB44AC23BA3}"/>
                </a:ext>
              </a:extLst>
            </p:cNvPr>
            <p:cNvSpPr/>
            <p:nvPr/>
          </p:nvSpPr>
          <p:spPr>
            <a:xfrm>
              <a:off x="12168899" y="7176923"/>
              <a:ext cx="2682190" cy="1214647"/>
            </a:xfrm>
            <a:custGeom>
              <a:avLst/>
              <a:gdLst/>
              <a:ahLst/>
              <a:cxnLst>
                <a:cxn ang="3cd4">
                  <a:pos x="hc" y="t"/>
                </a:cxn>
                <a:cxn ang="cd2">
                  <a:pos x="l" y="vc"/>
                </a:cxn>
                <a:cxn ang="cd4">
                  <a:pos x="hc" y="b"/>
                </a:cxn>
                <a:cxn ang="0">
                  <a:pos x="r" y="vc"/>
                </a:cxn>
              </a:cxnLst>
              <a:rect l="l" t="t" r="r" b="b"/>
              <a:pathLst>
                <a:path w="2154" h="976">
                  <a:moveTo>
                    <a:pt x="2153" y="685"/>
                  </a:moveTo>
                  <a:cubicBezTo>
                    <a:pt x="2151" y="675"/>
                    <a:pt x="2107" y="510"/>
                    <a:pt x="2032" y="407"/>
                  </a:cubicBezTo>
                  <a:lnTo>
                    <a:pt x="2032" y="329"/>
                  </a:lnTo>
                  <a:cubicBezTo>
                    <a:pt x="2032" y="321"/>
                    <a:pt x="2025" y="314"/>
                    <a:pt x="2016" y="314"/>
                  </a:cubicBezTo>
                  <a:cubicBezTo>
                    <a:pt x="2008" y="314"/>
                    <a:pt x="2001" y="321"/>
                    <a:pt x="2001" y="329"/>
                  </a:cubicBezTo>
                  <a:lnTo>
                    <a:pt x="2001" y="370"/>
                  </a:lnTo>
                  <a:cubicBezTo>
                    <a:pt x="1973" y="341"/>
                    <a:pt x="1940" y="322"/>
                    <a:pt x="1905" y="322"/>
                  </a:cubicBezTo>
                  <a:cubicBezTo>
                    <a:pt x="1893" y="322"/>
                    <a:pt x="1881" y="325"/>
                    <a:pt x="1870" y="331"/>
                  </a:cubicBezTo>
                  <a:lnTo>
                    <a:pt x="1870" y="272"/>
                  </a:lnTo>
                  <a:cubicBezTo>
                    <a:pt x="1870" y="263"/>
                    <a:pt x="1864" y="257"/>
                    <a:pt x="1855" y="257"/>
                  </a:cubicBezTo>
                  <a:cubicBezTo>
                    <a:pt x="1847" y="257"/>
                    <a:pt x="1840" y="263"/>
                    <a:pt x="1840" y="272"/>
                  </a:cubicBezTo>
                  <a:lnTo>
                    <a:pt x="1840" y="354"/>
                  </a:lnTo>
                  <a:cubicBezTo>
                    <a:pt x="1806" y="389"/>
                    <a:pt x="1778" y="450"/>
                    <a:pt x="1744" y="521"/>
                  </a:cubicBezTo>
                  <a:cubicBezTo>
                    <a:pt x="1728" y="557"/>
                    <a:pt x="1710" y="594"/>
                    <a:pt x="1691" y="631"/>
                  </a:cubicBezTo>
                  <a:lnTo>
                    <a:pt x="1691" y="529"/>
                  </a:lnTo>
                  <a:cubicBezTo>
                    <a:pt x="1691" y="521"/>
                    <a:pt x="1684" y="514"/>
                    <a:pt x="1675" y="514"/>
                  </a:cubicBezTo>
                  <a:cubicBezTo>
                    <a:pt x="1667" y="514"/>
                    <a:pt x="1660" y="521"/>
                    <a:pt x="1660" y="529"/>
                  </a:cubicBezTo>
                  <a:lnTo>
                    <a:pt x="1660" y="684"/>
                  </a:lnTo>
                  <a:cubicBezTo>
                    <a:pt x="1624" y="743"/>
                    <a:pt x="1581" y="794"/>
                    <a:pt x="1527" y="824"/>
                  </a:cubicBezTo>
                  <a:lnTo>
                    <a:pt x="1527" y="529"/>
                  </a:lnTo>
                  <a:cubicBezTo>
                    <a:pt x="1527" y="521"/>
                    <a:pt x="1520" y="514"/>
                    <a:pt x="1511" y="514"/>
                  </a:cubicBezTo>
                  <a:cubicBezTo>
                    <a:pt x="1503" y="514"/>
                    <a:pt x="1496" y="521"/>
                    <a:pt x="1496" y="529"/>
                  </a:cubicBezTo>
                  <a:lnTo>
                    <a:pt x="1496" y="839"/>
                  </a:lnTo>
                  <a:cubicBezTo>
                    <a:pt x="1469" y="849"/>
                    <a:pt x="1440" y="854"/>
                    <a:pt x="1408" y="853"/>
                  </a:cubicBezTo>
                  <a:cubicBezTo>
                    <a:pt x="1389" y="852"/>
                    <a:pt x="1371" y="849"/>
                    <a:pt x="1353" y="843"/>
                  </a:cubicBezTo>
                  <a:lnTo>
                    <a:pt x="1353" y="529"/>
                  </a:lnTo>
                  <a:cubicBezTo>
                    <a:pt x="1353" y="521"/>
                    <a:pt x="1346" y="514"/>
                    <a:pt x="1337" y="514"/>
                  </a:cubicBezTo>
                  <a:cubicBezTo>
                    <a:pt x="1329" y="514"/>
                    <a:pt x="1322" y="521"/>
                    <a:pt x="1322" y="529"/>
                  </a:cubicBezTo>
                  <a:lnTo>
                    <a:pt x="1322" y="831"/>
                  </a:lnTo>
                  <a:cubicBezTo>
                    <a:pt x="1277" y="809"/>
                    <a:pt x="1234" y="774"/>
                    <a:pt x="1191" y="729"/>
                  </a:cubicBezTo>
                  <a:lnTo>
                    <a:pt x="1191" y="529"/>
                  </a:lnTo>
                  <a:cubicBezTo>
                    <a:pt x="1191" y="521"/>
                    <a:pt x="1184" y="514"/>
                    <a:pt x="1176" y="514"/>
                  </a:cubicBezTo>
                  <a:cubicBezTo>
                    <a:pt x="1167" y="514"/>
                    <a:pt x="1160" y="521"/>
                    <a:pt x="1160" y="529"/>
                  </a:cubicBezTo>
                  <a:lnTo>
                    <a:pt x="1160" y="696"/>
                  </a:lnTo>
                  <a:cubicBezTo>
                    <a:pt x="1117" y="647"/>
                    <a:pt x="1074" y="589"/>
                    <a:pt x="1031" y="530"/>
                  </a:cubicBezTo>
                  <a:lnTo>
                    <a:pt x="1031" y="529"/>
                  </a:lnTo>
                  <a:lnTo>
                    <a:pt x="1031" y="403"/>
                  </a:lnTo>
                  <a:cubicBezTo>
                    <a:pt x="1031" y="394"/>
                    <a:pt x="1024" y="387"/>
                    <a:pt x="1015" y="387"/>
                  </a:cubicBezTo>
                  <a:cubicBezTo>
                    <a:pt x="1007" y="387"/>
                    <a:pt x="1000" y="394"/>
                    <a:pt x="1000" y="403"/>
                  </a:cubicBezTo>
                  <a:lnTo>
                    <a:pt x="1000" y="488"/>
                  </a:lnTo>
                  <a:cubicBezTo>
                    <a:pt x="946" y="414"/>
                    <a:pt x="892" y="340"/>
                    <a:pt x="834" y="276"/>
                  </a:cubicBezTo>
                  <a:lnTo>
                    <a:pt x="834" y="202"/>
                  </a:lnTo>
                  <a:cubicBezTo>
                    <a:pt x="834" y="194"/>
                    <a:pt x="828" y="187"/>
                    <a:pt x="819" y="187"/>
                  </a:cubicBezTo>
                  <a:cubicBezTo>
                    <a:pt x="810" y="187"/>
                    <a:pt x="804" y="194"/>
                    <a:pt x="804" y="202"/>
                  </a:cubicBezTo>
                  <a:lnTo>
                    <a:pt x="804" y="242"/>
                  </a:lnTo>
                  <a:cubicBezTo>
                    <a:pt x="765" y="201"/>
                    <a:pt x="724" y="166"/>
                    <a:pt x="681" y="138"/>
                  </a:cubicBezTo>
                  <a:lnTo>
                    <a:pt x="681" y="98"/>
                  </a:lnTo>
                  <a:cubicBezTo>
                    <a:pt x="681" y="89"/>
                    <a:pt x="674" y="82"/>
                    <a:pt x="666" y="82"/>
                  </a:cubicBezTo>
                  <a:cubicBezTo>
                    <a:pt x="657" y="82"/>
                    <a:pt x="650" y="89"/>
                    <a:pt x="650" y="98"/>
                  </a:cubicBezTo>
                  <a:lnTo>
                    <a:pt x="650" y="121"/>
                  </a:lnTo>
                  <a:cubicBezTo>
                    <a:pt x="609" y="99"/>
                    <a:pt x="567" y="85"/>
                    <a:pt x="521" y="83"/>
                  </a:cubicBezTo>
                  <a:cubicBezTo>
                    <a:pt x="520" y="83"/>
                    <a:pt x="518" y="83"/>
                    <a:pt x="517" y="83"/>
                  </a:cubicBezTo>
                  <a:lnTo>
                    <a:pt x="517" y="15"/>
                  </a:lnTo>
                  <a:cubicBezTo>
                    <a:pt x="517" y="6"/>
                    <a:pt x="510" y="0"/>
                    <a:pt x="502" y="0"/>
                  </a:cubicBezTo>
                  <a:cubicBezTo>
                    <a:pt x="493" y="0"/>
                    <a:pt x="486" y="6"/>
                    <a:pt x="486" y="15"/>
                  </a:cubicBezTo>
                  <a:lnTo>
                    <a:pt x="486" y="83"/>
                  </a:lnTo>
                  <a:cubicBezTo>
                    <a:pt x="438" y="85"/>
                    <a:pt x="392" y="98"/>
                    <a:pt x="351" y="117"/>
                  </a:cubicBezTo>
                  <a:lnTo>
                    <a:pt x="351" y="98"/>
                  </a:lnTo>
                  <a:cubicBezTo>
                    <a:pt x="351" y="89"/>
                    <a:pt x="343" y="82"/>
                    <a:pt x="335" y="82"/>
                  </a:cubicBezTo>
                  <a:cubicBezTo>
                    <a:pt x="327" y="82"/>
                    <a:pt x="320" y="89"/>
                    <a:pt x="320" y="98"/>
                  </a:cubicBezTo>
                  <a:lnTo>
                    <a:pt x="320" y="133"/>
                  </a:lnTo>
                  <a:cubicBezTo>
                    <a:pt x="267" y="164"/>
                    <a:pt x="219" y="205"/>
                    <a:pt x="179" y="249"/>
                  </a:cubicBezTo>
                  <a:lnTo>
                    <a:pt x="179" y="202"/>
                  </a:lnTo>
                  <a:cubicBezTo>
                    <a:pt x="179" y="194"/>
                    <a:pt x="172" y="187"/>
                    <a:pt x="164" y="187"/>
                  </a:cubicBezTo>
                  <a:cubicBezTo>
                    <a:pt x="155" y="187"/>
                    <a:pt x="148" y="194"/>
                    <a:pt x="148" y="202"/>
                  </a:cubicBezTo>
                  <a:lnTo>
                    <a:pt x="148" y="285"/>
                  </a:lnTo>
                  <a:cubicBezTo>
                    <a:pt x="56" y="396"/>
                    <a:pt x="5" y="513"/>
                    <a:pt x="1" y="523"/>
                  </a:cubicBezTo>
                  <a:cubicBezTo>
                    <a:pt x="-2" y="531"/>
                    <a:pt x="1" y="540"/>
                    <a:pt x="9" y="543"/>
                  </a:cubicBezTo>
                  <a:cubicBezTo>
                    <a:pt x="17" y="546"/>
                    <a:pt x="26" y="543"/>
                    <a:pt x="29" y="535"/>
                  </a:cubicBezTo>
                  <a:cubicBezTo>
                    <a:pt x="30" y="533"/>
                    <a:pt x="72" y="436"/>
                    <a:pt x="148" y="336"/>
                  </a:cubicBezTo>
                  <a:lnTo>
                    <a:pt x="148" y="529"/>
                  </a:lnTo>
                  <a:cubicBezTo>
                    <a:pt x="148" y="538"/>
                    <a:pt x="155" y="545"/>
                    <a:pt x="164" y="545"/>
                  </a:cubicBezTo>
                  <a:cubicBezTo>
                    <a:pt x="172" y="545"/>
                    <a:pt x="179" y="538"/>
                    <a:pt x="179" y="529"/>
                  </a:cubicBezTo>
                  <a:lnTo>
                    <a:pt x="179" y="298"/>
                  </a:lnTo>
                  <a:cubicBezTo>
                    <a:pt x="218" y="250"/>
                    <a:pt x="266" y="204"/>
                    <a:pt x="320" y="170"/>
                  </a:cubicBezTo>
                  <a:lnTo>
                    <a:pt x="320" y="529"/>
                  </a:lnTo>
                  <a:cubicBezTo>
                    <a:pt x="320" y="538"/>
                    <a:pt x="327" y="545"/>
                    <a:pt x="335" y="545"/>
                  </a:cubicBezTo>
                  <a:cubicBezTo>
                    <a:pt x="343" y="545"/>
                    <a:pt x="351" y="538"/>
                    <a:pt x="351" y="529"/>
                  </a:cubicBezTo>
                  <a:lnTo>
                    <a:pt x="351" y="152"/>
                  </a:lnTo>
                  <a:cubicBezTo>
                    <a:pt x="392" y="130"/>
                    <a:pt x="438" y="116"/>
                    <a:pt x="486" y="114"/>
                  </a:cubicBezTo>
                  <a:lnTo>
                    <a:pt x="486" y="529"/>
                  </a:lnTo>
                  <a:cubicBezTo>
                    <a:pt x="486" y="538"/>
                    <a:pt x="493" y="545"/>
                    <a:pt x="502" y="545"/>
                  </a:cubicBezTo>
                  <a:cubicBezTo>
                    <a:pt x="510" y="545"/>
                    <a:pt x="517" y="538"/>
                    <a:pt x="517" y="529"/>
                  </a:cubicBezTo>
                  <a:lnTo>
                    <a:pt x="517" y="114"/>
                  </a:lnTo>
                  <a:cubicBezTo>
                    <a:pt x="517" y="114"/>
                    <a:pt x="518" y="114"/>
                    <a:pt x="519" y="114"/>
                  </a:cubicBezTo>
                  <a:cubicBezTo>
                    <a:pt x="565" y="116"/>
                    <a:pt x="609" y="131"/>
                    <a:pt x="650" y="156"/>
                  </a:cubicBezTo>
                  <a:lnTo>
                    <a:pt x="650" y="529"/>
                  </a:lnTo>
                  <a:cubicBezTo>
                    <a:pt x="650" y="538"/>
                    <a:pt x="657" y="545"/>
                    <a:pt x="666" y="545"/>
                  </a:cubicBezTo>
                  <a:cubicBezTo>
                    <a:pt x="674" y="545"/>
                    <a:pt x="681" y="538"/>
                    <a:pt x="681" y="529"/>
                  </a:cubicBezTo>
                  <a:lnTo>
                    <a:pt x="681" y="175"/>
                  </a:lnTo>
                  <a:cubicBezTo>
                    <a:pt x="724" y="205"/>
                    <a:pt x="764" y="243"/>
                    <a:pt x="804" y="287"/>
                  </a:cubicBezTo>
                  <a:lnTo>
                    <a:pt x="804" y="529"/>
                  </a:lnTo>
                  <a:cubicBezTo>
                    <a:pt x="804" y="538"/>
                    <a:pt x="810" y="545"/>
                    <a:pt x="819" y="545"/>
                  </a:cubicBezTo>
                  <a:cubicBezTo>
                    <a:pt x="828" y="545"/>
                    <a:pt x="834" y="538"/>
                    <a:pt x="834" y="529"/>
                  </a:cubicBezTo>
                  <a:lnTo>
                    <a:pt x="834" y="322"/>
                  </a:lnTo>
                  <a:cubicBezTo>
                    <a:pt x="884" y="381"/>
                    <a:pt x="932" y="447"/>
                    <a:pt x="979" y="512"/>
                  </a:cubicBezTo>
                  <a:cubicBezTo>
                    <a:pt x="1040" y="595"/>
                    <a:pt x="1099" y="677"/>
                    <a:pt x="1160" y="741"/>
                  </a:cubicBezTo>
                  <a:lnTo>
                    <a:pt x="1160" y="856"/>
                  </a:lnTo>
                  <a:cubicBezTo>
                    <a:pt x="1160" y="864"/>
                    <a:pt x="1167" y="871"/>
                    <a:pt x="1176" y="871"/>
                  </a:cubicBezTo>
                  <a:cubicBezTo>
                    <a:pt x="1184" y="871"/>
                    <a:pt x="1191" y="864"/>
                    <a:pt x="1191" y="856"/>
                  </a:cubicBezTo>
                  <a:lnTo>
                    <a:pt x="1191" y="773"/>
                  </a:lnTo>
                  <a:cubicBezTo>
                    <a:pt x="1233" y="813"/>
                    <a:pt x="1277" y="845"/>
                    <a:pt x="1322" y="864"/>
                  </a:cubicBezTo>
                  <a:lnTo>
                    <a:pt x="1322" y="961"/>
                  </a:lnTo>
                  <a:cubicBezTo>
                    <a:pt x="1322" y="969"/>
                    <a:pt x="1329" y="976"/>
                    <a:pt x="1337" y="976"/>
                  </a:cubicBezTo>
                  <a:cubicBezTo>
                    <a:pt x="1346" y="976"/>
                    <a:pt x="1353" y="969"/>
                    <a:pt x="1353" y="961"/>
                  </a:cubicBezTo>
                  <a:lnTo>
                    <a:pt x="1353" y="875"/>
                  </a:lnTo>
                  <a:cubicBezTo>
                    <a:pt x="1370" y="880"/>
                    <a:pt x="1388" y="883"/>
                    <a:pt x="1407" y="884"/>
                  </a:cubicBezTo>
                  <a:cubicBezTo>
                    <a:pt x="1410" y="884"/>
                    <a:pt x="1413" y="884"/>
                    <a:pt x="1417" y="884"/>
                  </a:cubicBezTo>
                  <a:cubicBezTo>
                    <a:pt x="1445" y="884"/>
                    <a:pt x="1472" y="879"/>
                    <a:pt x="1496" y="871"/>
                  </a:cubicBezTo>
                  <a:lnTo>
                    <a:pt x="1496" y="961"/>
                  </a:lnTo>
                  <a:cubicBezTo>
                    <a:pt x="1496" y="969"/>
                    <a:pt x="1503" y="976"/>
                    <a:pt x="1511" y="976"/>
                  </a:cubicBezTo>
                  <a:cubicBezTo>
                    <a:pt x="1520" y="976"/>
                    <a:pt x="1527" y="969"/>
                    <a:pt x="1527" y="961"/>
                  </a:cubicBezTo>
                  <a:lnTo>
                    <a:pt x="1527" y="860"/>
                  </a:lnTo>
                  <a:cubicBezTo>
                    <a:pt x="1580" y="834"/>
                    <a:pt x="1623" y="791"/>
                    <a:pt x="1660" y="740"/>
                  </a:cubicBezTo>
                  <a:lnTo>
                    <a:pt x="1660" y="856"/>
                  </a:lnTo>
                  <a:cubicBezTo>
                    <a:pt x="1660" y="864"/>
                    <a:pt x="1667" y="871"/>
                    <a:pt x="1675" y="871"/>
                  </a:cubicBezTo>
                  <a:cubicBezTo>
                    <a:pt x="1684" y="871"/>
                    <a:pt x="1691" y="864"/>
                    <a:pt x="1691" y="856"/>
                  </a:cubicBezTo>
                  <a:lnTo>
                    <a:pt x="1691" y="693"/>
                  </a:lnTo>
                  <a:cubicBezTo>
                    <a:pt x="1722" y="642"/>
                    <a:pt x="1747" y="586"/>
                    <a:pt x="1772" y="534"/>
                  </a:cubicBezTo>
                  <a:cubicBezTo>
                    <a:pt x="1795" y="484"/>
                    <a:pt x="1817" y="437"/>
                    <a:pt x="1840" y="403"/>
                  </a:cubicBezTo>
                  <a:lnTo>
                    <a:pt x="1840" y="529"/>
                  </a:lnTo>
                  <a:cubicBezTo>
                    <a:pt x="1840" y="538"/>
                    <a:pt x="1847" y="545"/>
                    <a:pt x="1855" y="545"/>
                  </a:cubicBezTo>
                  <a:cubicBezTo>
                    <a:pt x="1864" y="545"/>
                    <a:pt x="1870" y="538"/>
                    <a:pt x="1870" y="529"/>
                  </a:cubicBezTo>
                  <a:lnTo>
                    <a:pt x="1870" y="367"/>
                  </a:lnTo>
                  <a:cubicBezTo>
                    <a:pt x="1881" y="358"/>
                    <a:pt x="1893" y="352"/>
                    <a:pt x="1905" y="352"/>
                  </a:cubicBezTo>
                  <a:cubicBezTo>
                    <a:pt x="1939" y="352"/>
                    <a:pt x="1972" y="378"/>
                    <a:pt x="2001" y="416"/>
                  </a:cubicBezTo>
                  <a:lnTo>
                    <a:pt x="2001" y="529"/>
                  </a:lnTo>
                  <a:cubicBezTo>
                    <a:pt x="2001" y="538"/>
                    <a:pt x="2008" y="545"/>
                    <a:pt x="2016" y="545"/>
                  </a:cubicBezTo>
                  <a:cubicBezTo>
                    <a:pt x="2025" y="545"/>
                    <a:pt x="2032" y="538"/>
                    <a:pt x="2032" y="529"/>
                  </a:cubicBezTo>
                  <a:lnTo>
                    <a:pt x="2032" y="463"/>
                  </a:lnTo>
                  <a:cubicBezTo>
                    <a:pt x="2077" y="540"/>
                    <a:pt x="2110" y="640"/>
                    <a:pt x="2124" y="693"/>
                  </a:cubicBezTo>
                  <a:cubicBezTo>
                    <a:pt x="2126" y="701"/>
                    <a:pt x="2134" y="706"/>
                    <a:pt x="2142" y="704"/>
                  </a:cubicBezTo>
                  <a:cubicBezTo>
                    <a:pt x="2151" y="701"/>
                    <a:pt x="2155" y="693"/>
                    <a:pt x="2153" y="68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5" name="Freeform: Shape 374">
              <a:extLst>
                <a:ext uri="{FF2B5EF4-FFF2-40B4-BE49-F238E27FC236}">
                  <a16:creationId xmlns:a16="http://schemas.microsoft.com/office/drawing/2014/main" id="{67E297A8-B42C-2A72-72C6-F629B2EB8E9C}"/>
                </a:ext>
              </a:extLst>
            </p:cNvPr>
            <p:cNvSpPr/>
            <p:nvPr/>
          </p:nvSpPr>
          <p:spPr>
            <a:xfrm>
              <a:off x="12115326" y="7817256"/>
              <a:ext cx="2737005" cy="37374"/>
            </a:xfrm>
            <a:custGeom>
              <a:avLst/>
              <a:gdLst/>
              <a:ahLst/>
              <a:cxnLst>
                <a:cxn ang="3cd4">
                  <a:pos x="hc" y="t"/>
                </a:cxn>
                <a:cxn ang="cd2">
                  <a:pos x="l" y="vc"/>
                </a:cxn>
                <a:cxn ang="cd4">
                  <a:pos x="hc" y="b"/>
                </a:cxn>
                <a:cxn ang="0">
                  <a:pos x="r" y="vc"/>
                </a:cxn>
              </a:cxnLst>
              <a:rect l="l" t="t" r="r" b="b"/>
              <a:pathLst>
                <a:path w="2198" h="31">
                  <a:moveTo>
                    <a:pt x="2183" y="31"/>
                  </a:moveTo>
                  <a:lnTo>
                    <a:pt x="15" y="31"/>
                  </a:lnTo>
                  <a:cubicBezTo>
                    <a:pt x="8" y="31"/>
                    <a:pt x="0" y="24"/>
                    <a:pt x="0" y="15"/>
                  </a:cubicBezTo>
                  <a:cubicBezTo>
                    <a:pt x="0" y="7"/>
                    <a:pt x="8" y="0"/>
                    <a:pt x="15" y="0"/>
                  </a:cubicBezTo>
                  <a:lnTo>
                    <a:pt x="2183" y="0"/>
                  </a:lnTo>
                  <a:cubicBezTo>
                    <a:pt x="2191" y="0"/>
                    <a:pt x="2198" y="7"/>
                    <a:pt x="2198" y="15"/>
                  </a:cubicBezTo>
                  <a:cubicBezTo>
                    <a:pt x="2198" y="24"/>
                    <a:pt x="2191" y="31"/>
                    <a:pt x="2183" y="31"/>
                  </a:cubicBezTo>
                  <a:close/>
                </a:path>
              </a:pathLst>
            </a:custGeom>
            <a:solidFill>
              <a:srgbClr val="CC0045"/>
            </a:solidFill>
            <a:ln cap="flat">
              <a:solidFill>
                <a:srgbClr val="CEEAE5"/>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7" name="Freeform: Shape 376">
              <a:extLst>
                <a:ext uri="{FF2B5EF4-FFF2-40B4-BE49-F238E27FC236}">
                  <a16:creationId xmlns:a16="http://schemas.microsoft.com/office/drawing/2014/main" id="{8CB4750D-91CE-F4D6-58FB-12D44EF68F33}"/>
                </a:ext>
              </a:extLst>
            </p:cNvPr>
            <p:cNvSpPr/>
            <p:nvPr/>
          </p:nvSpPr>
          <p:spPr>
            <a:xfrm>
              <a:off x="11415194" y="10463321"/>
              <a:ext cx="7791182" cy="1957139"/>
            </a:xfrm>
            <a:custGeom>
              <a:avLst/>
              <a:gdLst/>
              <a:ahLst/>
              <a:cxnLst>
                <a:cxn ang="3cd4">
                  <a:pos x="hc" y="t"/>
                </a:cxn>
                <a:cxn ang="cd2">
                  <a:pos x="l" y="vc"/>
                </a:cxn>
                <a:cxn ang="cd4">
                  <a:pos x="hc" y="b"/>
                </a:cxn>
                <a:cxn ang="0">
                  <a:pos x="r" y="vc"/>
                </a:cxn>
              </a:cxnLst>
              <a:rect l="l" t="t" r="r" b="b"/>
              <a:pathLst>
                <a:path w="6255" h="1572">
                  <a:moveTo>
                    <a:pt x="4999" y="1572"/>
                  </a:moveTo>
                  <a:lnTo>
                    <a:pt x="0" y="1572"/>
                  </a:lnTo>
                  <a:lnTo>
                    <a:pt x="1255" y="0"/>
                  </a:lnTo>
                  <a:lnTo>
                    <a:pt x="6255" y="0"/>
                  </a:lnTo>
                  <a:close/>
                </a:path>
              </a:pathLst>
            </a:custGeom>
            <a:solidFill>
              <a:srgbClr val="CEEAE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8" name="Freeform: Shape 377">
              <a:extLst>
                <a:ext uri="{FF2B5EF4-FFF2-40B4-BE49-F238E27FC236}">
                  <a16:creationId xmlns:a16="http://schemas.microsoft.com/office/drawing/2014/main" id="{90C25372-6F6F-FC5F-8801-21B9AA7667C9}"/>
                </a:ext>
              </a:extLst>
            </p:cNvPr>
            <p:cNvSpPr/>
            <p:nvPr/>
          </p:nvSpPr>
          <p:spPr>
            <a:xfrm>
              <a:off x="14549607" y="11245674"/>
              <a:ext cx="882021" cy="307711"/>
            </a:xfrm>
            <a:custGeom>
              <a:avLst/>
              <a:gdLst/>
              <a:ahLst/>
              <a:cxnLst>
                <a:cxn ang="3cd4">
                  <a:pos x="hc" y="t"/>
                </a:cxn>
                <a:cxn ang="cd2">
                  <a:pos x="l" y="vc"/>
                </a:cxn>
                <a:cxn ang="cd4">
                  <a:pos x="hc" y="b"/>
                </a:cxn>
                <a:cxn ang="0">
                  <a:pos x="r" y="vc"/>
                </a:cxn>
              </a:cxnLst>
              <a:rect l="l" t="t" r="r" b="b"/>
              <a:pathLst>
                <a:path w="709" h="248">
                  <a:moveTo>
                    <a:pt x="0" y="248"/>
                  </a:moveTo>
                  <a:lnTo>
                    <a:pt x="199" y="0"/>
                  </a:lnTo>
                  <a:lnTo>
                    <a:pt x="709" y="0"/>
                  </a:lnTo>
                  <a:lnTo>
                    <a:pt x="510" y="248"/>
                  </a:lnTo>
                  <a:close/>
                </a:path>
              </a:pathLst>
            </a:custGeom>
            <a:solidFill>
              <a:srgbClr val="B6E9B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79" name="Freeform: Shape 378">
              <a:extLst>
                <a:ext uri="{FF2B5EF4-FFF2-40B4-BE49-F238E27FC236}">
                  <a16:creationId xmlns:a16="http://schemas.microsoft.com/office/drawing/2014/main" id="{DFE883B0-39D4-0F60-AF64-5DB3B2E00EEE}"/>
                </a:ext>
              </a:extLst>
            </p:cNvPr>
            <p:cNvSpPr/>
            <p:nvPr/>
          </p:nvSpPr>
          <p:spPr>
            <a:xfrm>
              <a:off x="15432873" y="10935472"/>
              <a:ext cx="1517374" cy="308956"/>
            </a:xfrm>
            <a:custGeom>
              <a:avLst/>
              <a:gdLst/>
              <a:ahLst/>
              <a:cxnLst>
                <a:cxn ang="3cd4">
                  <a:pos x="hc" y="t"/>
                </a:cxn>
                <a:cxn ang="cd2">
                  <a:pos x="l" y="vc"/>
                </a:cxn>
                <a:cxn ang="cd4">
                  <a:pos x="hc" y="b"/>
                </a:cxn>
                <a:cxn ang="0">
                  <a:pos x="r" y="vc"/>
                </a:cxn>
              </a:cxnLst>
              <a:rect l="l" t="t" r="r" b="b"/>
              <a:pathLst>
                <a:path w="1219" h="249">
                  <a:moveTo>
                    <a:pt x="0" y="249"/>
                  </a:moveTo>
                  <a:lnTo>
                    <a:pt x="203" y="0"/>
                  </a:lnTo>
                  <a:lnTo>
                    <a:pt x="1219" y="0"/>
                  </a:lnTo>
                  <a:lnTo>
                    <a:pt x="1020" y="249"/>
                  </a:lnTo>
                  <a:close/>
                </a:path>
              </a:pathLst>
            </a:custGeom>
            <a:solidFill>
              <a:srgbClr val="6FDAB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0" name="Freeform: Shape 379">
              <a:extLst>
                <a:ext uri="{FF2B5EF4-FFF2-40B4-BE49-F238E27FC236}">
                  <a16:creationId xmlns:a16="http://schemas.microsoft.com/office/drawing/2014/main" id="{C16D106C-BBCF-85E3-5E76-3C30C7794D09}"/>
                </a:ext>
              </a:extLst>
            </p:cNvPr>
            <p:cNvSpPr/>
            <p:nvPr/>
          </p:nvSpPr>
          <p:spPr>
            <a:xfrm>
              <a:off x="13028495" y="11554631"/>
              <a:ext cx="884512" cy="312694"/>
            </a:xfrm>
            <a:custGeom>
              <a:avLst/>
              <a:gdLst/>
              <a:ahLst/>
              <a:cxnLst>
                <a:cxn ang="3cd4">
                  <a:pos x="hc" y="t"/>
                </a:cxn>
                <a:cxn ang="cd2">
                  <a:pos x="l" y="vc"/>
                </a:cxn>
                <a:cxn ang="cd4">
                  <a:pos x="hc" y="b"/>
                </a:cxn>
                <a:cxn ang="0">
                  <a:pos x="r" y="vc"/>
                </a:cxn>
              </a:cxnLst>
              <a:rect l="l" t="t" r="r" b="b"/>
              <a:pathLst>
                <a:path w="711" h="252">
                  <a:moveTo>
                    <a:pt x="512" y="249"/>
                  </a:moveTo>
                  <a:lnTo>
                    <a:pt x="711" y="0"/>
                  </a:lnTo>
                  <a:lnTo>
                    <a:pt x="204" y="0"/>
                  </a:lnTo>
                  <a:lnTo>
                    <a:pt x="0" y="252"/>
                  </a:lnTo>
                  <a:close/>
                </a:path>
              </a:pathLst>
            </a:custGeom>
            <a:solidFill>
              <a:srgbClr val="F2E37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1" name="Freeform: Shape 380">
              <a:extLst>
                <a:ext uri="{FF2B5EF4-FFF2-40B4-BE49-F238E27FC236}">
                  <a16:creationId xmlns:a16="http://schemas.microsoft.com/office/drawing/2014/main" id="{7F907D7D-ABCE-DAA1-1DA1-7D792CA8CA0E}"/>
                </a:ext>
              </a:extLst>
            </p:cNvPr>
            <p:cNvSpPr/>
            <p:nvPr/>
          </p:nvSpPr>
          <p:spPr>
            <a:xfrm>
              <a:off x="16207755" y="11554631"/>
              <a:ext cx="882021" cy="308956"/>
            </a:xfrm>
            <a:custGeom>
              <a:avLst/>
              <a:gdLst/>
              <a:ahLst/>
              <a:cxnLst>
                <a:cxn ang="3cd4">
                  <a:pos x="hc" y="t"/>
                </a:cxn>
                <a:cxn ang="cd2">
                  <a:pos x="l" y="vc"/>
                </a:cxn>
                <a:cxn ang="cd4">
                  <a:pos x="hc" y="b"/>
                </a:cxn>
                <a:cxn ang="0">
                  <a:pos x="r" y="vc"/>
                </a:cxn>
              </a:cxnLst>
              <a:rect l="l" t="t" r="r" b="b"/>
              <a:pathLst>
                <a:path w="709" h="249">
                  <a:moveTo>
                    <a:pt x="0" y="249"/>
                  </a:moveTo>
                  <a:lnTo>
                    <a:pt x="199" y="0"/>
                  </a:lnTo>
                  <a:lnTo>
                    <a:pt x="709" y="0"/>
                  </a:lnTo>
                  <a:lnTo>
                    <a:pt x="510" y="249"/>
                  </a:lnTo>
                  <a:close/>
                </a:path>
              </a:pathLst>
            </a:custGeom>
            <a:solidFill>
              <a:srgbClr val="B6E9B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2" name="Freeform: Shape 381">
              <a:extLst>
                <a:ext uri="{FF2B5EF4-FFF2-40B4-BE49-F238E27FC236}">
                  <a16:creationId xmlns:a16="http://schemas.microsoft.com/office/drawing/2014/main" id="{92BE5412-3988-14D3-B610-29D115A4FE62}"/>
                </a:ext>
              </a:extLst>
            </p:cNvPr>
            <p:cNvSpPr/>
            <p:nvPr/>
          </p:nvSpPr>
          <p:spPr>
            <a:xfrm>
              <a:off x="11326743" y="10323792"/>
              <a:ext cx="8070239" cy="2363267"/>
            </a:xfrm>
            <a:custGeom>
              <a:avLst/>
              <a:gdLst>
                <a:gd name="connsiteX0" fmla="*/ 5522255 w 8070239"/>
                <a:gd name="connsiteY0" fmla="*/ 1554747 h 2363267"/>
                <a:gd name="connsiteX1" fmla="*/ 5295861 w 8070239"/>
                <a:gd name="connsiteY1" fmla="*/ 1837542 h 2363267"/>
                <a:gd name="connsiteX2" fmla="*/ 5897919 w 8070239"/>
                <a:gd name="connsiteY2" fmla="*/ 1837542 h 2363267"/>
                <a:gd name="connsiteX3" fmla="*/ 6124313 w 8070239"/>
                <a:gd name="connsiteY3" fmla="*/ 1554747 h 2363267"/>
                <a:gd name="connsiteX4" fmla="*/ 4886901 w 8070239"/>
                <a:gd name="connsiteY4" fmla="*/ 1554747 h 2363267"/>
                <a:gd name="connsiteX5" fmla="*/ 4660507 w 8070239"/>
                <a:gd name="connsiteY5" fmla="*/ 1837542 h 2363267"/>
                <a:gd name="connsiteX6" fmla="*/ 5261321 w 8070239"/>
                <a:gd name="connsiteY6" fmla="*/ 1837542 h 2363267"/>
                <a:gd name="connsiteX7" fmla="*/ 5488959 w 8070239"/>
                <a:gd name="connsiteY7" fmla="*/ 1554747 h 2363267"/>
                <a:gd name="connsiteX8" fmla="*/ 4251548 w 8070239"/>
                <a:gd name="connsiteY8" fmla="*/ 1554747 h 2363267"/>
                <a:gd name="connsiteX9" fmla="*/ 4025154 w 8070239"/>
                <a:gd name="connsiteY9" fmla="*/ 1837542 h 2363267"/>
                <a:gd name="connsiteX10" fmla="*/ 4625968 w 8070239"/>
                <a:gd name="connsiteY10" fmla="*/ 1837542 h 2363267"/>
                <a:gd name="connsiteX11" fmla="*/ 4853606 w 8070239"/>
                <a:gd name="connsiteY11" fmla="*/ 1554747 h 2363267"/>
                <a:gd name="connsiteX12" fmla="*/ 3616194 w 8070239"/>
                <a:gd name="connsiteY12" fmla="*/ 1554747 h 2363267"/>
                <a:gd name="connsiteX13" fmla="*/ 3389800 w 8070239"/>
                <a:gd name="connsiteY13" fmla="*/ 1837542 h 2363267"/>
                <a:gd name="connsiteX14" fmla="*/ 3990614 w 8070239"/>
                <a:gd name="connsiteY14" fmla="*/ 1837542 h 2363267"/>
                <a:gd name="connsiteX15" fmla="*/ 4218252 w 8070239"/>
                <a:gd name="connsiteY15" fmla="*/ 1554747 h 2363267"/>
                <a:gd name="connsiteX16" fmla="*/ 2980840 w 8070239"/>
                <a:gd name="connsiteY16" fmla="*/ 1554747 h 2363267"/>
                <a:gd name="connsiteX17" fmla="*/ 2754446 w 8070239"/>
                <a:gd name="connsiteY17" fmla="*/ 1837542 h 2363267"/>
                <a:gd name="connsiteX18" fmla="*/ 3356504 w 8070239"/>
                <a:gd name="connsiteY18" fmla="*/ 1837542 h 2363267"/>
                <a:gd name="connsiteX19" fmla="*/ 3582898 w 8070239"/>
                <a:gd name="connsiteY19" fmla="*/ 1554747 h 2363267"/>
                <a:gd name="connsiteX20" fmla="*/ 2345486 w 8070239"/>
                <a:gd name="connsiteY20" fmla="*/ 1554747 h 2363267"/>
                <a:gd name="connsiteX21" fmla="*/ 2119092 w 8070239"/>
                <a:gd name="connsiteY21" fmla="*/ 1837542 h 2363267"/>
                <a:gd name="connsiteX22" fmla="*/ 2719906 w 8070239"/>
                <a:gd name="connsiteY22" fmla="*/ 1837542 h 2363267"/>
                <a:gd name="connsiteX23" fmla="*/ 2947544 w 8070239"/>
                <a:gd name="connsiteY23" fmla="*/ 1554747 h 2363267"/>
                <a:gd name="connsiteX24" fmla="*/ 1710129 w 8070239"/>
                <a:gd name="connsiteY24" fmla="*/ 1554747 h 2363267"/>
                <a:gd name="connsiteX25" fmla="*/ 1483735 w 8070239"/>
                <a:gd name="connsiteY25" fmla="*/ 1837542 h 2363267"/>
                <a:gd name="connsiteX26" fmla="*/ 2084549 w 8070239"/>
                <a:gd name="connsiteY26" fmla="*/ 1837542 h 2363267"/>
                <a:gd name="connsiteX27" fmla="*/ 2312187 w 8070239"/>
                <a:gd name="connsiteY27" fmla="*/ 1554747 h 2363267"/>
                <a:gd name="connsiteX28" fmla="*/ 1076024 w 8070239"/>
                <a:gd name="connsiteY28" fmla="*/ 1554747 h 2363267"/>
                <a:gd name="connsiteX29" fmla="*/ 849630 w 8070239"/>
                <a:gd name="connsiteY29" fmla="*/ 1837542 h 2363267"/>
                <a:gd name="connsiteX30" fmla="*/ 1450444 w 8070239"/>
                <a:gd name="connsiteY30" fmla="*/ 1837542 h 2363267"/>
                <a:gd name="connsiteX31" fmla="*/ 1678082 w 8070239"/>
                <a:gd name="connsiteY31" fmla="*/ 1554747 h 2363267"/>
                <a:gd name="connsiteX32" fmla="*/ 5770167 w 8070239"/>
                <a:gd name="connsiteY32" fmla="*/ 1244545 h 2363267"/>
                <a:gd name="connsiteX33" fmla="*/ 5543773 w 8070239"/>
                <a:gd name="connsiteY33" fmla="*/ 1527340 h 2363267"/>
                <a:gd name="connsiteX34" fmla="*/ 6144589 w 8070239"/>
                <a:gd name="connsiteY34" fmla="*/ 1527340 h 2363267"/>
                <a:gd name="connsiteX35" fmla="*/ 6372225 w 8070239"/>
                <a:gd name="connsiteY35" fmla="*/ 1244545 h 2363267"/>
                <a:gd name="connsiteX36" fmla="*/ 5134814 w 8070239"/>
                <a:gd name="connsiteY36" fmla="*/ 1244545 h 2363267"/>
                <a:gd name="connsiteX37" fmla="*/ 4908420 w 8070239"/>
                <a:gd name="connsiteY37" fmla="*/ 1527340 h 2363267"/>
                <a:gd name="connsiteX38" fmla="*/ 5509235 w 8070239"/>
                <a:gd name="connsiteY38" fmla="*/ 1527340 h 2363267"/>
                <a:gd name="connsiteX39" fmla="*/ 5736873 w 8070239"/>
                <a:gd name="connsiteY39" fmla="*/ 1244545 h 2363267"/>
                <a:gd name="connsiteX40" fmla="*/ 4499460 w 8070239"/>
                <a:gd name="connsiteY40" fmla="*/ 1244545 h 2363267"/>
                <a:gd name="connsiteX41" fmla="*/ 4273066 w 8070239"/>
                <a:gd name="connsiteY41" fmla="*/ 1527340 h 2363267"/>
                <a:gd name="connsiteX42" fmla="*/ 4873880 w 8070239"/>
                <a:gd name="connsiteY42" fmla="*/ 1527340 h 2363267"/>
                <a:gd name="connsiteX43" fmla="*/ 5101518 w 8070239"/>
                <a:gd name="connsiteY43" fmla="*/ 1244545 h 2363267"/>
                <a:gd name="connsiteX44" fmla="*/ 3864104 w 8070239"/>
                <a:gd name="connsiteY44" fmla="*/ 1244545 h 2363267"/>
                <a:gd name="connsiteX45" fmla="*/ 3636466 w 8070239"/>
                <a:gd name="connsiteY45" fmla="*/ 1527340 h 2363267"/>
                <a:gd name="connsiteX46" fmla="*/ 4238524 w 8070239"/>
                <a:gd name="connsiteY46" fmla="*/ 1527340 h 2363267"/>
                <a:gd name="connsiteX47" fmla="*/ 4464918 w 8070239"/>
                <a:gd name="connsiteY47" fmla="*/ 1244545 h 2363267"/>
                <a:gd name="connsiteX48" fmla="*/ 3228751 w 8070239"/>
                <a:gd name="connsiteY48" fmla="*/ 1244545 h 2363267"/>
                <a:gd name="connsiteX49" fmla="*/ 3001113 w 8070239"/>
                <a:gd name="connsiteY49" fmla="*/ 1527340 h 2363267"/>
                <a:gd name="connsiteX50" fmla="*/ 3603171 w 8070239"/>
                <a:gd name="connsiteY50" fmla="*/ 1527340 h 2363267"/>
                <a:gd name="connsiteX51" fmla="*/ 3829565 w 8070239"/>
                <a:gd name="connsiteY51" fmla="*/ 1244545 h 2363267"/>
                <a:gd name="connsiteX52" fmla="*/ 2593397 w 8070239"/>
                <a:gd name="connsiteY52" fmla="*/ 1244545 h 2363267"/>
                <a:gd name="connsiteX53" fmla="*/ 2365759 w 8070239"/>
                <a:gd name="connsiteY53" fmla="*/ 1527340 h 2363267"/>
                <a:gd name="connsiteX54" fmla="*/ 2967817 w 8070239"/>
                <a:gd name="connsiteY54" fmla="*/ 1527340 h 2363267"/>
                <a:gd name="connsiteX55" fmla="*/ 3194211 w 8070239"/>
                <a:gd name="connsiteY55" fmla="*/ 1244545 h 2363267"/>
                <a:gd name="connsiteX56" fmla="*/ 1956799 w 8070239"/>
                <a:gd name="connsiteY56" fmla="*/ 1244545 h 2363267"/>
                <a:gd name="connsiteX57" fmla="*/ 1730405 w 8070239"/>
                <a:gd name="connsiteY57" fmla="*/ 1527340 h 2363267"/>
                <a:gd name="connsiteX58" fmla="*/ 2332463 w 8070239"/>
                <a:gd name="connsiteY58" fmla="*/ 1527340 h 2363267"/>
                <a:gd name="connsiteX59" fmla="*/ 2558857 w 8070239"/>
                <a:gd name="connsiteY59" fmla="*/ 1244545 h 2363267"/>
                <a:gd name="connsiteX60" fmla="*/ 1321445 w 8070239"/>
                <a:gd name="connsiteY60" fmla="*/ 1244545 h 2363267"/>
                <a:gd name="connsiteX61" fmla="*/ 1095051 w 8070239"/>
                <a:gd name="connsiteY61" fmla="*/ 1527340 h 2363267"/>
                <a:gd name="connsiteX62" fmla="*/ 1697109 w 8070239"/>
                <a:gd name="connsiteY62" fmla="*/ 1527340 h 2363267"/>
                <a:gd name="connsiteX63" fmla="*/ 1923503 w 8070239"/>
                <a:gd name="connsiteY63" fmla="*/ 1244545 h 2363267"/>
                <a:gd name="connsiteX64" fmla="*/ 6018075 w 8070239"/>
                <a:gd name="connsiteY64" fmla="*/ 934343 h 2363267"/>
                <a:gd name="connsiteX65" fmla="*/ 5790437 w 8070239"/>
                <a:gd name="connsiteY65" fmla="*/ 1218383 h 2363267"/>
                <a:gd name="connsiteX66" fmla="*/ 6392495 w 8070239"/>
                <a:gd name="connsiteY66" fmla="*/ 1218383 h 2363267"/>
                <a:gd name="connsiteX67" fmla="*/ 6618889 w 8070239"/>
                <a:gd name="connsiteY67" fmla="*/ 934343 h 2363267"/>
                <a:gd name="connsiteX68" fmla="*/ 5382721 w 8070239"/>
                <a:gd name="connsiteY68" fmla="*/ 934343 h 2363267"/>
                <a:gd name="connsiteX69" fmla="*/ 5155083 w 8070239"/>
                <a:gd name="connsiteY69" fmla="*/ 1218383 h 2363267"/>
                <a:gd name="connsiteX70" fmla="*/ 5757141 w 8070239"/>
                <a:gd name="connsiteY70" fmla="*/ 1218383 h 2363267"/>
                <a:gd name="connsiteX71" fmla="*/ 5983535 w 8070239"/>
                <a:gd name="connsiteY71" fmla="*/ 934343 h 2363267"/>
                <a:gd name="connsiteX72" fmla="*/ 4746123 w 8070239"/>
                <a:gd name="connsiteY72" fmla="*/ 934343 h 2363267"/>
                <a:gd name="connsiteX73" fmla="*/ 4519729 w 8070239"/>
                <a:gd name="connsiteY73" fmla="*/ 1218383 h 2363267"/>
                <a:gd name="connsiteX74" fmla="*/ 5121787 w 8070239"/>
                <a:gd name="connsiteY74" fmla="*/ 1218383 h 2363267"/>
                <a:gd name="connsiteX75" fmla="*/ 5348181 w 8070239"/>
                <a:gd name="connsiteY75" fmla="*/ 934343 h 2363267"/>
                <a:gd name="connsiteX76" fmla="*/ 4110770 w 8070239"/>
                <a:gd name="connsiteY76" fmla="*/ 934343 h 2363267"/>
                <a:gd name="connsiteX77" fmla="*/ 3884376 w 8070239"/>
                <a:gd name="connsiteY77" fmla="*/ 1218383 h 2363267"/>
                <a:gd name="connsiteX78" fmla="*/ 4486434 w 8070239"/>
                <a:gd name="connsiteY78" fmla="*/ 1218383 h 2363267"/>
                <a:gd name="connsiteX79" fmla="*/ 4712828 w 8070239"/>
                <a:gd name="connsiteY79" fmla="*/ 934343 h 2363267"/>
                <a:gd name="connsiteX80" fmla="*/ 3475419 w 8070239"/>
                <a:gd name="connsiteY80" fmla="*/ 934343 h 2363267"/>
                <a:gd name="connsiteX81" fmla="*/ 3249025 w 8070239"/>
                <a:gd name="connsiteY81" fmla="*/ 1218383 h 2363267"/>
                <a:gd name="connsiteX82" fmla="*/ 3851083 w 8070239"/>
                <a:gd name="connsiteY82" fmla="*/ 1218383 h 2363267"/>
                <a:gd name="connsiteX83" fmla="*/ 4077477 w 8070239"/>
                <a:gd name="connsiteY83" fmla="*/ 934343 h 2363267"/>
                <a:gd name="connsiteX84" fmla="*/ 2840065 w 8070239"/>
                <a:gd name="connsiteY84" fmla="*/ 934343 h 2363267"/>
                <a:gd name="connsiteX85" fmla="*/ 2613671 w 8070239"/>
                <a:gd name="connsiteY85" fmla="*/ 1218383 h 2363267"/>
                <a:gd name="connsiteX86" fmla="*/ 3215729 w 8070239"/>
                <a:gd name="connsiteY86" fmla="*/ 1218383 h 2363267"/>
                <a:gd name="connsiteX87" fmla="*/ 3442123 w 8070239"/>
                <a:gd name="connsiteY87" fmla="*/ 934343 h 2363267"/>
                <a:gd name="connsiteX88" fmla="*/ 2204710 w 8070239"/>
                <a:gd name="connsiteY88" fmla="*/ 934343 h 2363267"/>
                <a:gd name="connsiteX89" fmla="*/ 1977072 w 8070239"/>
                <a:gd name="connsiteY89" fmla="*/ 1218383 h 2363267"/>
                <a:gd name="connsiteX90" fmla="*/ 2580375 w 8070239"/>
                <a:gd name="connsiteY90" fmla="*/ 1218383 h 2363267"/>
                <a:gd name="connsiteX91" fmla="*/ 2806769 w 8070239"/>
                <a:gd name="connsiteY91" fmla="*/ 934343 h 2363267"/>
                <a:gd name="connsiteX92" fmla="*/ 1569356 w 8070239"/>
                <a:gd name="connsiteY92" fmla="*/ 934343 h 2363267"/>
                <a:gd name="connsiteX93" fmla="*/ 1341718 w 8070239"/>
                <a:gd name="connsiteY93" fmla="*/ 1218383 h 2363267"/>
                <a:gd name="connsiteX94" fmla="*/ 1945021 w 8070239"/>
                <a:gd name="connsiteY94" fmla="*/ 1218383 h 2363267"/>
                <a:gd name="connsiteX95" fmla="*/ 2171415 w 8070239"/>
                <a:gd name="connsiteY95" fmla="*/ 934343 h 2363267"/>
                <a:gd name="connsiteX96" fmla="*/ 6264747 w 8070239"/>
                <a:gd name="connsiteY96" fmla="*/ 624141 h 2363267"/>
                <a:gd name="connsiteX97" fmla="*/ 6038353 w 8070239"/>
                <a:gd name="connsiteY97" fmla="*/ 908181 h 2363267"/>
                <a:gd name="connsiteX98" fmla="*/ 6640411 w 8070239"/>
                <a:gd name="connsiteY98" fmla="*/ 908181 h 2363267"/>
                <a:gd name="connsiteX99" fmla="*/ 6866805 w 8070239"/>
                <a:gd name="connsiteY99" fmla="*/ 624141 h 2363267"/>
                <a:gd name="connsiteX100" fmla="*/ 5629393 w 8070239"/>
                <a:gd name="connsiteY100" fmla="*/ 624141 h 2363267"/>
                <a:gd name="connsiteX101" fmla="*/ 5402999 w 8070239"/>
                <a:gd name="connsiteY101" fmla="*/ 908181 h 2363267"/>
                <a:gd name="connsiteX102" fmla="*/ 6005057 w 8070239"/>
                <a:gd name="connsiteY102" fmla="*/ 908181 h 2363267"/>
                <a:gd name="connsiteX103" fmla="*/ 6231451 w 8070239"/>
                <a:gd name="connsiteY103" fmla="*/ 624141 h 2363267"/>
                <a:gd name="connsiteX104" fmla="*/ 4994039 w 8070239"/>
                <a:gd name="connsiteY104" fmla="*/ 624141 h 2363267"/>
                <a:gd name="connsiteX105" fmla="*/ 4767645 w 8070239"/>
                <a:gd name="connsiteY105" fmla="*/ 908181 h 2363267"/>
                <a:gd name="connsiteX106" fmla="*/ 5369703 w 8070239"/>
                <a:gd name="connsiteY106" fmla="*/ 908181 h 2363267"/>
                <a:gd name="connsiteX107" fmla="*/ 5596097 w 8070239"/>
                <a:gd name="connsiteY107" fmla="*/ 624141 h 2363267"/>
                <a:gd name="connsiteX108" fmla="*/ 4358684 w 8070239"/>
                <a:gd name="connsiteY108" fmla="*/ 624141 h 2363267"/>
                <a:gd name="connsiteX109" fmla="*/ 4131046 w 8070239"/>
                <a:gd name="connsiteY109" fmla="*/ 908181 h 2363267"/>
                <a:gd name="connsiteX110" fmla="*/ 4734349 w 8070239"/>
                <a:gd name="connsiteY110" fmla="*/ 908181 h 2363267"/>
                <a:gd name="connsiteX111" fmla="*/ 4960743 w 8070239"/>
                <a:gd name="connsiteY111" fmla="*/ 624141 h 2363267"/>
                <a:gd name="connsiteX112" fmla="*/ 3723330 w 8070239"/>
                <a:gd name="connsiteY112" fmla="*/ 624141 h 2363267"/>
                <a:gd name="connsiteX113" fmla="*/ 3495692 w 8070239"/>
                <a:gd name="connsiteY113" fmla="*/ 908181 h 2363267"/>
                <a:gd name="connsiteX114" fmla="*/ 4098995 w 8070239"/>
                <a:gd name="connsiteY114" fmla="*/ 908181 h 2363267"/>
                <a:gd name="connsiteX115" fmla="*/ 4325389 w 8070239"/>
                <a:gd name="connsiteY115" fmla="*/ 624141 h 2363267"/>
                <a:gd name="connsiteX116" fmla="*/ 3087976 w 8070239"/>
                <a:gd name="connsiteY116" fmla="*/ 624141 h 2363267"/>
                <a:gd name="connsiteX117" fmla="*/ 2860338 w 8070239"/>
                <a:gd name="connsiteY117" fmla="*/ 908181 h 2363267"/>
                <a:gd name="connsiteX118" fmla="*/ 3463641 w 8070239"/>
                <a:gd name="connsiteY118" fmla="*/ 908181 h 2363267"/>
                <a:gd name="connsiteX119" fmla="*/ 3690035 w 8070239"/>
                <a:gd name="connsiteY119" fmla="*/ 624141 h 2363267"/>
                <a:gd name="connsiteX120" fmla="*/ 2452622 w 8070239"/>
                <a:gd name="connsiteY120" fmla="*/ 624141 h 2363267"/>
                <a:gd name="connsiteX121" fmla="*/ 2224984 w 8070239"/>
                <a:gd name="connsiteY121" fmla="*/ 908181 h 2363267"/>
                <a:gd name="connsiteX122" fmla="*/ 2828287 w 8070239"/>
                <a:gd name="connsiteY122" fmla="*/ 908181 h 2363267"/>
                <a:gd name="connsiteX123" fmla="*/ 3054681 w 8070239"/>
                <a:gd name="connsiteY123" fmla="*/ 624141 h 2363267"/>
                <a:gd name="connsiteX124" fmla="*/ 1817269 w 8070239"/>
                <a:gd name="connsiteY124" fmla="*/ 624141 h 2363267"/>
                <a:gd name="connsiteX125" fmla="*/ 1589631 w 8070239"/>
                <a:gd name="connsiteY125" fmla="*/ 908181 h 2363267"/>
                <a:gd name="connsiteX126" fmla="*/ 2191690 w 8070239"/>
                <a:gd name="connsiteY126" fmla="*/ 908181 h 2363267"/>
                <a:gd name="connsiteX127" fmla="*/ 2419328 w 8070239"/>
                <a:gd name="connsiteY127" fmla="*/ 624141 h 2363267"/>
                <a:gd name="connsiteX128" fmla="*/ 6512659 w 8070239"/>
                <a:gd name="connsiteY128" fmla="*/ 315184 h 2363267"/>
                <a:gd name="connsiteX129" fmla="*/ 6286265 w 8070239"/>
                <a:gd name="connsiteY129" fmla="*/ 597979 h 2363267"/>
                <a:gd name="connsiteX130" fmla="*/ 6888325 w 8070239"/>
                <a:gd name="connsiteY130" fmla="*/ 597979 h 2363267"/>
                <a:gd name="connsiteX131" fmla="*/ 7114717 w 8070239"/>
                <a:gd name="connsiteY131" fmla="*/ 315184 h 2363267"/>
                <a:gd name="connsiteX132" fmla="*/ 5877305 w 8070239"/>
                <a:gd name="connsiteY132" fmla="*/ 315184 h 2363267"/>
                <a:gd name="connsiteX133" fmla="*/ 5650913 w 8070239"/>
                <a:gd name="connsiteY133" fmla="*/ 597979 h 2363267"/>
                <a:gd name="connsiteX134" fmla="*/ 6252971 w 8070239"/>
                <a:gd name="connsiteY134" fmla="*/ 597979 h 2363267"/>
                <a:gd name="connsiteX135" fmla="*/ 6479365 w 8070239"/>
                <a:gd name="connsiteY135" fmla="*/ 315184 h 2363267"/>
                <a:gd name="connsiteX136" fmla="*/ 5241947 w 8070239"/>
                <a:gd name="connsiteY136" fmla="*/ 315184 h 2363267"/>
                <a:gd name="connsiteX137" fmla="*/ 5014309 w 8070239"/>
                <a:gd name="connsiteY137" fmla="*/ 597979 h 2363267"/>
                <a:gd name="connsiteX138" fmla="*/ 5617611 w 8070239"/>
                <a:gd name="connsiteY138" fmla="*/ 597979 h 2363267"/>
                <a:gd name="connsiteX139" fmla="*/ 5844005 w 8070239"/>
                <a:gd name="connsiteY139" fmla="*/ 315184 h 2363267"/>
                <a:gd name="connsiteX140" fmla="*/ 4606596 w 8070239"/>
                <a:gd name="connsiteY140" fmla="*/ 315184 h 2363267"/>
                <a:gd name="connsiteX141" fmla="*/ 4378958 w 8070239"/>
                <a:gd name="connsiteY141" fmla="*/ 597979 h 2363267"/>
                <a:gd name="connsiteX142" fmla="*/ 4981017 w 8070239"/>
                <a:gd name="connsiteY142" fmla="*/ 597979 h 2363267"/>
                <a:gd name="connsiteX143" fmla="*/ 5208655 w 8070239"/>
                <a:gd name="connsiteY143" fmla="*/ 315184 h 2363267"/>
                <a:gd name="connsiteX144" fmla="*/ 3971243 w 8070239"/>
                <a:gd name="connsiteY144" fmla="*/ 315184 h 2363267"/>
                <a:gd name="connsiteX145" fmla="*/ 3743605 w 8070239"/>
                <a:gd name="connsiteY145" fmla="*/ 597979 h 2363267"/>
                <a:gd name="connsiteX146" fmla="*/ 4345664 w 8070239"/>
                <a:gd name="connsiteY146" fmla="*/ 597979 h 2363267"/>
                <a:gd name="connsiteX147" fmla="*/ 4573302 w 8070239"/>
                <a:gd name="connsiteY147" fmla="*/ 315184 h 2363267"/>
                <a:gd name="connsiteX148" fmla="*/ 3335889 w 8070239"/>
                <a:gd name="connsiteY148" fmla="*/ 315184 h 2363267"/>
                <a:gd name="connsiteX149" fmla="*/ 3108251 w 8070239"/>
                <a:gd name="connsiteY149" fmla="*/ 597979 h 2363267"/>
                <a:gd name="connsiteX150" fmla="*/ 3710310 w 8070239"/>
                <a:gd name="connsiteY150" fmla="*/ 597979 h 2363267"/>
                <a:gd name="connsiteX151" fmla="*/ 3937948 w 8070239"/>
                <a:gd name="connsiteY151" fmla="*/ 315184 h 2363267"/>
                <a:gd name="connsiteX152" fmla="*/ 2700535 w 8070239"/>
                <a:gd name="connsiteY152" fmla="*/ 315184 h 2363267"/>
                <a:gd name="connsiteX153" fmla="*/ 2472897 w 8070239"/>
                <a:gd name="connsiteY153" fmla="*/ 597979 h 2363267"/>
                <a:gd name="connsiteX154" fmla="*/ 3074955 w 8070239"/>
                <a:gd name="connsiteY154" fmla="*/ 597979 h 2363267"/>
                <a:gd name="connsiteX155" fmla="*/ 3301349 w 8070239"/>
                <a:gd name="connsiteY155" fmla="*/ 315184 h 2363267"/>
                <a:gd name="connsiteX156" fmla="*/ 2065181 w 8070239"/>
                <a:gd name="connsiteY156" fmla="*/ 315184 h 2363267"/>
                <a:gd name="connsiteX157" fmla="*/ 1837543 w 8070239"/>
                <a:gd name="connsiteY157" fmla="*/ 597979 h 2363267"/>
                <a:gd name="connsiteX158" fmla="*/ 2439601 w 8070239"/>
                <a:gd name="connsiteY158" fmla="*/ 597979 h 2363267"/>
                <a:gd name="connsiteX159" fmla="*/ 2665995 w 8070239"/>
                <a:gd name="connsiteY159" fmla="*/ 315184 h 2363267"/>
                <a:gd name="connsiteX160" fmla="*/ 2284429 w 8070239"/>
                <a:gd name="connsiteY160" fmla="*/ 0 h 2363267"/>
                <a:gd name="connsiteX161" fmla="*/ 2304359 w 8070239"/>
                <a:gd name="connsiteY161" fmla="*/ 16187 h 2363267"/>
                <a:gd name="connsiteX162" fmla="*/ 2086379 w 8070239"/>
                <a:gd name="connsiteY162" fmla="*/ 288871 h 2363267"/>
                <a:gd name="connsiteX163" fmla="*/ 2689249 w 8070239"/>
                <a:gd name="connsiteY163" fmla="*/ 288871 h 2363267"/>
                <a:gd name="connsiteX164" fmla="*/ 2919685 w 8070239"/>
                <a:gd name="connsiteY164" fmla="*/ 0 h 2363267"/>
                <a:gd name="connsiteX165" fmla="*/ 2939615 w 8070239"/>
                <a:gd name="connsiteY165" fmla="*/ 16187 h 2363267"/>
                <a:gd name="connsiteX166" fmla="*/ 2721635 w 8070239"/>
                <a:gd name="connsiteY166" fmla="*/ 288871 h 2363267"/>
                <a:gd name="connsiteX167" fmla="*/ 3324505 w 8070239"/>
                <a:gd name="connsiteY167" fmla="*/ 288871 h 2363267"/>
                <a:gd name="connsiteX168" fmla="*/ 3554941 w 8070239"/>
                <a:gd name="connsiteY168" fmla="*/ 0 h 2363267"/>
                <a:gd name="connsiteX169" fmla="*/ 3574871 w 8070239"/>
                <a:gd name="connsiteY169" fmla="*/ 16187 h 2363267"/>
                <a:gd name="connsiteX170" fmla="*/ 3356891 w 8070239"/>
                <a:gd name="connsiteY170" fmla="*/ 288871 h 2363267"/>
                <a:gd name="connsiteX171" fmla="*/ 3959761 w 8070239"/>
                <a:gd name="connsiteY171" fmla="*/ 288871 h 2363267"/>
                <a:gd name="connsiteX172" fmla="*/ 4190197 w 8070239"/>
                <a:gd name="connsiteY172" fmla="*/ 0 h 2363267"/>
                <a:gd name="connsiteX173" fmla="*/ 4210126 w 8070239"/>
                <a:gd name="connsiteY173" fmla="*/ 16187 h 2363267"/>
                <a:gd name="connsiteX174" fmla="*/ 3992146 w 8070239"/>
                <a:gd name="connsiteY174" fmla="*/ 288871 h 2363267"/>
                <a:gd name="connsiteX175" fmla="*/ 4595017 w 8070239"/>
                <a:gd name="connsiteY175" fmla="*/ 288871 h 2363267"/>
                <a:gd name="connsiteX176" fmla="*/ 4825453 w 8070239"/>
                <a:gd name="connsiteY176" fmla="*/ 0 h 2363267"/>
                <a:gd name="connsiteX177" fmla="*/ 4845382 w 8070239"/>
                <a:gd name="connsiteY177" fmla="*/ 16187 h 2363267"/>
                <a:gd name="connsiteX178" fmla="*/ 4627402 w 8070239"/>
                <a:gd name="connsiteY178" fmla="*/ 288871 h 2363267"/>
                <a:gd name="connsiteX179" fmla="*/ 5230272 w 8070239"/>
                <a:gd name="connsiteY179" fmla="*/ 288871 h 2363267"/>
                <a:gd name="connsiteX180" fmla="*/ 5461953 w 8070239"/>
                <a:gd name="connsiteY180" fmla="*/ 0 h 2363267"/>
                <a:gd name="connsiteX181" fmla="*/ 5481883 w 8070239"/>
                <a:gd name="connsiteY181" fmla="*/ 16187 h 2363267"/>
                <a:gd name="connsiteX182" fmla="*/ 5262658 w 8070239"/>
                <a:gd name="connsiteY182" fmla="*/ 288871 h 2363267"/>
                <a:gd name="connsiteX183" fmla="*/ 5865529 w 8070239"/>
                <a:gd name="connsiteY183" fmla="*/ 288871 h 2363267"/>
                <a:gd name="connsiteX184" fmla="*/ 6097209 w 8070239"/>
                <a:gd name="connsiteY184" fmla="*/ 0 h 2363267"/>
                <a:gd name="connsiteX185" fmla="*/ 6117139 w 8070239"/>
                <a:gd name="connsiteY185" fmla="*/ 16187 h 2363267"/>
                <a:gd name="connsiteX186" fmla="*/ 5897913 w 8070239"/>
                <a:gd name="connsiteY186" fmla="*/ 288871 h 2363267"/>
                <a:gd name="connsiteX187" fmla="*/ 6500783 w 8070239"/>
                <a:gd name="connsiteY187" fmla="*/ 288871 h 2363267"/>
                <a:gd name="connsiteX188" fmla="*/ 6732465 w 8070239"/>
                <a:gd name="connsiteY188" fmla="*/ 0 h 2363267"/>
                <a:gd name="connsiteX189" fmla="*/ 6751149 w 8070239"/>
                <a:gd name="connsiteY189" fmla="*/ 16187 h 2363267"/>
                <a:gd name="connsiteX190" fmla="*/ 6533169 w 8070239"/>
                <a:gd name="connsiteY190" fmla="*/ 288871 h 2363267"/>
                <a:gd name="connsiteX191" fmla="*/ 7136039 w 8070239"/>
                <a:gd name="connsiteY191" fmla="*/ 288871 h 2363267"/>
                <a:gd name="connsiteX192" fmla="*/ 7367721 w 8070239"/>
                <a:gd name="connsiteY192" fmla="*/ 0 h 2363267"/>
                <a:gd name="connsiteX193" fmla="*/ 7386405 w 8070239"/>
                <a:gd name="connsiteY193" fmla="*/ 16187 h 2363267"/>
                <a:gd name="connsiteX194" fmla="*/ 7169671 w 8070239"/>
                <a:gd name="connsiteY194" fmla="*/ 288871 h 2363267"/>
                <a:gd name="connsiteX195" fmla="*/ 8070239 w 8070239"/>
                <a:gd name="connsiteY195" fmla="*/ 288871 h 2363267"/>
                <a:gd name="connsiteX196" fmla="*/ 8070239 w 8070239"/>
                <a:gd name="connsiteY196" fmla="*/ 315019 h 2363267"/>
                <a:gd name="connsiteX197" fmla="*/ 7148495 w 8070239"/>
                <a:gd name="connsiteY197" fmla="*/ 315019 h 2363267"/>
                <a:gd name="connsiteX198" fmla="*/ 6921797 w 8070239"/>
                <a:gd name="connsiteY198" fmla="*/ 598910 h 2363267"/>
                <a:gd name="connsiteX199" fmla="*/ 8070239 w 8070239"/>
                <a:gd name="connsiteY199" fmla="*/ 598910 h 2363267"/>
                <a:gd name="connsiteX200" fmla="*/ 8070239 w 8070239"/>
                <a:gd name="connsiteY200" fmla="*/ 623813 h 2363267"/>
                <a:gd name="connsiteX201" fmla="*/ 6900621 w 8070239"/>
                <a:gd name="connsiteY201" fmla="*/ 623813 h 2363267"/>
                <a:gd name="connsiteX202" fmla="*/ 6673921 w 8070239"/>
                <a:gd name="connsiteY202" fmla="*/ 908949 h 2363267"/>
                <a:gd name="connsiteX203" fmla="*/ 8070239 w 8070239"/>
                <a:gd name="connsiteY203" fmla="*/ 908949 h 2363267"/>
                <a:gd name="connsiteX204" fmla="*/ 8070239 w 8070239"/>
                <a:gd name="connsiteY204" fmla="*/ 933852 h 2363267"/>
                <a:gd name="connsiteX205" fmla="*/ 6653993 w 8070239"/>
                <a:gd name="connsiteY205" fmla="*/ 933852 h 2363267"/>
                <a:gd name="connsiteX206" fmla="*/ 6426047 w 8070239"/>
                <a:gd name="connsiteY206" fmla="*/ 1218988 h 2363267"/>
                <a:gd name="connsiteX207" fmla="*/ 8070239 w 8070239"/>
                <a:gd name="connsiteY207" fmla="*/ 1218988 h 2363267"/>
                <a:gd name="connsiteX208" fmla="*/ 8070239 w 8070239"/>
                <a:gd name="connsiteY208" fmla="*/ 1243890 h 2363267"/>
                <a:gd name="connsiteX209" fmla="*/ 6406117 w 8070239"/>
                <a:gd name="connsiteY209" fmla="*/ 1243890 h 2363267"/>
                <a:gd name="connsiteX210" fmla="*/ 6179419 w 8070239"/>
                <a:gd name="connsiteY210" fmla="*/ 1527781 h 2363267"/>
                <a:gd name="connsiteX211" fmla="*/ 8070239 w 8070239"/>
                <a:gd name="connsiteY211" fmla="*/ 1527781 h 2363267"/>
                <a:gd name="connsiteX212" fmla="*/ 8070239 w 8070239"/>
                <a:gd name="connsiteY212" fmla="*/ 1553929 h 2363267"/>
                <a:gd name="connsiteX213" fmla="*/ 6158245 w 8070239"/>
                <a:gd name="connsiteY213" fmla="*/ 1553929 h 2363267"/>
                <a:gd name="connsiteX214" fmla="*/ 5931545 w 8070239"/>
                <a:gd name="connsiteY214" fmla="*/ 1837820 h 2363267"/>
                <a:gd name="connsiteX215" fmla="*/ 8070239 w 8070239"/>
                <a:gd name="connsiteY215" fmla="*/ 1837820 h 2363267"/>
                <a:gd name="connsiteX216" fmla="*/ 8070239 w 8070239"/>
                <a:gd name="connsiteY216" fmla="*/ 1862723 h 2363267"/>
                <a:gd name="connsiteX217" fmla="*/ 5910369 w 8070239"/>
                <a:gd name="connsiteY217" fmla="*/ 1862723 h 2363267"/>
                <a:gd name="connsiteX218" fmla="*/ 5510533 w 8070239"/>
                <a:gd name="connsiteY218" fmla="*/ 2363267 h 2363267"/>
                <a:gd name="connsiteX219" fmla="*/ 5490603 w 8070239"/>
                <a:gd name="connsiteY219" fmla="*/ 2348326 h 2363267"/>
                <a:gd name="connsiteX220" fmla="*/ 5879229 w 8070239"/>
                <a:gd name="connsiteY220" fmla="*/ 1862723 h 2363267"/>
                <a:gd name="connsiteX221" fmla="*/ 5275114 w 8070239"/>
                <a:gd name="connsiteY221" fmla="*/ 1862723 h 2363267"/>
                <a:gd name="connsiteX222" fmla="*/ 4875277 w 8070239"/>
                <a:gd name="connsiteY222" fmla="*/ 2363267 h 2363267"/>
                <a:gd name="connsiteX223" fmla="*/ 4855347 w 8070239"/>
                <a:gd name="connsiteY223" fmla="*/ 2348326 h 2363267"/>
                <a:gd name="connsiteX224" fmla="*/ 5243974 w 8070239"/>
                <a:gd name="connsiteY224" fmla="*/ 1862723 h 2363267"/>
                <a:gd name="connsiteX225" fmla="*/ 4639858 w 8070239"/>
                <a:gd name="connsiteY225" fmla="*/ 1862723 h 2363267"/>
                <a:gd name="connsiteX226" fmla="*/ 4240021 w 8070239"/>
                <a:gd name="connsiteY226" fmla="*/ 2363267 h 2363267"/>
                <a:gd name="connsiteX227" fmla="*/ 4220091 w 8070239"/>
                <a:gd name="connsiteY227" fmla="*/ 2348326 h 2363267"/>
                <a:gd name="connsiteX228" fmla="*/ 4608718 w 8070239"/>
                <a:gd name="connsiteY228" fmla="*/ 1862723 h 2363267"/>
                <a:gd name="connsiteX229" fmla="*/ 4004602 w 8070239"/>
                <a:gd name="connsiteY229" fmla="*/ 1862723 h 2363267"/>
                <a:gd name="connsiteX230" fmla="*/ 3604765 w 8070239"/>
                <a:gd name="connsiteY230" fmla="*/ 2363267 h 2363267"/>
                <a:gd name="connsiteX231" fmla="*/ 3584835 w 8070239"/>
                <a:gd name="connsiteY231" fmla="*/ 2348326 h 2363267"/>
                <a:gd name="connsiteX232" fmla="*/ 3972217 w 8070239"/>
                <a:gd name="connsiteY232" fmla="*/ 1862723 h 2363267"/>
                <a:gd name="connsiteX233" fmla="*/ 3369347 w 8070239"/>
                <a:gd name="connsiteY233" fmla="*/ 1862723 h 2363267"/>
                <a:gd name="connsiteX234" fmla="*/ 2969509 w 8070239"/>
                <a:gd name="connsiteY234" fmla="*/ 2363267 h 2363267"/>
                <a:gd name="connsiteX235" fmla="*/ 2949579 w 8070239"/>
                <a:gd name="connsiteY235" fmla="*/ 2348326 h 2363267"/>
                <a:gd name="connsiteX236" fmla="*/ 3336961 w 8070239"/>
                <a:gd name="connsiteY236" fmla="*/ 1862723 h 2363267"/>
                <a:gd name="connsiteX237" fmla="*/ 2734091 w 8070239"/>
                <a:gd name="connsiteY237" fmla="*/ 1862723 h 2363267"/>
                <a:gd name="connsiteX238" fmla="*/ 2334253 w 8070239"/>
                <a:gd name="connsiteY238" fmla="*/ 2363267 h 2363267"/>
                <a:gd name="connsiteX239" fmla="*/ 2314324 w 8070239"/>
                <a:gd name="connsiteY239" fmla="*/ 2348326 h 2363267"/>
                <a:gd name="connsiteX240" fmla="*/ 2701705 w 8070239"/>
                <a:gd name="connsiteY240" fmla="*/ 1862723 h 2363267"/>
                <a:gd name="connsiteX241" fmla="*/ 2098835 w 8070239"/>
                <a:gd name="connsiteY241" fmla="*/ 1862723 h 2363267"/>
                <a:gd name="connsiteX242" fmla="*/ 1698998 w 8070239"/>
                <a:gd name="connsiteY242" fmla="*/ 2363267 h 2363267"/>
                <a:gd name="connsiteX243" fmla="*/ 1679068 w 8070239"/>
                <a:gd name="connsiteY243" fmla="*/ 2348326 h 2363267"/>
                <a:gd name="connsiteX244" fmla="*/ 2066449 w 8070239"/>
                <a:gd name="connsiteY244" fmla="*/ 1862723 h 2363267"/>
                <a:gd name="connsiteX245" fmla="*/ 1463579 w 8070239"/>
                <a:gd name="connsiteY245" fmla="*/ 1862723 h 2363267"/>
                <a:gd name="connsiteX246" fmla="*/ 1063742 w 8070239"/>
                <a:gd name="connsiteY246" fmla="*/ 2363267 h 2363267"/>
                <a:gd name="connsiteX247" fmla="*/ 1043812 w 8070239"/>
                <a:gd name="connsiteY247" fmla="*/ 2348326 h 2363267"/>
                <a:gd name="connsiteX248" fmla="*/ 1431194 w 8070239"/>
                <a:gd name="connsiteY248" fmla="*/ 1862723 h 2363267"/>
                <a:gd name="connsiteX249" fmla="*/ 828324 w 8070239"/>
                <a:gd name="connsiteY249" fmla="*/ 1862723 h 2363267"/>
                <a:gd name="connsiteX250" fmla="*/ 428486 w 8070239"/>
                <a:gd name="connsiteY250" fmla="*/ 2363267 h 2363267"/>
                <a:gd name="connsiteX251" fmla="*/ 408557 w 8070239"/>
                <a:gd name="connsiteY251" fmla="*/ 2348326 h 2363267"/>
                <a:gd name="connsiteX252" fmla="*/ 795938 w 8070239"/>
                <a:gd name="connsiteY252" fmla="*/ 1862723 h 2363267"/>
                <a:gd name="connsiteX253" fmla="*/ 0 w 8070239"/>
                <a:gd name="connsiteY253" fmla="*/ 1862723 h 2363267"/>
                <a:gd name="connsiteX254" fmla="*/ 0 w 8070239"/>
                <a:gd name="connsiteY254" fmla="*/ 1837820 h 2363267"/>
                <a:gd name="connsiteX255" fmla="*/ 815868 w 8070239"/>
                <a:gd name="connsiteY255" fmla="*/ 1837820 h 2363267"/>
                <a:gd name="connsiteX256" fmla="*/ 1042567 w 8070239"/>
                <a:gd name="connsiteY256" fmla="*/ 1553929 h 2363267"/>
                <a:gd name="connsiteX257" fmla="*/ 0 w 8070239"/>
                <a:gd name="connsiteY257" fmla="*/ 1553929 h 2363267"/>
                <a:gd name="connsiteX258" fmla="*/ 0 w 8070239"/>
                <a:gd name="connsiteY258" fmla="*/ 1527781 h 2363267"/>
                <a:gd name="connsiteX259" fmla="*/ 1063742 w 8070239"/>
                <a:gd name="connsiteY259" fmla="*/ 1527781 h 2363267"/>
                <a:gd name="connsiteX260" fmla="*/ 1290441 w 8070239"/>
                <a:gd name="connsiteY260" fmla="*/ 1243890 h 2363267"/>
                <a:gd name="connsiteX261" fmla="*/ 0 w 8070239"/>
                <a:gd name="connsiteY261" fmla="*/ 1243890 h 2363267"/>
                <a:gd name="connsiteX262" fmla="*/ 0 w 8070239"/>
                <a:gd name="connsiteY262" fmla="*/ 1218988 h 2363267"/>
                <a:gd name="connsiteX263" fmla="*/ 1311616 w 8070239"/>
                <a:gd name="connsiteY263" fmla="*/ 1218988 h 2363267"/>
                <a:gd name="connsiteX264" fmla="*/ 1538315 w 8070239"/>
                <a:gd name="connsiteY264" fmla="*/ 933852 h 2363267"/>
                <a:gd name="connsiteX265" fmla="*/ 0 w 8070239"/>
                <a:gd name="connsiteY265" fmla="*/ 933852 h 2363267"/>
                <a:gd name="connsiteX266" fmla="*/ 0 w 8070239"/>
                <a:gd name="connsiteY266" fmla="*/ 908949 h 2363267"/>
                <a:gd name="connsiteX267" fmla="*/ 1558245 w 8070239"/>
                <a:gd name="connsiteY267" fmla="*/ 908949 h 2363267"/>
                <a:gd name="connsiteX268" fmla="*/ 1786190 w 8070239"/>
                <a:gd name="connsiteY268" fmla="*/ 623813 h 2363267"/>
                <a:gd name="connsiteX269" fmla="*/ 0 w 8070239"/>
                <a:gd name="connsiteY269" fmla="*/ 623813 h 2363267"/>
                <a:gd name="connsiteX270" fmla="*/ 0 w 8070239"/>
                <a:gd name="connsiteY270" fmla="*/ 598910 h 2363267"/>
                <a:gd name="connsiteX271" fmla="*/ 1806119 w 8070239"/>
                <a:gd name="connsiteY271" fmla="*/ 598910 h 2363267"/>
                <a:gd name="connsiteX272" fmla="*/ 2034064 w 8070239"/>
                <a:gd name="connsiteY272" fmla="*/ 315019 h 2363267"/>
                <a:gd name="connsiteX273" fmla="*/ 0 w 8070239"/>
                <a:gd name="connsiteY273" fmla="*/ 315019 h 2363267"/>
                <a:gd name="connsiteX274" fmla="*/ 0 w 8070239"/>
                <a:gd name="connsiteY274" fmla="*/ 288871 h 2363267"/>
                <a:gd name="connsiteX275" fmla="*/ 2053993 w 8070239"/>
                <a:gd name="connsiteY275" fmla="*/ 288871 h 236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8070239" h="2363267">
                  <a:moveTo>
                    <a:pt x="5522255" y="1554747"/>
                  </a:moveTo>
                  <a:lnTo>
                    <a:pt x="5295861" y="1837542"/>
                  </a:lnTo>
                  <a:lnTo>
                    <a:pt x="5897919" y="1837542"/>
                  </a:lnTo>
                  <a:lnTo>
                    <a:pt x="6124313" y="1554747"/>
                  </a:lnTo>
                  <a:close/>
                  <a:moveTo>
                    <a:pt x="4886901" y="1554747"/>
                  </a:moveTo>
                  <a:lnTo>
                    <a:pt x="4660507" y="1837542"/>
                  </a:lnTo>
                  <a:lnTo>
                    <a:pt x="5261321" y="1837542"/>
                  </a:lnTo>
                  <a:lnTo>
                    <a:pt x="5488959" y="1554747"/>
                  </a:lnTo>
                  <a:close/>
                  <a:moveTo>
                    <a:pt x="4251548" y="1554747"/>
                  </a:moveTo>
                  <a:lnTo>
                    <a:pt x="4025154" y="1837542"/>
                  </a:lnTo>
                  <a:lnTo>
                    <a:pt x="4625968" y="1837542"/>
                  </a:lnTo>
                  <a:lnTo>
                    <a:pt x="4853606" y="1554747"/>
                  </a:lnTo>
                  <a:close/>
                  <a:moveTo>
                    <a:pt x="3616194" y="1554747"/>
                  </a:moveTo>
                  <a:lnTo>
                    <a:pt x="3389800" y="1837542"/>
                  </a:lnTo>
                  <a:lnTo>
                    <a:pt x="3990614" y="1837542"/>
                  </a:lnTo>
                  <a:lnTo>
                    <a:pt x="4218252" y="1554747"/>
                  </a:lnTo>
                  <a:close/>
                  <a:moveTo>
                    <a:pt x="2980840" y="1554747"/>
                  </a:moveTo>
                  <a:lnTo>
                    <a:pt x="2754446" y="1837542"/>
                  </a:lnTo>
                  <a:lnTo>
                    <a:pt x="3356504" y="1837542"/>
                  </a:lnTo>
                  <a:lnTo>
                    <a:pt x="3582898" y="1554747"/>
                  </a:lnTo>
                  <a:close/>
                  <a:moveTo>
                    <a:pt x="2345486" y="1554747"/>
                  </a:moveTo>
                  <a:lnTo>
                    <a:pt x="2119092" y="1837542"/>
                  </a:lnTo>
                  <a:lnTo>
                    <a:pt x="2719906" y="1837542"/>
                  </a:lnTo>
                  <a:lnTo>
                    <a:pt x="2947544" y="1554747"/>
                  </a:lnTo>
                  <a:close/>
                  <a:moveTo>
                    <a:pt x="1710129" y="1554747"/>
                  </a:moveTo>
                  <a:lnTo>
                    <a:pt x="1483735" y="1837542"/>
                  </a:lnTo>
                  <a:lnTo>
                    <a:pt x="2084549" y="1837542"/>
                  </a:lnTo>
                  <a:lnTo>
                    <a:pt x="2312187" y="1554747"/>
                  </a:lnTo>
                  <a:close/>
                  <a:moveTo>
                    <a:pt x="1076024" y="1554747"/>
                  </a:moveTo>
                  <a:lnTo>
                    <a:pt x="849630" y="1837542"/>
                  </a:lnTo>
                  <a:lnTo>
                    <a:pt x="1450444" y="1837542"/>
                  </a:lnTo>
                  <a:lnTo>
                    <a:pt x="1678082" y="1554747"/>
                  </a:lnTo>
                  <a:close/>
                  <a:moveTo>
                    <a:pt x="5770167" y="1244545"/>
                  </a:moveTo>
                  <a:lnTo>
                    <a:pt x="5543773" y="1527340"/>
                  </a:lnTo>
                  <a:lnTo>
                    <a:pt x="6144589" y="1527340"/>
                  </a:lnTo>
                  <a:lnTo>
                    <a:pt x="6372225" y="1244545"/>
                  </a:lnTo>
                  <a:close/>
                  <a:moveTo>
                    <a:pt x="5134814" y="1244545"/>
                  </a:moveTo>
                  <a:lnTo>
                    <a:pt x="4908420" y="1527340"/>
                  </a:lnTo>
                  <a:lnTo>
                    <a:pt x="5509235" y="1527340"/>
                  </a:lnTo>
                  <a:lnTo>
                    <a:pt x="5736873" y="1244545"/>
                  </a:lnTo>
                  <a:close/>
                  <a:moveTo>
                    <a:pt x="4499460" y="1244545"/>
                  </a:moveTo>
                  <a:lnTo>
                    <a:pt x="4273066" y="1527340"/>
                  </a:lnTo>
                  <a:lnTo>
                    <a:pt x="4873880" y="1527340"/>
                  </a:lnTo>
                  <a:lnTo>
                    <a:pt x="5101518" y="1244545"/>
                  </a:lnTo>
                  <a:close/>
                  <a:moveTo>
                    <a:pt x="3864104" y="1244545"/>
                  </a:moveTo>
                  <a:lnTo>
                    <a:pt x="3636466" y="1527340"/>
                  </a:lnTo>
                  <a:lnTo>
                    <a:pt x="4238524" y="1527340"/>
                  </a:lnTo>
                  <a:lnTo>
                    <a:pt x="4464918" y="1244545"/>
                  </a:lnTo>
                  <a:close/>
                  <a:moveTo>
                    <a:pt x="3228751" y="1244545"/>
                  </a:moveTo>
                  <a:lnTo>
                    <a:pt x="3001113" y="1527340"/>
                  </a:lnTo>
                  <a:lnTo>
                    <a:pt x="3603171" y="1527340"/>
                  </a:lnTo>
                  <a:lnTo>
                    <a:pt x="3829565" y="1244545"/>
                  </a:lnTo>
                  <a:close/>
                  <a:moveTo>
                    <a:pt x="2593397" y="1244545"/>
                  </a:moveTo>
                  <a:lnTo>
                    <a:pt x="2365759" y="1527340"/>
                  </a:lnTo>
                  <a:lnTo>
                    <a:pt x="2967817" y="1527340"/>
                  </a:lnTo>
                  <a:lnTo>
                    <a:pt x="3194211" y="1244545"/>
                  </a:lnTo>
                  <a:close/>
                  <a:moveTo>
                    <a:pt x="1956799" y="1244545"/>
                  </a:moveTo>
                  <a:lnTo>
                    <a:pt x="1730405" y="1527340"/>
                  </a:lnTo>
                  <a:lnTo>
                    <a:pt x="2332463" y="1527340"/>
                  </a:lnTo>
                  <a:lnTo>
                    <a:pt x="2558857" y="1244545"/>
                  </a:lnTo>
                  <a:close/>
                  <a:moveTo>
                    <a:pt x="1321445" y="1244545"/>
                  </a:moveTo>
                  <a:lnTo>
                    <a:pt x="1095051" y="1527340"/>
                  </a:lnTo>
                  <a:lnTo>
                    <a:pt x="1697109" y="1527340"/>
                  </a:lnTo>
                  <a:lnTo>
                    <a:pt x="1923503" y="1244545"/>
                  </a:lnTo>
                  <a:close/>
                  <a:moveTo>
                    <a:pt x="6018075" y="934343"/>
                  </a:moveTo>
                  <a:lnTo>
                    <a:pt x="5790437" y="1218383"/>
                  </a:lnTo>
                  <a:lnTo>
                    <a:pt x="6392495" y="1218383"/>
                  </a:lnTo>
                  <a:lnTo>
                    <a:pt x="6618889" y="934343"/>
                  </a:lnTo>
                  <a:close/>
                  <a:moveTo>
                    <a:pt x="5382721" y="934343"/>
                  </a:moveTo>
                  <a:lnTo>
                    <a:pt x="5155083" y="1218383"/>
                  </a:lnTo>
                  <a:lnTo>
                    <a:pt x="5757141" y="1218383"/>
                  </a:lnTo>
                  <a:lnTo>
                    <a:pt x="5983535" y="934343"/>
                  </a:lnTo>
                  <a:close/>
                  <a:moveTo>
                    <a:pt x="4746123" y="934343"/>
                  </a:moveTo>
                  <a:lnTo>
                    <a:pt x="4519729" y="1218383"/>
                  </a:lnTo>
                  <a:lnTo>
                    <a:pt x="5121787" y="1218383"/>
                  </a:lnTo>
                  <a:lnTo>
                    <a:pt x="5348181" y="934343"/>
                  </a:lnTo>
                  <a:close/>
                  <a:moveTo>
                    <a:pt x="4110770" y="934343"/>
                  </a:moveTo>
                  <a:lnTo>
                    <a:pt x="3884376" y="1218383"/>
                  </a:lnTo>
                  <a:lnTo>
                    <a:pt x="4486434" y="1218383"/>
                  </a:lnTo>
                  <a:lnTo>
                    <a:pt x="4712828" y="934343"/>
                  </a:lnTo>
                  <a:close/>
                  <a:moveTo>
                    <a:pt x="3475419" y="934343"/>
                  </a:moveTo>
                  <a:lnTo>
                    <a:pt x="3249025" y="1218383"/>
                  </a:lnTo>
                  <a:lnTo>
                    <a:pt x="3851083" y="1218383"/>
                  </a:lnTo>
                  <a:lnTo>
                    <a:pt x="4077477" y="934343"/>
                  </a:lnTo>
                  <a:close/>
                  <a:moveTo>
                    <a:pt x="2840065" y="934343"/>
                  </a:moveTo>
                  <a:lnTo>
                    <a:pt x="2613671" y="1218383"/>
                  </a:lnTo>
                  <a:lnTo>
                    <a:pt x="3215729" y="1218383"/>
                  </a:lnTo>
                  <a:lnTo>
                    <a:pt x="3442123" y="934343"/>
                  </a:lnTo>
                  <a:close/>
                  <a:moveTo>
                    <a:pt x="2204710" y="934343"/>
                  </a:moveTo>
                  <a:lnTo>
                    <a:pt x="1977072" y="1218383"/>
                  </a:lnTo>
                  <a:lnTo>
                    <a:pt x="2580375" y="1218383"/>
                  </a:lnTo>
                  <a:lnTo>
                    <a:pt x="2806769" y="934343"/>
                  </a:lnTo>
                  <a:close/>
                  <a:moveTo>
                    <a:pt x="1569356" y="934343"/>
                  </a:moveTo>
                  <a:lnTo>
                    <a:pt x="1341718" y="1218383"/>
                  </a:lnTo>
                  <a:lnTo>
                    <a:pt x="1945021" y="1218383"/>
                  </a:lnTo>
                  <a:lnTo>
                    <a:pt x="2171415" y="934343"/>
                  </a:lnTo>
                  <a:close/>
                  <a:moveTo>
                    <a:pt x="6264747" y="624141"/>
                  </a:moveTo>
                  <a:lnTo>
                    <a:pt x="6038353" y="908181"/>
                  </a:lnTo>
                  <a:lnTo>
                    <a:pt x="6640411" y="908181"/>
                  </a:lnTo>
                  <a:lnTo>
                    <a:pt x="6866805" y="624141"/>
                  </a:lnTo>
                  <a:close/>
                  <a:moveTo>
                    <a:pt x="5629393" y="624141"/>
                  </a:moveTo>
                  <a:lnTo>
                    <a:pt x="5402999" y="908181"/>
                  </a:lnTo>
                  <a:lnTo>
                    <a:pt x="6005057" y="908181"/>
                  </a:lnTo>
                  <a:lnTo>
                    <a:pt x="6231451" y="624141"/>
                  </a:lnTo>
                  <a:close/>
                  <a:moveTo>
                    <a:pt x="4994039" y="624141"/>
                  </a:moveTo>
                  <a:lnTo>
                    <a:pt x="4767645" y="908181"/>
                  </a:lnTo>
                  <a:lnTo>
                    <a:pt x="5369703" y="908181"/>
                  </a:lnTo>
                  <a:lnTo>
                    <a:pt x="5596097" y="624141"/>
                  </a:lnTo>
                  <a:close/>
                  <a:moveTo>
                    <a:pt x="4358684" y="624141"/>
                  </a:moveTo>
                  <a:lnTo>
                    <a:pt x="4131046" y="908181"/>
                  </a:lnTo>
                  <a:lnTo>
                    <a:pt x="4734349" y="908181"/>
                  </a:lnTo>
                  <a:lnTo>
                    <a:pt x="4960743" y="624141"/>
                  </a:lnTo>
                  <a:close/>
                  <a:moveTo>
                    <a:pt x="3723330" y="624141"/>
                  </a:moveTo>
                  <a:lnTo>
                    <a:pt x="3495692" y="908181"/>
                  </a:lnTo>
                  <a:lnTo>
                    <a:pt x="4098995" y="908181"/>
                  </a:lnTo>
                  <a:lnTo>
                    <a:pt x="4325389" y="624141"/>
                  </a:lnTo>
                  <a:close/>
                  <a:moveTo>
                    <a:pt x="3087976" y="624141"/>
                  </a:moveTo>
                  <a:lnTo>
                    <a:pt x="2860338" y="908181"/>
                  </a:lnTo>
                  <a:lnTo>
                    <a:pt x="3463641" y="908181"/>
                  </a:lnTo>
                  <a:lnTo>
                    <a:pt x="3690035" y="624141"/>
                  </a:lnTo>
                  <a:close/>
                  <a:moveTo>
                    <a:pt x="2452622" y="624141"/>
                  </a:moveTo>
                  <a:lnTo>
                    <a:pt x="2224984" y="908181"/>
                  </a:lnTo>
                  <a:lnTo>
                    <a:pt x="2828287" y="908181"/>
                  </a:lnTo>
                  <a:lnTo>
                    <a:pt x="3054681" y="624141"/>
                  </a:lnTo>
                  <a:close/>
                  <a:moveTo>
                    <a:pt x="1817269" y="624141"/>
                  </a:moveTo>
                  <a:lnTo>
                    <a:pt x="1589631" y="908181"/>
                  </a:lnTo>
                  <a:lnTo>
                    <a:pt x="2191690" y="908181"/>
                  </a:lnTo>
                  <a:lnTo>
                    <a:pt x="2419328" y="624141"/>
                  </a:lnTo>
                  <a:close/>
                  <a:moveTo>
                    <a:pt x="6512659" y="315184"/>
                  </a:moveTo>
                  <a:lnTo>
                    <a:pt x="6286265" y="597979"/>
                  </a:lnTo>
                  <a:lnTo>
                    <a:pt x="6888325" y="597979"/>
                  </a:lnTo>
                  <a:lnTo>
                    <a:pt x="7114717" y="315184"/>
                  </a:lnTo>
                  <a:close/>
                  <a:moveTo>
                    <a:pt x="5877305" y="315184"/>
                  </a:moveTo>
                  <a:lnTo>
                    <a:pt x="5650913" y="597979"/>
                  </a:lnTo>
                  <a:lnTo>
                    <a:pt x="6252971" y="597979"/>
                  </a:lnTo>
                  <a:lnTo>
                    <a:pt x="6479365" y="315184"/>
                  </a:lnTo>
                  <a:close/>
                  <a:moveTo>
                    <a:pt x="5241947" y="315184"/>
                  </a:moveTo>
                  <a:lnTo>
                    <a:pt x="5014309" y="597979"/>
                  </a:lnTo>
                  <a:lnTo>
                    <a:pt x="5617611" y="597979"/>
                  </a:lnTo>
                  <a:lnTo>
                    <a:pt x="5844005" y="315184"/>
                  </a:lnTo>
                  <a:close/>
                  <a:moveTo>
                    <a:pt x="4606596" y="315184"/>
                  </a:moveTo>
                  <a:lnTo>
                    <a:pt x="4378958" y="597979"/>
                  </a:lnTo>
                  <a:lnTo>
                    <a:pt x="4981017" y="597979"/>
                  </a:lnTo>
                  <a:lnTo>
                    <a:pt x="5208655" y="315184"/>
                  </a:lnTo>
                  <a:close/>
                  <a:moveTo>
                    <a:pt x="3971243" y="315184"/>
                  </a:moveTo>
                  <a:lnTo>
                    <a:pt x="3743605" y="597979"/>
                  </a:lnTo>
                  <a:lnTo>
                    <a:pt x="4345664" y="597979"/>
                  </a:lnTo>
                  <a:lnTo>
                    <a:pt x="4573302" y="315184"/>
                  </a:lnTo>
                  <a:close/>
                  <a:moveTo>
                    <a:pt x="3335889" y="315184"/>
                  </a:moveTo>
                  <a:lnTo>
                    <a:pt x="3108251" y="597979"/>
                  </a:lnTo>
                  <a:lnTo>
                    <a:pt x="3710310" y="597979"/>
                  </a:lnTo>
                  <a:lnTo>
                    <a:pt x="3937948" y="315184"/>
                  </a:lnTo>
                  <a:close/>
                  <a:moveTo>
                    <a:pt x="2700535" y="315184"/>
                  </a:moveTo>
                  <a:lnTo>
                    <a:pt x="2472897" y="597979"/>
                  </a:lnTo>
                  <a:lnTo>
                    <a:pt x="3074955" y="597979"/>
                  </a:lnTo>
                  <a:lnTo>
                    <a:pt x="3301349" y="315184"/>
                  </a:lnTo>
                  <a:close/>
                  <a:moveTo>
                    <a:pt x="2065181" y="315184"/>
                  </a:moveTo>
                  <a:lnTo>
                    <a:pt x="1837543" y="597979"/>
                  </a:lnTo>
                  <a:lnTo>
                    <a:pt x="2439601" y="597979"/>
                  </a:lnTo>
                  <a:lnTo>
                    <a:pt x="2665995" y="315184"/>
                  </a:lnTo>
                  <a:close/>
                  <a:moveTo>
                    <a:pt x="2284429" y="0"/>
                  </a:moveTo>
                  <a:lnTo>
                    <a:pt x="2304359" y="16187"/>
                  </a:lnTo>
                  <a:lnTo>
                    <a:pt x="2086379" y="288871"/>
                  </a:lnTo>
                  <a:lnTo>
                    <a:pt x="2689249" y="288871"/>
                  </a:lnTo>
                  <a:lnTo>
                    <a:pt x="2919685" y="0"/>
                  </a:lnTo>
                  <a:lnTo>
                    <a:pt x="2939615" y="16187"/>
                  </a:lnTo>
                  <a:lnTo>
                    <a:pt x="2721635" y="288871"/>
                  </a:lnTo>
                  <a:lnTo>
                    <a:pt x="3324505" y="288871"/>
                  </a:lnTo>
                  <a:lnTo>
                    <a:pt x="3554941" y="0"/>
                  </a:lnTo>
                  <a:lnTo>
                    <a:pt x="3574871" y="16187"/>
                  </a:lnTo>
                  <a:lnTo>
                    <a:pt x="3356891" y="288871"/>
                  </a:lnTo>
                  <a:lnTo>
                    <a:pt x="3959761" y="288871"/>
                  </a:lnTo>
                  <a:lnTo>
                    <a:pt x="4190197" y="0"/>
                  </a:lnTo>
                  <a:lnTo>
                    <a:pt x="4210126" y="16187"/>
                  </a:lnTo>
                  <a:lnTo>
                    <a:pt x="3992146" y="288871"/>
                  </a:lnTo>
                  <a:lnTo>
                    <a:pt x="4595017" y="288871"/>
                  </a:lnTo>
                  <a:lnTo>
                    <a:pt x="4825453" y="0"/>
                  </a:lnTo>
                  <a:lnTo>
                    <a:pt x="4845382" y="16187"/>
                  </a:lnTo>
                  <a:lnTo>
                    <a:pt x="4627402" y="288871"/>
                  </a:lnTo>
                  <a:lnTo>
                    <a:pt x="5230272" y="288871"/>
                  </a:lnTo>
                  <a:lnTo>
                    <a:pt x="5461953" y="0"/>
                  </a:lnTo>
                  <a:lnTo>
                    <a:pt x="5481883" y="16187"/>
                  </a:lnTo>
                  <a:lnTo>
                    <a:pt x="5262658" y="288871"/>
                  </a:lnTo>
                  <a:lnTo>
                    <a:pt x="5865529" y="288871"/>
                  </a:lnTo>
                  <a:lnTo>
                    <a:pt x="6097209" y="0"/>
                  </a:lnTo>
                  <a:lnTo>
                    <a:pt x="6117139" y="16187"/>
                  </a:lnTo>
                  <a:lnTo>
                    <a:pt x="5897913" y="288871"/>
                  </a:lnTo>
                  <a:lnTo>
                    <a:pt x="6500783" y="288871"/>
                  </a:lnTo>
                  <a:lnTo>
                    <a:pt x="6732465" y="0"/>
                  </a:lnTo>
                  <a:lnTo>
                    <a:pt x="6751149" y="16187"/>
                  </a:lnTo>
                  <a:lnTo>
                    <a:pt x="6533169" y="288871"/>
                  </a:lnTo>
                  <a:lnTo>
                    <a:pt x="7136039" y="288871"/>
                  </a:lnTo>
                  <a:lnTo>
                    <a:pt x="7367721" y="0"/>
                  </a:lnTo>
                  <a:lnTo>
                    <a:pt x="7386405" y="16187"/>
                  </a:lnTo>
                  <a:lnTo>
                    <a:pt x="7169671" y="288871"/>
                  </a:lnTo>
                  <a:lnTo>
                    <a:pt x="8070239" y="288871"/>
                  </a:lnTo>
                  <a:lnTo>
                    <a:pt x="8070239" y="315019"/>
                  </a:lnTo>
                  <a:lnTo>
                    <a:pt x="7148495" y="315019"/>
                  </a:lnTo>
                  <a:lnTo>
                    <a:pt x="6921797" y="598910"/>
                  </a:lnTo>
                  <a:lnTo>
                    <a:pt x="8070239" y="598910"/>
                  </a:lnTo>
                  <a:lnTo>
                    <a:pt x="8070239" y="623813"/>
                  </a:lnTo>
                  <a:lnTo>
                    <a:pt x="6900621" y="623813"/>
                  </a:lnTo>
                  <a:lnTo>
                    <a:pt x="6673921" y="908949"/>
                  </a:lnTo>
                  <a:lnTo>
                    <a:pt x="8070239" y="908949"/>
                  </a:lnTo>
                  <a:lnTo>
                    <a:pt x="8070239" y="933852"/>
                  </a:lnTo>
                  <a:lnTo>
                    <a:pt x="6653993" y="933852"/>
                  </a:lnTo>
                  <a:lnTo>
                    <a:pt x="6426047" y="1218988"/>
                  </a:lnTo>
                  <a:lnTo>
                    <a:pt x="8070239" y="1218988"/>
                  </a:lnTo>
                  <a:lnTo>
                    <a:pt x="8070239" y="1243890"/>
                  </a:lnTo>
                  <a:lnTo>
                    <a:pt x="6406117" y="1243890"/>
                  </a:lnTo>
                  <a:lnTo>
                    <a:pt x="6179419" y="1527781"/>
                  </a:lnTo>
                  <a:lnTo>
                    <a:pt x="8070239" y="1527781"/>
                  </a:lnTo>
                  <a:lnTo>
                    <a:pt x="8070239" y="1553929"/>
                  </a:lnTo>
                  <a:lnTo>
                    <a:pt x="6158245" y="1553929"/>
                  </a:lnTo>
                  <a:lnTo>
                    <a:pt x="5931545" y="1837820"/>
                  </a:lnTo>
                  <a:lnTo>
                    <a:pt x="8070239" y="1837820"/>
                  </a:lnTo>
                  <a:lnTo>
                    <a:pt x="8070239" y="1862723"/>
                  </a:lnTo>
                  <a:lnTo>
                    <a:pt x="5910369" y="1862723"/>
                  </a:lnTo>
                  <a:lnTo>
                    <a:pt x="5510533" y="2363267"/>
                  </a:lnTo>
                  <a:lnTo>
                    <a:pt x="5490603" y="2348326"/>
                  </a:lnTo>
                  <a:lnTo>
                    <a:pt x="5879229" y="1862723"/>
                  </a:lnTo>
                  <a:lnTo>
                    <a:pt x="5275114" y="1862723"/>
                  </a:lnTo>
                  <a:lnTo>
                    <a:pt x="4875277" y="2363267"/>
                  </a:lnTo>
                  <a:lnTo>
                    <a:pt x="4855347" y="2348326"/>
                  </a:lnTo>
                  <a:lnTo>
                    <a:pt x="5243974" y="1862723"/>
                  </a:lnTo>
                  <a:lnTo>
                    <a:pt x="4639858" y="1862723"/>
                  </a:lnTo>
                  <a:lnTo>
                    <a:pt x="4240021" y="2363267"/>
                  </a:lnTo>
                  <a:lnTo>
                    <a:pt x="4220091" y="2348326"/>
                  </a:lnTo>
                  <a:lnTo>
                    <a:pt x="4608718" y="1862723"/>
                  </a:lnTo>
                  <a:lnTo>
                    <a:pt x="4004602" y="1862723"/>
                  </a:lnTo>
                  <a:lnTo>
                    <a:pt x="3604765" y="2363267"/>
                  </a:lnTo>
                  <a:lnTo>
                    <a:pt x="3584835" y="2348326"/>
                  </a:lnTo>
                  <a:lnTo>
                    <a:pt x="3972217" y="1862723"/>
                  </a:lnTo>
                  <a:lnTo>
                    <a:pt x="3369347" y="1862723"/>
                  </a:lnTo>
                  <a:lnTo>
                    <a:pt x="2969509" y="2363267"/>
                  </a:lnTo>
                  <a:lnTo>
                    <a:pt x="2949579" y="2348326"/>
                  </a:lnTo>
                  <a:lnTo>
                    <a:pt x="3336961" y="1862723"/>
                  </a:lnTo>
                  <a:lnTo>
                    <a:pt x="2734091" y="1862723"/>
                  </a:lnTo>
                  <a:lnTo>
                    <a:pt x="2334253" y="2363267"/>
                  </a:lnTo>
                  <a:lnTo>
                    <a:pt x="2314324" y="2348326"/>
                  </a:lnTo>
                  <a:lnTo>
                    <a:pt x="2701705" y="1862723"/>
                  </a:lnTo>
                  <a:lnTo>
                    <a:pt x="2098835" y="1862723"/>
                  </a:lnTo>
                  <a:lnTo>
                    <a:pt x="1698998" y="2363267"/>
                  </a:lnTo>
                  <a:lnTo>
                    <a:pt x="1679068" y="2348326"/>
                  </a:lnTo>
                  <a:lnTo>
                    <a:pt x="2066449" y="1862723"/>
                  </a:lnTo>
                  <a:lnTo>
                    <a:pt x="1463579" y="1862723"/>
                  </a:lnTo>
                  <a:lnTo>
                    <a:pt x="1063742" y="2363267"/>
                  </a:lnTo>
                  <a:lnTo>
                    <a:pt x="1043812" y="2348326"/>
                  </a:lnTo>
                  <a:lnTo>
                    <a:pt x="1431194" y="1862723"/>
                  </a:lnTo>
                  <a:lnTo>
                    <a:pt x="828324" y="1862723"/>
                  </a:lnTo>
                  <a:lnTo>
                    <a:pt x="428486" y="2363267"/>
                  </a:lnTo>
                  <a:lnTo>
                    <a:pt x="408557" y="2348326"/>
                  </a:lnTo>
                  <a:lnTo>
                    <a:pt x="795938" y="1862723"/>
                  </a:lnTo>
                  <a:lnTo>
                    <a:pt x="0" y="1862723"/>
                  </a:lnTo>
                  <a:lnTo>
                    <a:pt x="0" y="1837820"/>
                  </a:lnTo>
                  <a:lnTo>
                    <a:pt x="815868" y="1837820"/>
                  </a:lnTo>
                  <a:lnTo>
                    <a:pt x="1042567" y="1553929"/>
                  </a:lnTo>
                  <a:lnTo>
                    <a:pt x="0" y="1553929"/>
                  </a:lnTo>
                  <a:lnTo>
                    <a:pt x="0" y="1527781"/>
                  </a:lnTo>
                  <a:lnTo>
                    <a:pt x="1063742" y="1527781"/>
                  </a:lnTo>
                  <a:lnTo>
                    <a:pt x="1290441" y="1243890"/>
                  </a:lnTo>
                  <a:lnTo>
                    <a:pt x="0" y="1243890"/>
                  </a:lnTo>
                  <a:lnTo>
                    <a:pt x="0" y="1218988"/>
                  </a:lnTo>
                  <a:lnTo>
                    <a:pt x="1311616" y="1218988"/>
                  </a:lnTo>
                  <a:lnTo>
                    <a:pt x="1538315" y="933852"/>
                  </a:lnTo>
                  <a:lnTo>
                    <a:pt x="0" y="933852"/>
                  </a:lnTo>
                  <a:lnTo>
                    <a:pt x="0" y="908949"/>
                  </a:lnTo>
                  <a:lnTo>
                    <a:pt x="1558245" y="908949"/>
                  </a:lnTo>
                  <a:lnTo>
                    <a:pt x="1786190" y="623813"/>
                  </a:lnTo>
                  <a:lnTo>
                    <a:pt x="0" y="623813"/>
                  </a:lnTo>
                  <a:lnTo>
                    <a:pt x="0" y="598910"/>
                  </a:lnTo>
                  <a:lnTo>
                    <a:pt x="1806119" y="598910"/>
                  </a:lnTo>
                  <a:lnTo>
                    <a:pt x="2034064" y="315019"/>
                  </a:lnTo>
                  <a:lnTo>
                    <a:pt x="0" y="315019"/>
                  </a:lnTo>
                  <a:lnTo>
                    <a:pt x="0" y="288871"/>
                  </a:lnTo>
                  <a:lnTo>
                    <a:pt x="2053993" y="288871"/>
                  </a:lnTo>
                  <a:close/>
                </a:path>
              </a:pathLst>
            </a:custGeom>
            <a:solidFill>
              <a:srgbClr val="2F77EE"/>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3" name="Freeform: Shape 382">
              <a:extLst>
                <a:ext uri="{FF2B5EF4-FFF2-40B4-BE49-F238E27FC236}">
                  <a16:creationId xmlns:a16="http://schemas.microsoft.com/office/drawing/2014/main" id="{CBF5D422-205E-F443-67A2-8F2462FEE271}"/>
                </a:ext>
              </a:extLst>
            </p:cNvPr>
            <p:cNvSpPr/>
            <p:nvPr/>
          </p:nvSpPr>
          <p:spPr>
            <a:xfrm>
              <a:off x="16479338" y="7906957"/>
              <a:ext cx="2068014" cy="2269832"/>
            </a:xfrm>
            <a:custGeom>
              <a:avLst/>
              <a:gdLst/>
              <a:ahLst/>
              <a:cxnLst>
                <a:cxn ang="3cd4">
                  <a:pos x="hc" y="t"/>
                </a:cxn>
                <a:cxn ang="cd2">
                  <a:pos x="l" y="vc"/>
                </a:cxn>
                <a:cxn ang="cd4">
                  <a:pos x="hc" y="b"/>
                </a:cxn>
                <a:cxn ang="0">
                  <a:pos x="r" y="vc"/>
                </a:cxn>
              </a:cxnLst>
              <a:rect l="l" t="t" r="r" b="b"/>
              <a:pathLst>
                <a:path w="1661" h="1823">
                  <a:moveTo>
                    <a:pt x="1661" y="1823"/>
                  </a:moveTo>
                  <a:lnTo>
                    <a:pt x="0" y="1823"/>
                  </a:lnTo>
                  <a:lnTo>
                    <a:pt x="0" y="0"/>
                  </a:lnTo>
                  <a:lnTo>
                    <a:pt x="1661" y="0"/>
                  </a:ln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4" name="Freeform: Shape 383">
              <a:extLst>
                <a:ext uri="{FF2B5EF4-FFF2-40B4-BE49-F238E27FC236}">
                  <a16:creationId xmlns:a16="http://schemas.microsoft.com/office/drawing/2014/main" id="{1F35FA4E-7BD9-4462-77F1-08134C3C3DA6}"/>
                </a:ext>
              </a:extLst>
            </p:cNvPr>
            <p:cNvSpPr/>
            <p:nvPr/>
          </p:nvSpPr>
          <p:spPr>
            <a:xfrm>
              <a:off x="15323243" y="10247799"/>
              <a:ext cx="216768" cy="166936"/>
            </a:xfrm>
            <a:custGeom>
              <a:avLst/>
              <a:gdLst/>
              <a:ahLst/>
              <a:cxnLst>
                <a:cxn ang="3cd4">
                  <a:pos x="hc" y="t"/>
                </a:cxn>
                <a:cxn ang="cd2">
                  <a:pos x="l" y="vc"/>
                </a:cxn>
                <a:cxn ang="cd4">
                  <a:pos x="hc" y="b"/>
                </a:cxn>
                <a:cxn ang="0">
                  <a:pos x="r" y="vc"/>
                </a:cxn>
              </a:cxnLst>
              <a:rect l="l" t="t" r="r" b="b"/>
              <a:pathLst>
                <a:path w="175" h="135">
                  <a:moveTo>
                    <a:pt x="20" y="135"/>
                  </a:moveTo>
                  <a:cubicBezTo>
                    <a:pt x="14" y="135"/>
                    <a:pt x="7" y="132"/>
                    <a:pt x="4" y="126"/>
                  </a:cubicBezTo>
                  <a:cubicBezTo>
                    <a:pt x="-3" y="117"/>
                    <a:pt x="-1" y="104"/>
                    <a:pt x="9" y="98"/>
                  </a:cubicBezTo>
                  <a:lnTo>
                    <a:pt x="143" y="4"/>
                  </a:lnTo>
                  <a:cubicBezTo>
                    <a:pt x="153" y="-3"/>
                    <a:pt x="165" y="-1"/>
                    <a:pt x="171" y="8"/>
                  </a:cubicBezTo>
                  <a:cubicBezTo>
                    <a:pt x="178" y="18"/>
                    <a:pt x="176" y="30"/>
                    <a:pt x="166" y="36"/>
                  </a:cubicBezTo>
                  <a:lnTo>
                    <a:pt x="32" y="131"/>
                  </a:lnTo>
                  <a:cubicBezTo>
                    <a:pt x="28" y="134"/>
                    <a:pt x="24" y="135"/>
                    <a:pt x="20" y="135"/>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5" name="Freeform: Shape 384">
              <a:extLst>
                <a:ext uri="{FF2B5EF4-FFF2-40B4-BE49-F238E27FC236}">
                  <a16:creationId xmlns:a16="http://schemas.microsoft.com/office/drawing/2014/main" id="{0186863D-5836-E3E9-E6CA-B9BBB977BA7D}"/>
                </a:ext>
              </a:extLst>
            </p:cNvPr>
            <p:cNvSpPr/>
            <p:nvPr/>
          </p:nvSpPr>
          <p:spPr>
            <a:xfrm>
              <a:off x="15660853" y="9805543"/>
              <a:ext cx="125825" cy="241684"/>
            </a:xfrm>
            <a:custGeom>
              <a:avLst/>
              <a:gdLst/>
              <a:ahLst/>
              <a:cxnLst>
                <a:cxn ang="3cd4">
                  <a:pos x="hc" y="t"/>
                </a:cxn>
                <a:cxn ang="cd2">
                  <a:pos x="l" y="vc"/>
                </a:cxn>
                <a:cxn ang="cd4">
                  <a:pos x="hc" y="b"/>
                </a:cxn>
                <a:cxn ang="0">
                  <a:pos x="r" y="vc"/>
                </a:cxn>
              </a:cxnLst>
              <a:rect l="l" t="t" r="r" b="b"/>
              <a:pathLst>
                <a:path w="102" h="195">
                  <a:moveTo>
                    <a:pt x="20" y="195"/>
                  </a:moveTo>
                  <a:cubicBezTo>
                    <a:pt x="17" y="195"/>
                    <a:pt x="15" y="195"/>
                    <a:pt x="12" y="193"/>
                  </a:cubicBezTo>
                  <a:cubicBezTo>
                    <a:pt x="2" y="189"/>
                    <a:pt x="-3" y="177"/>
                    <a:pt x="1" y="167"/>
                  </a:cubicBezTo>
                  <a:lnTo>
                    <a:pt x="62" y="12"/>
                  </a:lnTo>
                  <a:cubicBezTo>
                    <a:pt x="67" y="2"/>
                    <a:pt x="78" y="-3"/>
                    <a:pt x="89" y="1"/>
                  </a:cubicBezTo>
                  <a:cubicBezTo>
                    <a:pt x="100" y="6"/>
                    <a:pt x="105" y="17"/>
                    <a:pt x="100" y="28"/>
                  </a:cubicBezTo>
                  <a:lnTo>
                    <a:pt x="38" y="182"/>
                  </a:lnTo>
                  <a:cubicBezTo>
                    <a:pt x="36" y="190"/>
                    <a:pt x="28" y="195"/>
                    <a:pt x="20" y="195"/>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6" name="Freeform: Shape 385">
              <a:extLst>
                <a:ext uri="{FF2B5EF4-FFF2-40B4-BE49-F238E27FC236}">
                  <a16:creationId xmlns:a16="http://schemas.microsoft.com/office/drawing/2014/main" id="{B4C6A46C-7754-4FF4-987B-274721DE9103}"/>
                </a:ext>
              </a:extLst>
            </p:cNvPr>
            <p:cNvSpPr/>
            <p:nvPr/>
          </p:nvSpPr>
          <p:spPr>
            <a:xfrm>
              <a:off x="14037586" y="11192105"/>
              <a:ext cx="242929" cy="175657"/>
            </a:xfrm>
            <a:custGeom>
              <a:avLst/>
              <a:gdLst/>
              <a:ahLst/>
              <a:cxnLst>
                <a:cxn ang="3cd4">
                  <a:pos x="hc" y="t"/>
                </a:cxn>
                <a:cxn ang="cd2">
                  <a:pos x="l" y="vc"/>
                </a:cxn>
                <a:cxn ang="cd4">
                  <a:pos x="hc" y="b"/>
                </a:cxn>
                <a:cxn ang="0">
                  <a:pos x="r" y="vc"/>
                </a:cxn>
              </a:cxnLst>
              <a:rect l="l" t="t" r="r" b="b"/>
              <a:pathLst>
                <a:path w="196" h="142">
                  <a:moveTo>
                    <a:pt x="21" y="142"/>
                  </a:moveTo>
                  <a:cubicBezTo>
                    <a:pt x="14" y="142"/>
                    <a:pt x="7" y="139"/>
                    <a:pt x="3" y="133"/>
                  </a:cubicBezTo>
                  <a:cubicBezTo>
                    <a:pt x="-3" y="124"/>
                    <a:pt x="0" y="111"/>
                    <a:pt x="9" y="105"/>
                  </a:cubicBezTo>
                  <a:lnTo>
                    <a:pt x="164" y="3"/>
                  </a:lnTo>
                  <a:cubicBezTo>
                    <a:pt x="174" y="-3"/>
                    <a:pt x="186" y="0"/>
                    <a:pt x="192" y="9"/>
                  </a:cubicBezTo>
                  <a:cubicBezTo>
                    <a:pt x="199" y="18"/>
                    <a:pt x="195" y="31"/>
                    <a:pt x="186" y="37"/>
                  </a:cubicBezTo>
                  <a:lnTo>
                    <a:pt x="32" y="139"/>
                  </a:lnTo>
                  <a:cubicBezTo>
                    <a:pt x="28" y="141"/>
                    <a:pt x="24" y="142"/>
                    <a:pt x="21" y="142"/>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7" name="Freeform: Shape 386">
              <a:extLst>
                <a:ext uri="{FF2B5EF4-FFF2-40B4-BE49-F238E27FC236}">
                  <a16:creationId xmlns:a16="http://schemas.microsoft.com/office/drawing/2014/main" id="{07FBED34-518B-56B3-6498-0D949043D5AE}"/>
                </a:ext>
              </a:extLst>
            </p:cNvPr>
            <p:cNvSpPr/>
            <p:nvPr/>
          </p:nvSpPr>
          <p:spPr>
            <a:xfrm>
              <a:off x="15981021" y="7018707"/>
              <a:ext cx="725051" cy="723805"/>
            </a:xfrm>
            <a:custGeom>
              <a:avLst/>
              <a:gdLst/>
              <a:ahLst/>
              <a:cxnLst>
                <a:cxn ang="3cd4">
                  <a:pos x="hc" y="t"/>
                </a:cxn>
                <a:cxn ang="cd2">
                  <a:pos x="l" y="vc"/>
                </a:cxn>
                <a:cxn ang="cd4">
                  <a:pos x="hc" y="b"/>
                </a:cxn>
                <a:cxn ang="0">
                  <a:pos x="r" y="vc"/>
                </a:cxn>
              </a:cxnLst>
              <a:rect l="l" t="t" r="r" b="b"/>
              <a:pathLst>
                <a:path w="583" h="582">
                  <a:moveTo>
                    <a:pt x="583" y="291"/>
                  </a:moveTo>
                  <a:cubicBezTo>
                    <a:pt x="583" y="130"/>
                    <a:pt x="453" y="0"/>
                    <a:pt x="292" y="0"/>
                  </a:cubicBezTo>
                  <a:cubicBezTo>
                    <a:pt x="131" y="0"/>
                    <a:pt x="0" y="130"/>
                    <a:pt x="0" y="291"/>
                  </a:cubicBezTo>
                  <a:cubicBezTo>
                    <a:pt x="0" y="451"/>
                    <a:pt x="131" y="582"/>
                    <a:pt x="292" y="582"/>
                  </a:cubicBezTo>
                  <a:cubicBezTo>
                    <a:pt x="453" y="582"/>
                    <a:pt x="583" y="451"/>
                    <a:pt x="583" y="291"/>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8" name="Freeform: Shape 387">
              <a:extLst>
                <a:ext uri="{FF2B5EF4-FFF2-40B4-BE49-F238E27FC236}">
                  <a16:creationId xmlns:a16="http://schemas.microsoft.com/office/drawing/2014/main" id="{FB57F87D-7B40-5443-BCB0-0BC2806829AC}"/>
                </a:ext>
              </a:extLst>
            </p:cNvPr>
            <p:cNvSpPr/>
            <p:nvPr/>
          </p:nvSpPr>
          <p:spPr>
            <a:xfrm>
              <a:off x="16167890" y="7018707"/>
              <a:ext cx="538182" cy="723805"/>
            </a:xfrm>
            <a:custGeom>
              <a:avLst/>
              <a:gdLst/>
              <a:ahLst/>
              <a:cxnLst>
                <a:cxn ang="3cd4">
                  <a:pos x="hc" y="t"/>
                </a:cxn>
                <a:cxn ang="cd2">
                  <a:pos x="l" y="vc"/>
                </a:cxn>
                <a:cxn ang="cd4">
                  <a:pos x="hc" y="b"/>
                </a:cxn>
                <a:cxn ang="0">
                  <a:pos x="r" y="vc"/>
                </a:cxn>
              </a:cxnLst>
              <a:rect l="l" t="t" r="r" b="b"/>
              <a:pathLst>
                <a:path w="433" h="582">
                  <a:moveTo>
                    <a:pt x="142" y="0"/>
                  </a:moveTo>
                  <a:cubicBezTo>
                    <a:pt x="138" y="0"/>
                    <a:pt x="134" y="0"/>
                    <a:pt x="130" y="0"/>
                  </a:cubicBezTo>
                  <a:cubicBezTo>
                    <a:pt x="51" y="65"/>
                    <a:pt x="0" y="176"/>
                    <a:pt x="0" y="303"/>
                  </a:cubicBezTo>
                  <a:cubicBezTo>
                    <a:pt x="0" y="414"/>
                    <a:pt x="39" y="513"/>
                    <a:pt x="101" y="579"/>
                  </a:cubicBezTo>
                  <a:cubicBezTo>
                    <a:pt x="115" y="581"/>
                    <a:pt x="128" y="582"/>
                    <a:pt x="142" y="582"/>
                  </a:cubicBezTo>
                  <a:cubicBezTo>
                    <a:pt x="303" y="582"/>
                    <a:pt x="433" y="451"/>
                    <a:pt x="433" y="291"/>
                  </a:cubicBezTo>
                  <a:cubicBezTo>
                    <a:pt x="433" y="130"/>
                    <a:pt x="303" y="0"/>
                    <a:pt x="142" y="0"/>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89" name="Freeform: Shape 388">
              <a:extLst>
                <a:ext uri="{FF2B5EF4-FFF2-40B4-BE49-F238E27FC236}">
                  <a16:creationId xmlns:a16="http://schemas.microsoft.com/office/drawing/2014/main" id="{75EF131C-7817-8040-9B41-A73DA0636336}"/>
                </a:ext>
              </a:extLst>
            </p:cNvPr>
            <p:cNvSpPr/>
            <p:nvPr/>
          </p:nvSpPr>
          <p:spPr>
            <a:xfrm>
              <a:off x="19075568" y="7655307"/>
              <a:ext cx="49832" cy="227980"/>
            </a:xfrm>
            <a:custGeom>
              <a:avLst/>
              <a:gdLst/>
              <a:ahLst/>
              <a:cxnLst>
                <a:cxn ang="3cd4">
                  <a:pos x="hc" y="t"/>
                </a:cxn>
                <a:cxn ang="cd2">
                  <a:pos x="l" y="vc"/>
                </a:cxn>
                <a:cxn ang="cd4">
                  <a:pos x="hc" y="b"/>
                </a:cxn>
                <a:cxn ang="0">
                  <a:pos x="r" y="vc"/>
                </a:cxn>
              </a:cxnLst>
              <a:rect l="l" t="t" r="r" b="b"/>
              <a:pathLst>
                <a:path w="41" h="184">
                  <a:moveTo>
                    <a:pt x="20" y="184"/>
                  </a:moveTo>
                  <a:cubicBezTo>
                    <a:pt x="9" y="184"/>
                    <a:pt x="0" y="175"/>
                    <a:pt x="0" y="163"/>
                  </a:cubicBezTo>
                  <a:lnTo>
                    <a:pt x="0" y="21"/>
                  </a:lnTo>
                  <a:cubicBezTo>
                    <a:pt x="0" y="10"/>
                    <a:pt x="9" y="0"/>
                    <a:pt x="20" y="0"/>
                  </a:cubicBezTo>
                  <a:cubicBezTo>
                    <a:pt x="32" y="0"/>
                    <a:pt x="41" y="10"/>
                    <a:pt x="41" y="21"/>
                  </a:cubicBezTo>
                  <a:lnTo>
                    <a:pt x="41" y="163"/>
                  </a:lnTo>
                  <a:cubicBezTo>
                    <a:pt x="41" y="175"/>
                    <a:pt x="32" y="184"/>
                    <a:pt x="20" y="184"/>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0" name="Freeform: Shape 389">
              <a:extLst>
                <a:ext uri="{FF2B5EF4-FFF2-40B4-BE49-F238E27FC236}">
                  <a16:creationId xmlns:a16="http://schemas.microsoft.com/office/drawing/2014/main" id="{EF28E509-366C-B469-99DC-6D3355496570}"/>
                </a:ext>
              </a:extLst>
            </p:cNvPr>
            <p:cNvSpPr/>
            <p:nvPr/>
          </p:nvSpPr>
          <p:spPr>
            <a:xfrm>
              <a:off x="18035332" y="10151873"/>
              <a:ext cx="169428" cy="170673"/>
            </a:xfrm>
            <a:custGeom>
              <a:avLst/>
              <a:gdLst/>
              <a:ahLst/>
              <a:cxnLst>
                <a:cxn ang="3cd4">
                  <a:pos x="hc" y="t"/>
                </a:cxn>
                <a:cxn ang="cd2">
                  <a:pos x="l" y="vc"/>
                </a:cxn>
                <a:cxn ang="cd4">
                  <a:pos x="hc" y="b"/>
                </a:cxn>
                <a:cxn ang="0">
                  <a:pos x="r" y="vc"/>
                </a:cxn>
              </a:cxnLst>
              <a:rect l="l" t="t" r="r" b="b"/>
              <a:pathLst>
                <a:path w="137" h="138">
                  <a:moveTo>
                    <a:pt x="20" y="138"/>
                  </a:moveTo>
                  <a:cubicBezTo>
                    <a:pt x="16" y="138"/>
                    <a:pt x="10" y="136"/>
                    <a:pt x="6" y="133"/>
                  </a:cubicBezTo>
                  <a:cubicBezTo>
                    <a:pt x="-2" y="124"/>
                    <a:pt x="-2" y="112"/>
                    <a:pt x="6" y="104"/>
                  </a:cubicBezTo>
                  <a:lnTo>
                    <a:pt x="101" y="7"/>
                  </a:lnTo>
                  <a:cubicBezTo>
                    <a:pt x="109" y="-2"/>
                    <a:pt x="122" y="-2"/>
                    <a:pt x="130" y="6"/>
                  </a:cubicBezTo>
                  <a:cubicBezTo>
                    <a:pt x="139" y="14"/>
                    <a:pt x="139" y="27"/>
                    <a:pt x="130" y="35"/>
                  </a:cubicBezTo>
                  <a:lnTo>
                    <a:pt x="35" y="132"/>
                  </a:lnTo>
                  <a:cubicBezTo>
                    <a:pt x="31" y="136"/>
                    <a:pt x="26" y="138"/>
                    <a:pt x="20" y="138"/>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1" name="Freeform: Shape 390">
              <a:extLst>
                <a:ext uri="{FF2B5EF4-FFF2-40B4-BE49-F238E27FC236}">
                  <a16:creationId xmlns:a16="http://schemas.microsoft.com/office/drawing/2014/main" id="{D94BB208-62F3-6B1E-A4C3-3CC8804D4ED7}"/>
                </a:ext>
              </a:extLst>
            </p:cNvPr>
            <p:cNvSpPr/>
            <p:nvPr/>
          </p:nvSpPr>
          <p:spPr>
            <a:xfrm>
              <a:off x="18355500" y="9728304"/>
              <a:ext cx="127071" cy="214276"/>
            </a:xfrm>
            <a:custGeom>
              <a:avLst/>
              <a:gdLst/>
              <a:ahLst/>
              <a:cxnLst>
                <a:cxn ang="3cd4">
                  <a:pos x="hc" y="t"/>
                </a:cxn>
                <a:cxn ang="cd2">
                  <a:pos x="l" y="vc"/>
                </a:cxn>
                <a:cxn ang="cd4">
                  <a:pos x="hc" y="b"/>
                </a:cxn>
                <a:cxn ang="0">
                  <a:pos x="r" y="vc"/>
                </a:cxn>
              </a:cxnLst>
              <a:rect l="l" t="t" r="r" b="b"/>
              <a:pathLst>
                <a:path w="103" h="173">
                  <a:moveTo>
                    <a:pt x="20" y="173"/>
                  </a:moveTo>
                  <a:cubicBezTo>
                    <a:pt x="17" y="173"/>
                    <a:pt x="14" y="172"/>
                    <a:pt x="12" y="171"/>
                  </a:cubicBezTo>
                  <a:cubicBezTo>
                    <a:pt x="1" y="166"/>
                    <a:pt x="-3" y="154"/>
                    <a:pt x="2" y="143"/>
                  </a:cubicBezTo>
                  <a:lnTo>
                    <a:pt x="64" y="12"/>
                  </a:lnTo>
                  <a:cubicBezTo>
                    <a:pt x="69" y="2"/>
                    <a:pt x="81" y="-3"/>
                    <a:pt x="91" y="2"/>
                  </a:cubicBezTo>
                  <a:cubicBezTo>
                    <a:pt x="102" y="7"/>
                    <a:pt x="106" y="19"/>
                    <a:pt x="101" y="29"/>
                  </a:cubicBezTo>
                  <a:lnTo>
                    <a:pt x="39" y="161"/>
                  </a:lnTo>
                  <a:cubicBezTo>
                    <a:pt x="35" y="169"/>
                    <a:pt x="28" y="173"/>
                    <a:pt x="20" y="173"/>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2" name="Freeform: Shape 391">
              <a:extLst>
                <a:ext uri="{FF2B5EF4-FFF2-40B4-BE49-F238E27FC236}">
                  <a16:creationId xmlns:a16="http://schemas.microsoft.com/office/drawing/2014/main" id="{242D0CD4-AC12-5421-1AD7-081AA0F21496}"/>
                </a:ext>
              </a:extLst>
            </p:cNvPr>
            <p:cNvSpPr/>
            <p:nvPr/>
          </p:nvSpPr>
          <p:spPr>
            <a:xfrm>
              <a:off x="16782065" y="11086217"/>
              <a:ext cx="214276" cy="155724"/>
            </a:xfrm>
            <a:custGeom>
              <a:avLst/>
              <a:gdLst/>
              <a:ahLst/>
              <a:cxnLst>
                <a:cxn ang="3cd4">
                  <a:pos x="hc" y="t"/>
                </a:cxn>
                <a:cxn ang="cd2">
                  <a:pos x="l" y="vc"/>
                </a:cxn>
                <a:cxn ang="cd4">
                  <a:pos x="hc" y="b"/>
                </a:cxn>
                <a:cxn ang="0">
                  <a:pos x="r" y="vc"/>
                </a:cxn>
              </a:cxnLst>
              <a:rect l="l" t="t" r="r" b="b"/>
              <a:pathLst>
                <a:path w="173" h="126">
                  <a:moveTo>
                    <a:pt x="21" y="126"/>
                  </a:moveTo>
                  <a:cubicBezTo>
                    <a:pt x="14" y="126"/>
                    <a:pt x="7" y="122"/>
                    <a:pt x="3" y="116"/>
                  </a:cubicBezTo>
                  <a:cubicBezTo>
                    <a:pt x="-3" y="107"/>
                    <a:pt x="0" y="94"/>
                    <a:pt x="10" y="88"/>
                  </a:cubicBezTo>
                  <a:lnTo>
                    <a:pt x="142" y="3"/>
                  </a:lnTo>
                  <a:cubicBezTo>
                    <a:pt x="151" y="-3"/>
                    <a:pt x="164" y="0"/>
                    <a:pt x="170" y="9"/>
                  </a:cubicBezTo>
                  <a:cubicBezTo>
                    <a:pt x="176" y="18"/>
                    <a:pt x="173" y="31"/>
                    <a:pt x="164" y="37"/>
                  </a:cubicBezTo>
                  <a:lnTo>
                    <a:pt x="32" y="122"/>
                  </a:lnTo>
                  <a:cubicBezTo>
                    <a:pt x="28" y="124"/>
                    <a:pt x="24" y="126"/>
                    <a:pt x="21" y="126"/>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3" name="Freeform: Shape 392">
              <a:extLst>
                <a:ext uri="{FF2B5EF4-FFF2-40B4-BE49-F238E27FC236}">
                  <a16:creationId xmlns:a16="http://schemas.microsoft.com/office/drawing/2014/main" id="{62AB9875-2346-37C1-A12C-44ECB3AC42B6}"/>
                </a:ext>
              </a:extLst>
            </p:cNvPr>
            <p:cNvSpPr/>
            <p:nvPr/>
          </p:nvSpPr>
          <p:spPr>
            <a:xfrm>
              <a:off x="16262570" y="6910323"/>
              <a:ext cx="2583772" cy="1085084"/>
            </a:xfrm>
            <a:custGeom>
              <a:avLst/>
              <a:gdLst/>
              <a:ahLst/>
              <a:cxnLst>
                <a:cxn ang="3cd4">
                  <a:pos x="hc" y="t"/>
                </a:cxn>
                <a:cxn ang="cd2">
                  <a:pos x="l" y="vc"/>
                </a:cxn>
                <a:cxn ang="cd4">
                  <a:pos x="hc" y="b"/>
                </a:cxn>
                <a:cxn ang="0">
                  <a:pos x="r" y="vc"/>
                </a:cxn>
              </a:cxnLst>
              <a:rect l="l" t="t" r="r" b="b"/>
              <a:pathLst>
                <a:path w="2075" h="872">
                  <a:moveTo>
                    <a:pt x="1933" y="0"/>
                  </a:moveTo>
                  <a:lnTo>
                    <a:pt x="142" y="0"/>
                  </a:lnTo>
                  <a:cubicBezTo>
                    <a:pt x="64" y="0"/>
                    <a:pt x="0" y="195"/>
                    <a:pt x="0" y="436"/>
                  </a:cubicBezTo>
                  <a:cubicBezTo>
                    <a:pt x="0" y="677"/>
                    <a:pt x="64" y="872"/>
                    <a:pt x="142" y="872"/>
                  </a:cubicBezTo>
                  <a:lnTo>
                    <a:pt x="1933" y="872"/>
                  </a:lnTo>
                  <a:cubicBezTo>
                    <a:pt x="2012" y="872"/>
                    <a:pt x="2075" y="677"/>
                    <a:pt x="2075" y="436"/>
                  </a:cubicBezTo>
                  <a:cubicBezTo>
                    <a:pt x="2075" y="195"/>
                    <a:pt x="2012" y="0"/>
                    <a:pt x="1933" y="0"/>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4" name="Freeform: Shape 393">
              <a:extLst>
                <a:ext uri="{FF2B5EF4-FFF2-40B4-BE49-F238E27FC236}">
                  <a16:creationId xmlns:a16="http://schemas.microsoft.com/office/drawing/2014/main" id="{1FAE0447-49FC-E1A6-F66B-8EFD40296462}"/>
                </a:ext>
              </a:extLst>
            </p:cNvPr>
            <p:cNvSpPr/>
            <p:nvPr/>
          </p:nvSpPr>
          <p:spPr>
            <a:xfrm>
              <a:off x="17236779" y="6833084"/>
              <a:ext cx="463435" cy="302727"/>
            </a:xfrm>
            <a:custGeom>
              <a:avLst/>
              <a:gdLst/>
              <a:ahLst/>
              <a:cxnLst>
                <a:cxn ang="3cd4">
                  <a:pos x="hc" y="t"/>
                </a:cxn>
                <a:cxn ang="cd2">
                  <a:pos x="l" y="vc"/>
                </a:cxn>
                <a:cxn ang="cd4">
                  <a:pos x="hc" y="b"/>
                </a:cxn>
                <a:cxn ang="0">
                  <a:pos x="r" y="vc"/>
                </a:cxn>
              </a:cxnLst>
              <a:rect l="l" t="t" r="r" b="b"/>
              <a:pathLst>
                <a:path w="373" h="244">
                  <a:moveTo>
                    <a:pt x="0" y="63"/>
                  </a:moveTo>
                  <a:cubicBezTo>
                    <a:pt x="3" y="163"/>
                    <a:pt x="85" y="244"/>
                    <a:pt x="186" y="244"/>
                  </a:cubicBezTo>
                  <a:cubicBezTo>
                    <a:pt x="287" y="244"/>
                    <a:pt x="370" y="163"/>
                    <a:pt x="373" y="63"/>
                  </a:cubicBezTo>
                  <a:lnTo>
                    <a:pt x="186" y="0"/>
                  </a:ln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5" name="Freeform: Shape 394">
              <a:extLst>
                <a:ext uri="{FF2B5EF4-FFF2-40B4-BE49-F238E27FC236}">
                  <a16:creationId xmlns:a16="http://schemas.microsoft.com/office/drawing/2014/main" id="{206D7448-7989-1F42-81C6-99F583B86529}"/>
                </a:ext>
              </a:extLst>
            </p:cNvPr>
            <p:cNvSpPr/>
            <p:nvPr/>
          </p:nvSpPr>
          <p:spPr>
            <a:xfrm>
              <a:off x="17274153" y="6385845"/>
              <a:ext cx="387441" cy="711347"/>
            </a:xfrm>
            <a:custGeom>
              <a:avLst/>
              <a:gdLst/>
              <a:ahLst/>
              <a:cxnLst>
                <a:cxn ang="3cd4">
                  <a:pos x="hc" y="t"/>
                </a:cxn>
                <a:cxn ang="cd2">
                  <a:pos x="l" y="vc"/>
                </a:cxn>
                <a:cxn ang="cd4">
                  <a:pos x="hc" y="b"/>
                </a:cxn>
                <a:cxn ang="0">
                  <a:pos x="r" y="vc"/>
                </a:cxn>
              </a:cxnLst>
              <a:rect l="l" t="t" r="r" b="b"/>
              <a:pathLst>
                <a:path w="312" h="572">
                  <a:moveTo>
                    <a:pt x="312" y="0"/>
                  </a:moveTo>
                  <a:lnTo>
                    <a:pt x="0" y="0"/>
                  </a:lnTo>
                  <a:lnTo>
                    <a:pt x="0" y="416"/>
                  </a:lnTo>
                  <a:cubicBezTo>
                    <a:pt x="0" y="502"/>
                    <a:pt x="70" y="572"/>
                    <a:pt x="156" y="572"/>
                  </a:cubicBezTo>
                  <a:cubicBezTo>
                    <a:pt x="242" y="572"/>
                    <a:pt x="312" y="502"/>
                    <a:pt x="312" y="416"/>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6" name="Freeform: Shape 395">
              <a:extLst>
                <a:ext uri="{FF2B5EF4-FFF2-40B4-BE49-F238E27FC236}">
                  <a16:creationId xmlns:a16="http://schemas.microsoft.com/office/drawing/2014/main" id="{C09C62EA-837D-EC9A-78FB-481FD250976C}"/>
                </a:ext>
              </a:extLst>
            </p:cNvPr>
            <p:cNvSpPr/>
            <p:nvPr/>
          </p:nvSpPr>
          <p:spPr>
            <a:xfrm>
              <a:off x="16577756" y="5584798"/>
              <a:ext cx="520741" cy="107138"/>
            </a:xfrm>
            <a:custGeom>
              <a:avLst/>
              <a:gdLst/>
              <a:ahLst/>
              <a:cxnLst>
                <a:cxn ang="3cd4">
                  <a:pos x="hc" y="t"/>
                </a:cxn>
                <a:cxn ang="cd2">
                  <a:pos x="l" y="vc"/>
                </a:cxn>
                <a:cxn ang="cd4">
                  <a:pos x="hc" y="b"/>
                </a:cxn>
                <a:cxn ang="0">
                  <a:pos x="r" y="vc"/>
                </a:cxn>
              </a:cxnLst>
              <a:rect l="l" t="t" r="r" b="b"/>
              <a:pathLst>
                <a:path w="419" h="87">
                  <a:moveTo>
                    <a:pt x="419" y="34"/>
                  </a:moveTo>
                  <a:lnTo>
                    <a:pt x="86" y="34"/>
                  </a:lnTo>
                  <a:cubicBezTo>
                    <a:pt x="82" y="15"/>
                    <a:pt x="64" y="0"/>
                    <a:pt x="43" y="0"/>
                  </a:cubicBezTo>
                  <a:cubicBezTo>
                    <a:pt x="19" y="0"/>
                    <a:pt x="0" y="20"/>
                    <a:pt x="0" y="43"/>
                  </a:cubicBezTo>
                  <a:cubicBezTo>
                    <a:pt x="0" y="68"/>
                    <a:pt x="19" y="87"/>
                    <a:pt x="43" y="87"/>
                  </a:cubicBezTo>
                  <a:cubicBezTo>
                    <a:pt x="63" y="87"/>
                    <a:pt x="80" y="73"/>
                    <a:pt x="85" y="55"/>
                  </a:cubicBezTo>
                  <a:lnTo>
                    <a:pt x="419" y="76"/>
                  </a:ln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7" name="Freeform: Shape 396">
              <a:extLst>
                <a:ext uri="{FF2B5EF4-FFF2-40B4-BE49-F238E27FC236}">
                  <a16:creationId xmlns:a16="http://schemas.microsoft.com/office/drawing/2014/main" id="{328EE47E-5FD7-6423-5EF9-4F6ED1138C01}"/>
                </a:ext>
              </a:extLst>
            </p:cNvPr>
            <p:cNvSpPr/>
            <p:nvPr/>
          </p:nvSpPr>
          <p:spPr>
            <a:xfrm>
              <a:off x="17150820" y="5188639"/>
              <a:ext cx="1275691" cy="1415219"/>
            </a:xfrm>
            <a:custGeom>
              <a:avLst/>
              <a:gdLst/>
              <a:ahLst/>
              <a:cxnLst>
                <a:cxn ang="3cd4">
                  <a:pos x="hc" y="t"/>
                </a:cxn>
                <a:cxn ang="cd2">
                  <a:pos x="l" y="vc"/>
                </a:cxn>
                <a:cxn ang="cd4">
                  <a:pos x="hc" y="b"/>
                </a:cxn>
                <a:cxn ang="0">
                  <a:pos x="r" y="vc"/>
                </a:cxn>
              </a:cxnLst>
              <a:rect l="l" t="t" r="r" b="b"/>
              <a:pathLst>
                <a:path w="1025" h="1137">
                  <a:moveTo>
                    <a:pt x="982" y="318"/>
                  </a:moveTo>
                  <a:cubicBezTo>
                    <a:pt x="961" y="318"/>
                    <a:pt x="943" y="333"/>
                    <a:pt x="939" y="352"/>
                  </a:cubicBezTo>
                  <a:lnTo>
                    <a:pt x="656" y="352"/>
                  </a:lnTo>
                  <a:lnTo>
                    <a:pt x="656" y="202"/>
                  </a:lnTo>
                  <a:cubicBezTo>
                    <a:pt x="656" y="90"/>
                    <a:pt x="565" y="0"/>
                    <a:pt x="454" y="0"/>
                  </a:cubicBezTo>
                  <a:lnTo>
                    <a:pt x="202" y="0"/>
                  </a:lnTo>
                  <a:cubicBezTo>
                    <a:pt x="90" y="0"/>
                    <a:pt x="0" y="90"/>
                    <a:pt x="0" y="202"/>
                  </a:cubicBezTo>
                  <a:lnTo>
                    <a:pt x="0" y="936"/>
                  </a:lnTo>
                  <a:cubicBezTo>
                    <a:pt x="0" y="1047"/>
                    <a:pt x="90" y="1137"/>
                    <a:pt x="202" y="1137"/>
                  </a:cubicBezTo>
                  <a:lnTo>
                    <a:pt x="454" y="1137"/>
                  </a:lnTo>
                  <a:cubicBezTo>
                    <a:pt x="565" y="1137"/>
                    <a:pt x="656" y="1047"/>
                    <a:pt x="656" y="936"/>
                  </a:cubicBezTo>
                  <a:lnTo>
                    <a:pt x="656" y="391"/>
                  </a:lnTo>
                  <a:lnTo>
                    <a:pt x="940" y="373"/>
                  </a:lnTo>
                  <a:cubicBezTo>
                    <a:pt x="945" y="391"/>
                    <a:pt x="962" y="405"/>
                    <a:pt x="982" y="405"/>
                  </a:cubicBezTo>
                  <a:cubicBezTo>
                    <a:pt x="1006" y="405"/>
                    <a:pt x="1025" y="386"/>
                    <a:pt x="1025" y="361"/>
                  </a:cubicBezTo>
                  <a:cubicBezTo>
                    <a:pt x="1025" y="338"/>
                    <a:pt x="1006" y="318"/>
                    <a:pt x="982" y="318"/>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8" name="Freeform: Shape 397">
              <a:extLst>
                <a:ext uri="{FF2B5EF4-FFF2-40B4-BE49-F238E27FC236}">
                  <a16:creationId xmlns:a16="http://schemas.microsoft.com/office/drawing/2014/main" id="{3627C83C-B2CB-6E15-CD4C-744221FBB0A4}"/>
                </a:ext>
              </a:extLst>
            </p:cNvPr>
            <p:cNvSpPr/>
            <p:nvPr/>
          </p:nvSpPr>
          <p:spPr>
            <a:xfrm>
              <a:off x="17059877" y="5188639"/>
              <a:ext cx="815994" cy="1415219"/>
            </a:xfrm>
            <a:custGeom>
              <a:avLst/>
              <a:gdLst/>
              <a:ahLst/>
              <a:cxnLst>
                <a:cxn ang="3cd4">
                  <a:pos x="hc" y="t"/>
                </a:cxn>
                <a:cxn ang="cd2">
                  <a:pos x="l" y="vc"/>
                </a:cxn>
                <a:cxn ang="cd4">
                  <a:pos x="hc" y="b"/>
                </a:cxn>
                <a:cxn ang="0">
                  <a:pos x="r" y="vc"/>
                </a:cxn>
              </a:cxnLst>
              <a:rect l="l" t="t" r="r" b="b"/>
              <a:pathLst>
                <a:path w="656" h="1137">
                  <a:moveTo>
                    <a:pt x="454" y="1137"/>
                  </a:moveTo>
                  <a:lnTo>
                    <a:pt x="202" y="1137"/>
                  </a:lnTo>
                  <a:cubicBezTo>
                    <a:pt x="90" y="1137"/>
                    <a:pt x="0" y="1047"/>
                    <a:pt x="0" y="936"/>
                  </a:cubicBezTo>
                  <a:lnTo>
                    <a:pt x="0" y="202"/>
                  </a:lnTo>
                  <a:cubicBezTo>
                    <a:pt x="0" y="90"/>
                    <a:pt x="90" y="0"/>
                    <a:pt x="202" y="0"/>
                  </a:cubicBezTo>
                  <a:lnTo>
                    <a:pt x="454" y="0"/>
                  </a:lnTo>
                  <a:cubicBezTo>
                    <a:pt x="566" y="0"/>
                    <a:pt x="656" y="90"/>
                    <a:pt x="656" y="202"/>
                  </a:cubicBezTo>
                  <a:lnTo>
                    <a:pt x="656" y="936"/>
                  </a:lnTo>
                  <a:cubicBezTo>
                    <a:pt x="656" y="1047"/>
                    <a:pt x="566" y="1137"/>
                    <a:pt x="454" y="1137"/>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399" name="Freeform: Shape 398">
              <a:extLst>
                <a:ext uri="{FF2B5EF4-FFF2-40B4-BE49-F238E27FC236}">
                  <a16:creationId xmlns:a16="http://schemas.microsoft.com/office/drawing/2014/main" id="{B0625DF2-EAD0-5154-E71F-3C1C1B45AA70}"/>
                </a:ext>
              </a:extLst>
            </p:cNvPr>
            <p:cNvSpPr/>
            <p:nvPr/>
          </p:nvSpPr>
          <p:spPr>
            <a:xfrm>
              <a:off x="17186948" y="5315710"/>
              <a:ext cx="561852" cy="1161078"/>
            </a:xfrm>
            <a:custGeom>
              <a:avLst/>
              <a:gdLst/>
              <a:ahLst/>
              <a:cxnLst>
                <a:cxn ang="3cd4">
                  <a:pos x="hc" y="t"/>
                </a:cxn>
                <a:cxn ang="cd2">
                  <a:pos x="l" y="vc"/>
                </a:cxn>
                <a:cxn ang="cd4">
                  <a:pos x="hc" y="b"/>
                </a:cxn>
                <a:cxn ang="0">
                  <a:pos x="r" y="vc"/>
                </a:cxn>
              </a:cxnLst>
              <a:rect l="l" t="t" r="r" b="b"/>
              <a:pathLst>
                <a:path w="452" h="933">
                  <a:moveTo>
                    <a:pt x="100" y="933"/>
                  </a:moveTo>
                  <a:cubicBezTo>
                    <a:pt x="45" y="933"/>
                    <a:pt x="0" y="889"/>
                    <a:pt x="0" y="834"/>
                  </a:cubicBezTo>
                  <a:lnTo>
                    <a:pt x="0" y="100"/>
                  </a:lnTo>
                  <a:cubicBezTo>
                    <a:pt x="0" y="45"/>
                    <a:pt x="45" y="0"/>
                    <a:pt x="100" y="0"/>
                  </a:cubicBezTo>
                  <a:lnTo>
                    <a:pt x="352" y="0"/>
                  </a:lnTo>
                  <a:cubicBezTo>
                    <a:pt x="407" y="0"/>
                    <a:pt x="452" y="45"/>
                    <a:pt x="452" y="100"/>
                  </a:cubicBezTo>
                  <a:lnTo>
                    <a:pt x="452" y="834"/>
                  </a:lnTo>
                  <a:cubicBezTo>
                    <a:pt x="452" y="889"/>
                    <a:pt x="407" y="933"/>
                    <a:pt x="352" y="933"/>
                  </a:cubicBezTo>
                  <a:close/>
                </a:path>
              </a:pathLst>
            </a:custGeom>
            <a:solidFill>
              <a:srgbClr val="F2E37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0" name="Freeform: Shape 399">
              <a:extLst>
                <a:ext uri="{FF2B5EF4-FFF2-40B4-BE49-F238E27FC236}">
                  <a16:creationId xmlns:a16="http://schemas.microsoft.com/office/drawing/2014/main" id="{3F242028-26C7-8A72-E579-26A33455A77C}"/>
                </a:ext>
              </a:extLst>
            </p:cNvPr>
            <p:cNvSpPr/>
            <p:nvPr/>
          </p:nvSpPr>
          <p:spPr>
            <a:xfrm>
              <a:off x="17186948" y="5315710"/>
              <a:ext cx="561852" cy="1161078"/>
            </a:xfrm>
            <a:custGeom>
              <a:avLst/>
              <a:gdLst/>
              <a:ahLst/>
              <a:cxnLst>
                <a:cxn ang="3cd4">
                  <a:pos x="hc" y="t"/>
                </a:cxn>
                <a:cxn ang="cd2">
                  <a:pos x="l" y="vc"/>
                </a:cxn>
                <a:cxn ang="cd4">
                  <a:pos x="hc" y="b"/>
                </a:cxn>
                <a:cxn ang="0">
                  <a:pos x="r" y="vc"/>
                </a:cxn>
              </a:cxnLst>
              <a:rect l="l" t="t" r="r" b="b"/>
              <a:pathLst>
                <a:path w="452" h="933">
                  <a:moveTo>
                    <a:pt x="100" y="933"/>
                  </a:moveTo>
                  <a:cubicBezTo>
                    <a:pt x="45" y="933"/>
                    <a:pt x="0" y="889"/>
                    <a:pt x="0" y="834"/>
                  </a:cubicBezTo>
                  <a:lnTo>
                    <a:pt x="0" y="100"/>
                  </a:lnTo>
                  <a:cubicBezTo>
                    <a:pt x="0" y="45"/>
                    <a:pt x="45" y="0"/>
                    <a:pt x="100" y="0"/>
                  </a:cubicBezTo>
                  <a:lnTo>
                    <a:pt x="352" y="0"/>
                  </a:lnTo>
                  <a:cubicBezTo>
                    <a:pt x="407" y="0"/>
                    <a:pt x="452" y="45"/>
                    <a:pt x="452" y="100"/>
                  </a:cubicBezTo>
                  <a:lnTo>
                    <a:pt x="452" y="834"/>
                  </a:lnTo>
                  <a:cubicBezTo>
                    <a:pt x="452" y="889"/>
                    <a:pt x="407" y="933"/>
                    <a:pt x="352" y="933"/>
                  </a:cubicBezTo>
                  <a:close/>
                </a:path>
              </a:pathLst>
            </a:custGeom>
            <a:gradFill>
              <a:gsLst>
                <a:gs pos="15000">
                  <a:srgbClr val="CEEAE5"/>
                </a:gs>
                <a:gs pos="90000">
                  <a:schemeClr val="accent3">
                    <a:lumMod val="50000"/>
                  </a:schemeClr>
                </a:gs>
                <a:gs pos="54000">
                  <a:schemeClr val="accent2"/>
                </a:gs>
              </a:gsLst>
              <a:lin ang="16200000" scaled="0"/>
            </a:gra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1" name="Freeform: Shape 400">
              <a:extLst>
                <a:ext uri="{FF2B5EF4-FFF2-40B4-BE49-F238E27FC236}">
                  <a16:creationId xmlns:a16="http://schemas.microsoft.com/office/drawing/2014/main" id="{F95CB404-F58D-03E4-FE3C-DBA76436086A}"/>
                </a:ext>
              </a:extLst>
            </p:cNvPr>
            <p:cNvSpPr/>
            <p:nvPr/>
          </p:nvSpPr>
          <p:spPr>
            <a:xfrm>
              <a:off x="18492538" y="6910323"/>
              <a:ext cx="353805" cy="1085084"/>
            </a:xfrm>
            <a:custGeom>
              <a:avLst/>
              <a:gdLst/>
              <a:ahLst/>
              <a:cxnLst>
                <a:cxn ang="3cd4">
                  <a:pos x="hc" y="t"/>
                </a:cxn>
                <a:cxn ang="cd2">
                  <a:pos x="l" y="vc"/>
                </a:cxn>
                <a:cxn ang="cd4">
                  <a:pos x="hc" y="b"/>
                </a:cxn>
                <a:cxn ang="0">
                  <a:pos x="r" y="vc"/>
                </a:cxn>
              </a:cxnLst>
              <a:rect l="l" t="t" r="r" b="b"/>
              <a:pathLst>
                <a:path w="285" h="872">
                  <a:moveTo>
                    <a:pt x="285" y="436"/>
                  </a:moveTo>
                  <a:cubicBezTo>
                    <a:pt x="285" y="677"/>
                    <a:pt x="222" y="872"/>
                    <a:pt x="143" y="872"/>
                  </a:cubicBezTo>
                  <a:cubicBezTo>
                    <a:pt x="64" y="872"/>
                    <a:pt x="0" y="677"/>
                    <a:pt x="0" y="436"/>
                  </a:cubicBezTo>
                  <a:cubicBezTo>
                    <a:pt x="0" y="195"/>
                    <a:pt x="64" y="0"/>
                    <a:pt x="143" y="0"/>
                  </a:cubicBezTo>
                  <a:cubicBezTo>
                    <a:pt x="222" y="0"/>
                    <a:pt x="285" y="195"/>
                    <a:pt x="285" y="436"/>
                  </a:cubicBezTo>
                  <a:close/>
                </a:path>
              </a:pathLst>
            </a:custGeom>
            <a:solidFill>
              <a:srgbClr val="22116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2" name="Freeform: Shape 401">
              <a:extLst>
                <a:ext uri="{FF2B5EF4-FFF2-40B4-BE49-F238E27FC236}">
                  <a16:creationId xmlns:a16="http://schemas.microsoft.com/office/drawing/2014/main" id="{4BC9FE57-E25F-E345-BF6F-BA948E532338}"/>
                </a:ext>
              </a:extLst>
            </p:cNvPr>
            <p:cNvSpPr/>
            <p:nvPr/>
          </p:nvSpPr>
          <p:spPr>
            <a:xfrm>
              <a:off x="18670686" y="7018707"/>
              <a:ext cx="725051" cy="723805"/>
            </a:xfrm>
            <a:custGeom>
              <a:avLst/>
              <a:gdLst/>
              <a:ahLst/>
              <a:cxnLst>
                <a:cxn ang="3cd4">
                  <a:pos x="hc" y="t"/>
                </a:cxn>
                <a:cxn ang="cd2">
                  <a:pos x="l" y="vc"/>
                </a:cxn>
                <a:cxn ang="cd4">
                  <a:pos x="hc" y="b"/>
                </a:cxn>
                <a:cxn ang="0">
                  <a:pos x="r" y="vc"/>
                </a:cxn>
              </a:cxnLst>
              <a:rect l="l" t="t" r="r" b="b"/>
              <a:pathLst>
                <a:path w="583" h="582">
                  <a:moveTo>
                    <a:pt x="583" y="291"/>
                  </a:moveTo>
                  <a:cubicBezTo>
                    <a:pt x="583" y="130"/>
                    <a:pt x="452" y="0"/>
                    <a:pt x="291" y="0"/>
                  </a:cubicBezTo>
                  <a:cubicBezTo>
                    <a:pt x="131" y="0"/>
                    <a:pt x="0" y="130"/>
                    <a:pt x="0" y="291"/>
                  </a:cubicBezTo>
                  <a:cubicBezTo>
                    <a:pt x="0" y="451"/>
                    <a:pt x="131" y="582"/>
                    <a:pt x="291" y="582"/>
                  </a:cubicBezTo>
                  <a:cubicBezTo>
                    <a:pt x="452" y="582"/>
                    <a:pt x="583" y="451"/>
                    <a:pt x="583" y="291"/>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3" name="Freeform: Shape 402">
              <a:extLst>
                <a:ext uri="{FF2B5EF4-FFF2-40B4-BE49-F238E27FC236}">
                  <a16:creationId xmlns:a16="http://schemas.microsoft.com/office/drawing/2014/main" id="{BE0B9667-07D7-6E0B-DAE1-8780814EDD90}"/>
                </a:ext>
              </a:extLst>
            </p:cNvPr>
            <p:cNvSpPr/>
            <p:nvPr/>
          </p:nvSpPr>
          <p:spPr>
            <a:xfrm>
              <a:off x="18085164" y="9819247"/>
              <a:ext cx="443502" cy="442256"/>
            </a:xfrm>
            <a:custGeom>
              <a:avLst/>
              <a:gdLst/>
              <a:ahLst/>
              <a:cxnLst>
                <a:cxn ang="3cd4">
                  <a:pos x="hc" y="t"/>
                </a:cxn>
                <a:cxn ang="cd2">
                  <a:pos x="l" y="vc"/>
                </a:cxn>
                <a:cxn ang="cd4">
                  <a:pos x="hc" y="b"/>
                </a:cxn>
                <a:cxn ang="0">
                  <a:pos x="r" y="vc"/>
                </a:cxn>
              </a:cxnLst>
              <a:rect l="l" t="t" r="r" b="b"/>
              <a:pathLst>
                <a:path w="357" h="356">
                  <a:moveTo>
                    <a:pt x="357" y="178"/>
                  </a:moveTo>
                  <a:cubicBezTo>
                    <a:pt x="357" y="80"/>
                    <a:pt x="277" y="0"/>
                    <a:pt x="179" y="0"/>
                  </a:cubicBezTo>
                  <a:cubicBezTo>
                    <a:pt x="80" y="0"/>
                    <a:pt x="0" y="80"/>
                    <a:pt x="0" y="178"/>
                  </a:cubicBezTo>
                  <a:cubicBezTo>
                    <a:pt x="0" y="276"/>
                    <a:pt x="80" y="356"/>
                    <a:pt x="179" y="356"/>
                  </a:cubicBezTo>
                  <a:cubicBezTo>
                    <a:pt x="277" y="356"/>
                    <a:pt x="357" y="276"/>
                    <a:pt x="357" y="178"/>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4" name="Freeform: Shape 403">
              <a:extLst>
                <a:ext uri="{FF2B5EF4-FFF2-40B4-BE49-F238E27FC236}">
                  <a16:creationId xmlns:a16="http://schemas.microsoft.com/office/drawing/2014/main" id="{8FB8D57D-6670-3D3F-41A2-83878F68F965}"/>
                </a:ext>
              </a:extLst>
            </p:cNvPr>
            <p:cNvSpPr/>
            <p:nvPr/>
          </p:nvSpPr>
          <p:spPr>
            <a:xfrm>
              <a:off x="15388024" y="9918910"/>
              <a:ext cx="443502" cy="442256"/>
            </a:xfrm>
            <a:custGeom>
              <a:avLst/>
              <a:gdLst/>
              <a:ahLst/>
              <a:cxnLst>
                <a:cxn ang="3cd4">
                  <a:pos x="hc" y="t"/>
                </a:cxn>
                <a:cxn ang="cd2">
                  <a:pos x="l" y="vc"/>
                </a:cxn>
                <a:cxn ang="cd4">
                  <a:pos x="hc" y="b"/>
                </a:cxn>
                <a:cxn ang="0">
                  <a:pos x="r" y="vc"/>
                </a:cxn>
              </a:cxnLst>
              <a:rect l="l" t="t" r="r" b="b"/>
              <a:pathLst>
                <a:path w="357" h="356">
                  <a:moveTo>
                    <a:pt x="357" y="178"/>
                  </a:moveTo>
                  <a:cubicBezTo>
                    <a:pt x="357" y="79"/>
                    <a:pt x="276" y="0"/>
                    <a:pt x="178" y="0"/>
                  </a:cubicBezTo>
                  <a:cubicBezTo>
                    <a:pt x="80" y="0"/>
                    <a:pt x="0" y="79"/>
                    <a:pt x="0" y="178"/>
                  </a:cubicBezTo>
                  <a:cubicBezTo>
                    <a:pt x="0" y="276"/>
                    <a:pt x="80" y="356"/>
                    <a:pt x="178" y="356"/>
                  </a:cubicBezTo>
                  <a:cubicBezTo>
                    <a:pt x="276" y="356"/>
                    <a:pt x="357" y="276"/>
                    <a:pt x="357" y="178"/>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5" name="Freeform: Shape 404">
              <a:extLst>
                <a:ext uri="{FF2B5EF4-FFF2-40B4-BE49-F238E27FC236}">
                  <a16:creationId xmlns:a16="http://schemas.microsoft.com/office/drawing/2014/main" id="{BFB2384D-A04E-44A6-540C-CDD5790397DB}"/>
                </a:ext>
              </a:extLst>
            </p:cNvPr>
            <p:cNvSpPr/>
            <p:nvPr/>
          </p:nvSpPr>
          <p:spPr>
            <a:xfrm>
              <a:off x="16410820" y="11126082"/>
              <a:ext cx="483367" cy="347576"/>
            </a:xfrm>
            <a:custGeom>
              <a:avLst/>
              <a:gdLst/>
              <a:ahLst/>
              <a:cxnLst>
                <a:cxn ang="3cd4">
                  <a:pos x="hc" y="t"/>
                </a:cxn>
                <a:cxn ang="cd2">
                  <a:pos x="l" y="vc"/>
                </a:cxn>
                <a:cxn ang="cd4">
                  <a:pos x="hc" y="b"/>
                </a:cxn>
                <a:cxn ang="0">
                  <a:pos x="r" y="vc"/>
                </a:cxn>
              </a:cxnLst>
              <a:rect l="l" t="t" r="r" b="b"/>
              <a:pathLst>
                <a:path w="389" h="280">
                  <a:moveTo>
                    <a:pt x="383" y="65"/>
                  </a:moveTo>
                  <a:cubicBezTo>
                    <a:pt x="357" y="-1"/>
                    <a:pt x="251" y="-20"/>
                    <a:pt x="147" y="22"/>
                  </a:cubicBezTo>
                  <a:cubicBezTo>
                    <a:pt x="44" y="64"/>
                    <a:pt x="-20" y="150"/>
                    <a:pt x="6" y="215"/>
                  </a:cubicBezTo>
                  <a:cubicBezTo>
                    <a:pt x="33" y="280"/>
                    <a:pt x="138" y="300"/>
                    <a:pt x="242" y="258"/>
                  </a:cubicBezTo>
                  <a:cubicBezTo>
                    <a:pt x="346" y="216"/>
                    <a:pt x="409" y="130"/>
                    <a:pt x="383" y="6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6" name="Freeform: Shape 405">
              <a:extLst>
                <a:ext uri="{FF2B5EF4-FFF2-40B4-BE49-F238E27FC236}">
                  <a16:creationId xmlns:a16="http://schemas.microsoft.com/office/drawing/2014/main" id="{3BB004DA-9F1A-A810-31E5-C116401C399D}"/>
                </a:ext>
              </a:extLst>
            </p:cNvPr>
            <p:cNvSpPr/>
            <p:nvPr/>
          </p:nvSpPr>
          <p:spPr>
            <a:xfrm>
              <a:off x="13670078" y="11268102"/>
              <a:ext cx="483367" cy="347576"/>
            </a:xfrm>
            <a:custGeom>
              <a:avLst/>
              <a:gdLst/>
              <a:ahLst/>
              <a:cxnLst>
                <a:cxn ang="3cd4">
                  <a:pos x="hc" y="t"/>
                </a:cxn>
                <a:cxn ang="cd2">
                  <a:pos x="l" y="vc"/>
                </a:cxn>
                <a:cxn ang="cd4">
                  <a:pos x="hc" y="b"/>
                </a:cxn>
                <a:cxn ang="0">
                  <a:pos x="r" y="vc"/>
                </a:cxn>
              </a:cxnLst>
              <a:rect l="l" t="t" r="r" b="b"/>
              <a:pathLst>
                <a:path w="389" h="280">
                  <a:moveTo>
                    <a:pt x="383" y="65"/>
                  </a:moveTo>
                  <a:cubicBezTo>
                    <a:pt x="356" y="-1"/>
                    <a:pt x="251" y="-20"/>
                    <a:pt x="147" y="22"/>
                  </a:cubicBezTo>
                  <a:cubicBezTo>
                    <a:pt x="43" y="63"/>
                    <a:pt x="-20" y="150"/>
                    <a:pt x="6" y="215"/>
                  </a:cubicBezTo>
                  <a:cubicBezTo>
                    <a:pt x="33" y="280"/>
                    <a:pt x="138" y="300"/>
                    <a:pt x="242" y="258"/>
                  </a:cubicBezTo>
                  <a:cubicBezTo>
                    <a:pt x="346" y="216"/>
                    <a:pt x="409" y="129"/>
                    <a:pt x="383" y="6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7" name="Freeform: Shape 406">
              <a:extLst>
                <a:ext uri="{FF2B5EF4-FFF2-40B4-BE49-F238E27FC236}">
                  <a16:creationId xmlns:a16="http://schemas.microsoft.com/office/drawing/2014/main" id="{68382235-06F4-2DBA-E9CA-4FE56EDDC7A8}"/>
                </a:ext>
              </a:extLst>
            </p:cNvPr>
            <p:cNvSpPr/>
            <p:nvPr/>
          </p:nvSpPr>
          <p:spPr>
            <a:xfrm>
              <a:off x="18357989" y="7797323"/>
              <a:ext cx="868317" cy="2005724"/>
            </a:xfrm>
            <a:custGeom>
              <a:avLst/>
              <a:gdLst/>
              <a:ahLst/>
              <a:cxnLst>
                <a:cxn ang="3cd4">
                  <a:pos x="hc" y="t"/>
                </a:cxn>
                <a:cxn ang="cd2">
                  <a:pos x="l" y="vc"/>
                </a:cxn>
                <a:cxn ang="cd4">
                  <a:pos x="hc" y="b"/>
                </a:cxn>
                <a:cxn ang="0">
                  <a:pos x="r" y="vc"/>
                </a:cxn>
              </a:cxnLst>
              <a:rect l="l" t="t" r="r" b="b"/>
              <a:pathLst>
                <a:path w="698" h="1611">
                  <a:moveTo>
                    <a:pt x="102" y="1611"/>
                  </a:moveTo>
                  <a:cubicBezTo>
                    <a:pt x="91" y="1611"/>
                    <a:pt x="79" y="1610"/>
                    <a:pt x="68" y="1605"/>
                  </a:cubicBezTo>
                  <a:cubicBezTo>
                    <a:pt x="15" y="1587"/>
                    <a:pt x="-13" y="1529"/>
                    <a:pt x="6" y="1476"/>
                  </a:cubicBezTo>
                  <a:lnTo>
                    <a:pt x="500" y="69"/>
                  </a:lnTo>
                  <a:cubicBezTo>
                    <a:pt x="519" y="15"/>
                    <a:pt x="577" y="-13"/>
                    <a:pt x="630" y="6"/>
                  </a:cubicBezTo>
                  <a:cubicBezTo>
                    <a:pt x="683" y="25"/>
                    <a:pt x="711" y="83"/>
                    <a:pt x="693" y="136"/>
                  </a:cubicBezTo>
                  <a:lnTo>
                    <a:pt x="198" y="1543"/>
                  </a:lnTo>
                  <a:cubicBezTo>
                    <a:pt x="183" y="1585"/>
                    <a:pt x="144" y="1611"/>
                    <a:pt x="102" y="1611"/>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8" name="Freeform: Shape 407">
              <a:extLst>
                <a:ext uri="{FF2B5EF4-FFF2-40B4-BE49-F238E27FC236}">
                  <a16:creationId xmlns:a16="http://schemas.microsoft.com/office/drawing/2014/main" id="{EAB7E970-6006-A9C5-6D57-F2455F7CA92E}"/>
                </a:ext>
              </a:extLst>
            </p:cNvPr>
            <p:cNvSpPr/>
            <p:nvPr/>
          </p:nvSpPr>
          <p:spPr>
            <a:xfrm>
              <a:off x="15658361" y="7779886"/>
              <a:ext cx="905691" cy="2111617"/>
            </a:xfrm>
            <a:custGeom>
              <a:avLst/>
              <a:gdLst/>
              <a:ahLst/>
              <a:cxnLst>
                <a:cxn ang="3cd4">
                  <a:pos x="hc" y="t"/>
                </a:cxn>
                <a:cxn ang="cd2">
                  <a:pos x="l" y="vc"/>
                </a:cxn>
                <a:cxn ang="cd4">
                  <a:pos x="hc" y="b"/>
                </a:cxn>
                <a:cxn ang="0">
                  <a:pos x="r" y="vc"/>
                </a:cxn>
              </a:cxnLst>
              <a:rect l="l" t="t" r="r" b="b"/>
              <a:pathLst>
                <a:path w="728" h="1696">
                  <a:moveTo>
                    <a:pt x="102" y="1696"/>
                  </a:moveTo>
                  <a:cubicBezTo>
                    <a:pt x="90" y="1696"/>
                    <a:pt x="79" y="1694"/>
                    <a:pt x="68" y="1690"/>
                  </a:cubicBezTo>
                  <a:cubicBezTo>
                    <a:pt x="15" y="1671"/>
                    <a:pt x="-13" y="1613"/>
                    <a:pt x="5" y="1561"/>
                  </a:cubicBezTo>
                  <a:lnTo>
                    <a:pt x="529" y="68"/>
                  </a:lnTo>
                  <a:cubicBezTo>
                    <a:pt x="548" y="15"/>
                    <a:pt x="606" y="-13"/>
                    <a:pt x="659" y="6"/>
                  </a:cubicBezTo>
                  <a:cubicBezTo>
                    <a:pt x="713" y="24"/>
                    <a:pt x="740" y="83"/>
                    <a:pt x="722" y="136"/>
                  </a:cubicBezTo>
                  <a:lnTo>
                    <a:pt x="198" y="1628"/>
                  </a:lnTo>
                  <a:cubicBezTo>
                    <a:pt x="183" y="1670"/>
                    <a:pt x="143" y="1696"/>
                    <a:pt x="102" y="1696"/>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09" name="Freeform: Shape 408">
              <a:extLst>
                <a:ext uri="{FF2B5EF4-FFF2-40B4-BE49-F238E27FC236}">
                  <a16:creationId xmlns:a16="http://schemas.microsoft.com/office/drawing/2014/main" id="{8637DB2F-EFEA-0B81-50DC-5A1C5A16450A}"/>
                </a:ext>
              </a:extLst>
            </p:cNvPr>
            <p:cNvSpPr/>
            <p:nvPr/>
          </p:nvSpPr>
          <p:spPr>
            <a:xfrm>
              <a:off x="16884220" y="10194230"/>
              <a:ext cx="1261984" cy="989159"/>
            </a:xfrm>
            <a:custGeom>
              <a:avLst/>
              <a:gdLst/>
              <a:ahLst/>
              <a:cxnLst>
                <a:cxn ang="3cd4">
                  <a:pos x="hc" y="t"/>
                </a:cxn>
                <a:cxn ang="cd2">
                  <a:pos x="l" y="vc"/>
                </a:cxn>
                <a:cxn ang="cd4">
                  <a:pos x="hc" y="b"/>
                </a:cxn>
                <a:cxn ang="0">
                  <a:pos x="r" y="vc"/>
                </a:cxn>
              </a:cxnLst>
              <a:rect l="l" t="t" r="r" b="b"/>
              <a:pathLst>
                <a:path w="1014" h="795">
                  <a:moveTo>
                    <a:pt x="102" y="795"/>
                  </a:moveTo>
                  <a:cubicBezTo>
                    <a:pt x="70" y="795"/>
                    <a:pt x="40" y="780"/>
                    <a:pt x="20" y="752"/>
                  </a:cubicBezTo>
                  <a:cubicBezTo>
                    <a:pt x="-13" y="707"/>
                    <a:pt x="-4" y="643"/>
                    <a:pt x="42" y="611"/>
                  </a:cubicBezTo>
                  <a:lnTo>
                    <a:pt x="853" y="20"/>
                  </a:lnTo>
                  <a:cubicBezTo>
                    <a:pt x="898" y="-13"/>
                    <a:pt x="962" y="-4"/>
                    <a:pt x="995" y="42"/>
                  </a:cubicBezTo>
                  <a:cubicBezTo>
                    <a:pt x="1028" y="88"/>
                    <a:pt x="1018" y="151"/>
                    <a:pt x="972" y="184"/>
                  </a:cubicBezTo>
                  <a:lnTo>
                    <a:pt x="162" y="775"/>
                  </a:lnTo>
                  <a:cubicBezTo>
                    <a:pt x="144" y="789"/>
                    <a:pt x="123" y="795"/>
                    <a:pt x="102" y="795"/>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0" name="Freeform: Shape 409">
              <a:extLst>
                <a:ext uri="{FF2B5EF4-FFF2-40B4-BE49-F238E27FC236}">
                  <a16:creationId xmlns:a16="http://schemas.microsoft.com/office/drawing/2014/main" id="{24731907-8B88-8139-8FAA-C98B00284E78}"/>
                </a:ext>
              </a:extLst>
            </p:cNvPr>
            <p:cNvSpPr/>
            <p:nvPr/>
          </p:nvSpPr>
          <p:spPr>
            <a:xfrm>
              <a:off x="14163411" y="10301368"/>
              <a:ext cx="1273199" cy="1021549"/>
            </a:xfrm>
            <a:custGeom>
              <a:avLst/>
              <a:gdLst/>
              <a:ahLst/>
              <a:cxnLst>
                <a:cxn ang="3cd4">
                  <a:pos x="hc" y="t"/>
                </a:cxn>
                <a:cxn ang="cd2">
                  <a:pos x="l" y="vc"/>
                </a:cxn>
                <a:cxn ang="cd4">
                  <a:pos x="hc" y="b"/>
                </a:cxn>
                <a:cxn ang="0">
                  <a:pos x="r" y="vc"/>
                </a:cxn>
              </a:cxnLst>
              <a:rect l="l" t="t" r="r" b="b"/>
              <a:pathLst>
                <a:path w="1023" h="821">
                  <a:moveTo>
                    <a:pt x="102" y="821"/>
                  </a:moveTo>
                  <a:cubicBezTo>
                    <a:pt x="72" y="821"/>
                    <a:pt x="41" y="807"/>
                    <a:pt x="21" y="780"/>
                  </a:cubicBezTo>
                  <a:cubicBezTo>
                    <a:pt x="-13" y="735"/>
                    <a:pt x="-4" y="671"/>
                    <a:pt x="41" y="638"/>
                  </a:cubicBezTo>
                  <a:lnTo>
                    <a:pt x="860" y="20"/>
                  </a:lnTo>
                  <a:cubicBezTo>
                    <a:pt x="905" y="-13"/>
                    <a:pt x="969" y="-4"/>
                    <a:pt x="1002" y="41"/>
                  </a:cubicBezTo>
                  <a:cubicBezTo>
                    <a:pt x="1037" y="86"/>
                    <a:pt x="1028" y="150"/>
                    <a:pt x="982" y="183"/>
                  </a:cubicBezTo>
                  <a:lnTo>
                    <a:pt x="164" y="800"/>
                  </a:lnTo>
                  <a:cubicBezTo>
                    <a:pt x="146" y="814"/>
                    <a:pt x="124" y="821"/>
                    <a:pt x="102" y="821"/>
                  </a:cubicBezTo>
                  <a:close/>
                </a:path>
              </a:pathLst>
            </a:custGeom>
            <a:solidFill>
              <a:schemeClr val="accent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1" name="Freeform: Shape 410">
              <a:extLst>
                <a:ext uri="{FF2B5EF4-FFF2-40B4-BE49-F238E27FC236}">
                  <a16:creationId xmlns:a16="http://schemas.microsoft.com/office/drawing/2014/main" id="{51B282BE-D6D6-6836-7F8B-2FD5961D7E57}"/>
                </a:ext>
              </a:extLst>
            </p:cNvPr>
            <p:cNvSpPr/>
            <p:nvPr/>
          </p:nvSpPr>
          <p:spPr>
            <a:xfrm>
              <a:off x="15841493" y="11241451"/>
              <a:ext cx="603469" cy="493823"/>
            </a:xfrm>
            <a:custGeom>
              <a:avLst/>
              <a:gdLst>
                <a:gd name="connsiteX0" fmla="*/ 594593 w 603469"/>
                <a:gd name="connsiteY0" fmla="*/ 237190 h 493823"/>
                <a:gd name="connsiteX1" fmla="*/ 601722 w 603469"/>
                <a:gd name="connsiteY1" fmla="*/ 243389 h 493823"/>
                <a:gd name="connsiteX2" fmla="*/ 596763 w 603469"/>
                <a:gd name="connsiteY2" fmla="*/ 259506 h 493823"/>
                <a:gd name="connsiteX3" fmla="*/ 446740 w 603469"/>
                <a:gd name="connsiteY3" fmla="*/ 337612 h 493823"/>
                <a:gd name="connsiteX4" fmla="*/ 367389 w 603469"/>
                <a:gd name="connsiteY4" fmla="*/ 487624 h 493823"/>
                <a:gd name="connsiteX5" fmla="*/ 354991 w 603469"/>
                <a:gd name="connsiteY5" fmla="*/ 493823 h 493823"/>
                <a:gd name="connsiteX6" fmla="*/ 348791 w 603469"/>
                <a:gd name="connsiteY6" fmla="*/ 492583 h 493823"/>
                <a:gd name="connsiteX7" fmla="*/ 343832 w 603469"/>
                <a:gd name="connsiteY7" fmla="*/ 475226 h 493823"/>
                <a:gd name="connsiteX8" fmla="*/ 426902 w 603469"/>
                <a:gd name="connsiteY8" fmla="*/ 321495 h 493823"/>
                <a:gd name="connsiteX9" fmla="*/ 433102 w 603469"/>
                <a:gd name="connsiteY9" fmla="*/ 316535 h 493823"/>
                <a:gd name="connsiteX10" fmla="*/ 585604 w 603469"/>
                <a:gd name="connsiteY10" fmla="*/ 238430 h 493823"/>
                <a:gd name="connsiteX11" fmla="*/ 594593 w 603469"/>
                <a:gd name="connsiteY11" fmla="*/ 237190 h 493823"/>
                <a:gd name="connsiteX12" fmla="*/ 544463 w 603469"/>
                <a:gd name="connsiteY12" fmla="*/ 188604 h 493823"/>
                <a:gd name="connsiteX13" fmla="*/ 558119 w 603469"/>
                <a:gd name="connsiteY13" fmla="*/ 198525 h 493823"/>
                <a:gd name="connsiteX14" fmla="*/ 549429 w 603469"/>
                <a:gd name="connsiteY14" fmla="*/ 213408 h 493823"/>
                <a:gd name="connsiteX15" fmla="*/ 368168 w 603469"/>
                <a:gd name="connsiteY15" fmla="*/ 245652 h 493823"/>
                <a:gd name="connsiteX16" fmla="*/ 220428 w 603469"/>
                <a:gd name="connsiteY16" fmla="*/ 458963 h 493823"/>
                <a:gd name="connsiteX17" fmla="*/ 210496 w 603469"/>
                <a:gd name="connsiteY17" fmla="*/ 463924 h 493823"/>
                <a:gd name="connsiteX18" fmla="*/ 203047 w 603469"/>
                <a:gd name="connsiteY18" fmla="*/ 461444 h 493823"/>
                <a:gd name="connsiteX19" fmla="*/ 200564 w 603469"/>
                <a:gd name="connsiteY19" fmla="*/ 444081 h 493823"/>
                <a:gd name="connsiteX20" fmla="*/ 350787 w 603469"/>
                <a:gd name="connsiteY20" fmla="*/ 228290 h 493823"/>
                <a:gd name="connsiteX21" fmla="*/ 359478 w 603469"/>
                <a:gd name="connsiteY21" fmla="*/ 223329 h 493823"/>
                <a:gd name="connsiteX22" fmla="*/ 312021 w 603469"/>
                <a:gd name="connsiteY22" fmla="*/ 86444 h 493823"/>
                <a:gd name="connsiteX23" fmla="*/ 531981 w 603469"/>
                <a:gd name="connsiteY23" fmla="*/ 124917 h 493823"/>
                <a:gd name="connsiteX24" fmla="*/ 543165 w 603469"/>
                <a:gd name="connsiteY24" fmla="*/ 139809 h 493823"/>
                <a:gd name="connsiteX25" fmla="*/ 528253 w 603469"/>
                <a:gd name="connsiteY25" fmla="*/ 150979 h 493823"/>
                <a:gd name="connsiteX26" fmla="*/ 314507 w 603469"/>
                <a:gd name="connsiteY26" fmla="*/ 111265 h 493823"/>
                <a:gd name="connsiteX27" fmla="*/ 63480 w 603469"/>
                <a:gd name="connsiteY27" fmla="*/ 407877 h 493823"/>
                <a:gd name="connsiteX28" fmla="*/ 53538 w 603469"/>
                <a:gd name="connsiteY28" fmla="*/ 411600 h 493823"/>
                <a:gd name="connsiteX29" fmla="*/ 46082 w 603469"/>
                <a:gd name="connsiteY29" fmla="*/ 409118 h 493823"/>
                <a:gd name="connsiteX30" fmla="*/ 44839 w 603469"/>
                <a:gd name="connsiteY30" fmla="*/ 390502 h 493823"/>
                <a:gd name="connsiteX31" fmla="*/ 299594 w 603469"/>
                <a:gd name="connsiteY31" fmla="*/ 88926 h 493823"/>
                <a:gd name="connsiteX32" fmla="*/ 312021 w 603469"/>
                <a:gd name="connsiteY32" fmla="*/ 86444 h 493823"/>
                <a:gd name="connsiteX33" fmla="*/ 303277 w 603469"/>
                <a:gd name="connsiteY33" fmla="*/ 486 h 493823"/>
                <a:gd name="connsiteX34" fmla="*/ 533221 w 603469"/>
                <a:gd name="connsiteY34" fmla="*/ 53836 h 493823"/>
                <a:gd name="connsiteX35" fmla="*/ 543165 w 603469"/>
                <a:gd name="connsiteY35" fmla="*/ 69966 h 493823"/>
                <a:gd name="connsiteX36" fmla="*/ 527007 w 603469"/>
                <a:gd name="connsiteY36" fmla="*/ 78650 h 493823"/>
                <a:gd name="connsiteX37" fmla="*/ 303277 w 603469"/>
                <a:gd name="connsiteY37" fmla="*/ 26541 h 493823"/>
                <a:gd name="connsiteX38" fmla="*/ 21130 w 603469"/>
                <a:gd name="connsiteY38" fmla="*/ 300737 h 493823"/>
                <a:gd name="connsiteX39" fmla="*/ 12429 w 603469"/>
                <a:gd name="connsiteY39" fmla="*/ 304459 h 493823"/>
                <a:gd name="connsiteX40" fmla="*/ 3729 w 603469"/>
                <a:gd name="connsiteY40" fmla="*/ 300737 h 493823"/>
                <a:gd name="connsiteX41" fmla="*/ 3729 w 603469"/>
                <a:gd name="connsiteY41" fmla="*/ 282126 h 493823"/>
                <a:gd name="connsiteX42" fmla="*/ 292091 w 603469"/>
                <a:gd name="connsiteY42" fmla="*/ 2967 h 493823"/>
                <a:gd name="connsiteX43" fmla="*/ 303277 w 603469"/>
                <a:gd name="connsiteY43" fmla="*/ 486 h 49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3469" h="493823">
                  <a:moveTo>
                    <a:pt x="594593" y="237190"/>
                  </a:moveTo>
                  <a:cubicBezTo>
                    <a:pt x="597692" y="238120"/>
                    <a:pt x="600482" y="240290"/>
                    <a:pt x="601722" y="243389"/>
                  </a:cubicBezTo>
                  <a:cubicBezTo>
                    <a:pt x="605442" y="249588"/>
                    <a:pt x="602962" y="257026"/>
                    <a:pt x="596763" y="259506"/>
                  </a:cubicBezTo>
                  <a:lnTo>
                    <a:pt x="446740" y="337612"/>
                  </a:lnTo>
                  <a:lnTo>
                    <a:pt x="367389" y="487624"/>
                  </a:lnTo>
                  <a:cubicBezTo>
                    <a:pt x="364909" y="491343"/>
                    <a:pt x="359950" y="493823"/>
                    <a:pt x="354991" y="493823"/>
                  </a:cubicBezTo>
                  <a:cubicBezTo>
                    <a:pt x="353751" y="493823"/>
                    <a:pt x="351271" y="493823"/>
                    <a:pt x="348791" y="492583"/>
                  </a:cubicBezTo>
                  <a:cubicBezTo>
                    <a:pt x="343832" y="488864"/>
                    <a:pt x="341352" y="481425"/>
                    <a:pt x="343832" y="475226"/>
                  </a:cubicBezTo>
                  <a:lnTo>
                    <a:pt x="426902" y="321495"/>
                  </a:lnTo>
                  <a:cubicBezTo>
                    <a:pt x="428142" y="319015"/>
                    <a:pt x="430622" y="317775"/>
                    <a:pt x="433102" y="316535"/>
                  </a:cubicBezTo>
                  <a:lnTo>
                    <a:pt x="585604" y="238430"/>
                  </a:lnTo>
                  <a:cubicBezTo>
                    <a:pt x="588083" y="236570"/>
                    <a:pt x="591493" y="236260"/>
                    <a:pt x="594593" y="237190"/>
                  </a:cubicBezTo>
                  <a:close/>
                  <a:moveTo>
                    <a:pt x="544463" y="188604"/>
                  </a:moveTo>
                  <a:cubicBezTo>
                    <a:pt x="550670" y="187364"/>
                    <a:pt x="556878" y="192325"/>
                    <a:pt x="558119" y="198525"/>
                  </a:cubicBezTo>
                  <a:cubicBezTo>
                    <a:pt x="560603" y="204726"/>
                    <a:pt x="555636" y="212167"/>
                    <a:pt x="549429" y="213408"/>
                  </a:cubicBezTo>
                  <a:lnTo>
                    <a:pt x="368168" y="245652"/>
                  </a:lnTo>
                  <a:lnTo>
                    <a:pt x="220428" y="458963"/>
                  </a:lnTo>
                  <a:cubicBezTo>
                    <a:pt x="217945" y="461444"/>
                    <a:pt x="214221" y="463924"/>
                    <a:pt x="210496" y="463924"/>
                  </a:cubicBezTo>
                  <a:cubicBezTo>
                    <a:pt x="208013" y="463924"/>
                    <a:pt x="205530" y="463924"/>
                    <a:pt x="203047" y="461444"/>
                  </a:cubicBezTo>
                  <a:cubicBezTo>
                    <a:pt x="196839" y="457723"/>
                    <a:pt x="195598" y="450282"/>
                    <a:pt x="200564" y="444081"/>
                  </a:cubicBezTo>
                  <a:lnTo>
                    <a:pt x="350787" y="228290"/>
                  </a:lnTo>
                  <a:cubicBezTo>
                    <a:pt x="353270" y="224569"/>
                    <a:pt x="355753" y="223329"/>
                    <a:pt x="359478" y="223329"/>
                  </a:cubicBezTo>
                  <a:close/>
                  <a:moveTo>
                    <a:pt x="312021" y="86444"/>
                  </a:moveTo>
                  <a:lnTo>
                    <a:pt x="531981" y="124917"/>
                  </a:lnTo>
                  <a:cubicBezTo>
                    <a:pt x="539437" y="127399"/>
                    <a:pt x="544408" y="132363"/>
                    <a:pt x="543165" y="139809"/>
                  </a:cubicBezTo>
                  <a:cubicBezTo>
                    <a:pt x="540680" y="146015"/>
                    <a:pt x="535709" y="152220"/>
                    <a:pt x="528253" y="150979"/>
                  </a:cubicBezTo>
                  <a:lnTo>
                    <a:pt x="314507" y="111265"/>
                  </a:lnTo>
                  <a:lnTo>
                    <a:pt x="63480" y="407877"/>
                  </a:lnTo>
                  <a:cubicBezTo>
                    <a:pt x="60994" y="410359"/>
                    <a:pt x="57266" y="411600"/>
                    <a:pt x="53538" y="411600"/>
                  </a:cubicBezTo>
                  <a:cubicBezTo>
                    <a:pt x="51053" y="411600"/>
                    <a:pt x="47325" y="411600"/>
                    <a:pt x="46082" y="409118"/>
                  </a:cubicBezTo>
                  <a:cubicBezTo>
                    <a:pt x="39868" y="404154"/>
                    <a:pt x="39868" y="395466"/>
                    <a:pt x="44839" y="390502"/>
                  </a:cubicBezTo>
                  <a:lnTo>
                    <a:pt x="299594" y="88926"/>
                  </a:lnTo>
                  <a:cubicBezTo>
                    <a:pt x="302080" y="86444"/>
                    <a:pt x="307051" y="83962"/>
                    <a:pt x="312021" y="86444"/>
                  </a:cubicBezTo>
                  <a:close/>
                  <a:moveTo>
                    <a:pt x="303277" y="486"/>
                  </a:moveTo>
                  <a:lnTo>
                    <a:pt x="533221" y="53836"/>
                  </a:lnTo>
                  <a:cubicBezTo>
                    <a:pt x="539436" y="56318"/>
                    <a:pt x="544408" y="62521"/>
                    <a:pt x="543165" y="69966"/>
                  </a:cubicBezTo>
                  <a:cubicBezTo>
                    <a:pt x="540679" y="76169"/>
                    <a:pt x="534464" y="79891"/>
                    <a:pt x="527007" y="78650"/>
                  </a:cubicBezTo>
                  <a:lnTo>
                    <a:pt x="303277" y="26541"/>
                  </a:lnTo>
                  <a:lnTo>
                    <a:pt x="21130" y="300737"/>
                  </a:lnTo>
                  <a:cubicBezTo>
                    <a:pt x="18644" y="301978"/>
                    <a:pt x="16158" y="304459"/>
                    <a:pt x="12429" y="304459"/>
                  </a:cubicBezTo>
                  <a:cubicBezTo>
                    <a:pt x="8701" y="304459"/>
                    <a:pt x="6215" y="301978"/>
                    <a:pt x="3729" y="300737"/>
                  </a:cubicBezTo>
                  <a:cubicBezTo>
                    <a:pt x="-1243" y="294533"/>
                    <a:pt x="-1243" y="287089"/>
                    <a:pt x="3729" y="282126"/>
                  </a:cubicBezTo>
                  <a:lnTo>
                    <a:pt x="292091" y="2967"/>
                  </a:lnTo>
                  <a:cubicBezTo>
                    <a:pt x="294577" y="486"/>
                    <a:pt x="299549" y="-755"/>
                    <a:pt x="303277" y="486"/>
                  </a:cubicBezTo>
                  <a:close/>
                </a:path>
              </a:pathLst>
            </a:custGeom>
            <a:solidFill>
              <a:schemeClr val="accent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2" name="Freeform: Shape 411">
              <a:extLst>
                <a:ext uri="{FF2B5EF4-FFF2-40B4-BE49-F238E27FC236}">
                  <a16:creationId xmlns:a16="http://schemas.microsoft.com/office/drawing/2014/main" id="{259698FD-1EFC-33E8-6419-40B527DAEF7B}"/>
                </a:ext>
              </a:extLst>
            </p:cNvPr>
            <p:cNvSpPr/>
            <p:nvPr/>
          </p:nvSpPr>
          <p:spPr>
            <a:xfrm>
              <a:off x="13075835" y="11371502"/>
              <a:ext cx="611373" cy="538182"/>
            </a:xfrm>
            <a:custGeom>
              <a:avLst/>
              <a:gdLst>
                <a:gd name="connsiteX0" fmla="*/ 594323 w 611373"/>
                <a:gd name="connsiteY0" fmla="*/ 266599 h 538182"/>
                <a:gd name="connsiteX1" fmla="*/ 610444 w 611373"/>
                <a:gd name="connsiteY1" fmla="*/ 274040 h 538182"/>
                <a:gd name="connsiteX2" fmla="*/ 603003 w 611373"/>
                <a:gd name="connsiteY2" fmla="*/ 291401 h 538182"/>
                <a:gd name="connsiteX3" fmla="*/ 452951 w 611373"/>
                <a:gd name="connsiteY3" fmla="*/ 354646 h 538182"/>
                <a:gd name="connsiteX4" fmla="*/ 364903 w 611373"/>
                <a:gd name="connsiteY4" fmla="*/ 530741 h 538182"/>
                <a:gd name="connsiteX5" fmla="*/ 352502 w 611373"/>
                <a:gd name="connsiteY5" fmla="*/ 538182 h 538182"/>
                <a:gd name="connsiteX6" fmla="*/ 347542 w 611373"/>
                <a:gd name="connsiteY6" fmla="*/ 536942 h 538182"/>
                <a:gd name="connsiteX7" fmla="*/ 341341 w 611373"/>
                <a:gd name="connsiteY7" fmla="*/ 519580 h 538182"/>
                <a:gd name="connsiteX8" fmla="*/ 433109 w 611373"/>
                <a:gd name="connsiteY8" fmla="*/ 339765 h 538182"/>
                <a:gd name="connsiteX9" fmla="*/ 439309 w 611373"/>
                <a:gd name="connsiteY9" fmla="*/ 333565 h 538182"/>
                <a:gd name="connsiteX10" fmla="*/ 549439 w 611373"/>
                <a:gd name="connsiteY10" fmla="*/ 206801 h 538182"/>
                <a:gd name="connsiteX11" fmla="*/ 563097 w 611373"/>
                <a:gd name="connsiteY11" fmla="*/ 216726 h 538182"/>
                <a:gd name="connsiteX12" fmla="*/ 551923 w 611373"/>
                <a:gd name="connsiteY12" fmla="*/ 231614 h 538182"/>
                <a:gd name="connsiteX13" fmla="*/ 366925 w 611373"/>
                <a:gd name="connsiteY13" fmla="*/ 257667 h 538182"/>
                <a:gd name="connsiteX14" fmla="*/ 217933 w 611373"/>
                <a:gd name="connsiteY14" fmla="*/ 500834 h 538182"/>
                <a:gd name="connsiteX15" fmla="*/ 208001 w 611373"/>
                <a:gd name="connsiteY15" fmla="*/ 507037 h 538182"/>
                <a:gd name="connsiteX16" fmla="*/ 200551 w 611373"/>
                <a:gd name="connsiteY16" fmla="*/ 505796 h 538182"/>
                <a:gd name="connsiteX17" fmla="*/ 196826 w 611373"/>
                <a:gd name="connsiteY17" fmla="*/ 488427 h 538182"/>
                <a:gd name="connsiteX18" fmla="*/ 349543 w 611373"/>
                <a:gd name="connsiteY18" fmla="*/ 239058 h 538182"/>
                <a:gd name="connsiteX19" fmla="*/ 356992 w 611373"/>
                <a:gd name="connsiteY19" fmla="*/ 232855 h 538182"/>
                <a:gd name="connsiteX20" fmla="*/ 319495 w 611373"/>
                <a:gd name="connsiteY20" fmla="*/ 98417 h 538182"/>
                <a:gd name="connsiteX21" fmla="*/ 539452 w 611373"/>
                <a:gd name="connsiteY21" fmla="*/ 146817 h 538182"/>
                <a:gd name="connsiteX22" fmla="*/ 549394 w 611373"/>
                <a:gd name="connsiteY22" fmla="*/ 161710 h 538182"/>
                <a:gd name="connsiteX23" fmla="*/ 534482 w 611373"/>
                <a:gd name="connsiteY23" fmla="*/ 171638 h 538182"/>
                <a:gd name="connsiteX24" fmla="*/ 321980 w 611373"/>
                <a:gd name="connsiteY24" fmla="*/ 124479 h 538182"/>
                <a:gd name="connsiteX25" fmla="*/ 70955 w 611373"/>
                <a:gd name="connsiteY25" fmla="*/ 419846 h 538182"/>
                <a:gd name="connsiteX26" fmla="*/ 61013 w 611373"/>
                <a:gd name="connsiteY26" fmla="*/ 423569 h 538182"/>
                <a:gd name="connsiteX27" fmla="*/ 53557 w 611373"/>
                <a:gd name="connsiteY27" fmla="*/ 421087 h 538182"/>
                <a:gd name="connsiteX28" fmla="*/ 52314 w 611373"/>
                <a:gd name="connsiteY28" fmla="*/ 402471 h 538182"/>
                <a:gd name="connsiteX29" fmla="*/ 307068 w 611373"/>
                <a:gd name="connsiteY29" fmla="*/ 102140 h 538182"/>
                <a:gd name="connsiteX30" fmla="*/ 319495 w 611373"/>
                <a:gd name="connsiteY30" fmla="*/ 98417 h 538182"/>
                <a:gd name="connsiteX31" fmla="*/ 304536 w 611373"/>
                <a:gd name="connsiteY31" fmla="*/ 0 h 538182"/>
                <a:gd name="connsiteX32" fmla="*/ 546922 w 611373"/>
                <a:gd name="connsiteY32" fmla="*/ 64528 h 538182"/>
                <a:gd name="connsiteX33" fmla="*/ 555623 w 611373"/>
                <a:gd name="connsiteY33" fmla="*/ 79419 h 538182"/>
                <a:gd name="connsiteX34" fmla="*/ 540707 w 611373"/>
                <a:gd name="connsiteY34" fmla="*/ 88106 h 538182"/>
                <a:gd name="connsiteX35" fmla="*/ 305779 w 611373"/>
                <a:gd name="connsiteY35" fmla="*/ 27300 h 538182"/>
                <a:gd name="connsiteX36" fmla="*/ 22374 w 611373"/>
                <a:gd name="connsiteY36" fmla="*/ 313954 h 538182"/>
                <a:gd name="connsiteX37" fmla="*/ 12430 w 611373"/>
                <a:gd name="connsiteY37" fmla="*/ 317677 h 538182"/>
                <a:gd name="connsiteX38" fmla="*/ 3729 w 611373"/>
                <a:gd name="connsiteY38" fmla="*/ 313954 h 538182"/>
                <a:gd name="connsiteX39" fmla="*/ 3729 w 611373"/>
                <a:gd name="connsiteY39" fmla="*/ 295340 h 538182"/>
                <a:gd name="connsiteX40" fmla="*/ 292106 w 611373"/>
                <a:gd name="connsiteY40" fmla="*/ 4964 h 538182"/>
                <a:gd name="connsiteX41" fmla="*/ 304536 w 611373"/>
                <a:gd name="connsiteY41" fmla="*/ 0 h 53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11373" h="538182">
                  <a:moveTo>
                    <a:pt x="594323" y="266599"/>
                  </a:moveTo>
                  <a:cubicBezTo>
                    <a:pt x="600523" y="265359"/>
                    <a:pt x="607964" y="267839"/>
                    <a:pt x="610444" y="274040"/>
                  </a:cubicBezTo>
                  <a:cubicBezTo>
                    <a:pt x="612924" y="280240"/>
                    <a:pt x="610444" y="288921"/>
                    <a:pt x="603003" y="291401"/>
                  </a:cubicBezTo>
                  <a:lnTo>
                    <a:pt x="452951" y="354646"/>
                  </a:lnTo>
                  <a:lnTo>
                    <a:pt x="364903" y="530741"/>
                  </a:lnTo>
                  <a:cubicBezTo>
                    <a:pt x="362423" y="535702"/>
                    <a:pt x="357462" y="538182"/>
                    <a:pt x="352502" y="538182"/>
                  </a:cubicBezTo>
                  <a:cubicBezTo>
                    <a:pt x="351262" y="538182"/>
                    <a:pt x="350022" y="536942"/>
                    <a:pt x="347542" y="536942"/>
                  </a:cubicBezTo>
                  <a:cubicBezTo>
                    <a:pt x="341341" y="533222"/>
                    <a:pt x="338861" y="525781"/>
                    <a:pt x="341341" y="519580"/>
                  </a:cubicBezTo>
                  <a:lnTo>
                    <a:pt x="433109" y="339765"/>
                  </a:lnTo>
                  <a:cubicBezTo>
                    <a:pt x="433109" y="336045"/>
                    <a:pt x="435589" y="334805"/>
                    <a:pt x="439309" y="333565"/>
                  </a:cubicBezTo>
                  <a:close/>
                  <a:moveTo>
                    <a:pt x="549439" y="206801"/>
                  </a:moveTo>
                  <a:cubicBezTo>
                    <a:pt x="556889" y="205560"/>
                    <a:pt x="561855" y="210523"/>
                    <a:pt x="563097" y="216726"/>
                  </a:cubicBezTo>
                  <a:cubicBezTo>
                    <a:pt x="564339" y="224170"/>
                    <a:pt x="559372" y="230373"/>
                    <a:pt x="551923" y="231614"/>
                  </a:cubicBezTo>
                  <a:lnTo>
                    <a:pt x="366925" y="257667"/>
                  </a:lnTo>
                  <a:lnTo>
                    <a:pt x="217933" y="500834"/>
                  </a:lnTo>
                  <a:cubicBezTo>
                    <a:pt x="215450" y="505796"/>
                    <a:pt x="211725" y="507037"/>
                    <a:pt x="208001" y="507037"/>
                  </a:cubicBezTo>
                  <a:cubicBezTo>
                    <a:pt x="205517" y="507037"/>
                    <a:pt x="203034" y="507037"/>
                    <a:pt x="200551" y="505796"/>
                  </a:cubicBezTo>
                  <a:cubicBezTo>
                    <a:pt x="194343" y="502074"/>
                    <a:pt x="193101" y="494631"/>
                    <a:pt x="196826" y="488427"/>
                  </a:cubicBezTo>
                  <a:lnTo>
                    <a:pt x="349543" y="239058"/>
                  </a:lnTo>
                  <a:cubicBezTo>
                    <a:pt x="350784" y="236576"/>
                    <a:pt x="354509" y="234095"/>
                    <a:pt x="356992" y="232855"/>
                  </a:cubicBezTo>
                  <a:close/>
                  <a:moveTo>
                    <a:pt x="319495" y="98417"/>
                  </a:moveTo>
                  <a:lnTo>
                    <a:pt x="539452" y="146817"/>
                  </a:lnTo>
                  <a:cubicBezTo>
                    <a:pt x="545666" y="148059"/>
                    <a:pt x="550637" y="155505"/>
                    <a:pt x="549394" y="161710"/>
                  </a:cubicBezTo>
                  <a:cubicBezTo>
                    <a:pt x="548151" y="169156"/>
                    <a:pt x="540695" y="172879"/>
                    <a:pt x="534482" y="171638"/>
                  </a:cubicBezTo>
                  <a:lnTo>
                    <a:pt x="321980" y="124479"/>
                  </a:lnTo>
                  <a:lnTo>
                    <a:pt x="70955" y="419846"/>
                  </a:lnTo>
                  <a:cubicBezTo>
                    <a:pt x="68469" y="422328"/>
                    <a:pt x="64741" y="423569"/>
                    <a:pt x="61013" y="423569"/>
                  </a:cubicBezTo>
                  <a:cubicBezTo>
                    <a:pt x="58528" y="423569"/>
                    <a:pt x="56042" y="422328"/>
                    <a:pt x="53557" y="421087"/>
                  </a:cubicBezTo>
                  <a:cubicBezTo>
                    <a:pt x="47343" y="416123"/>
                    <a:pt x="47343" y="407435"/>
                    <a:pt x="52314" y="402471"/>
                  </a:cubicBezTo>
                  <a:lnTo>
                    <a:pt x="307068" y="102140"/>
                  </a:lnTo>
                  <a:cubicBezTo>
                    <a:pt x="310796" y="99658"/>
                    <a:pt x="315766" y="97176"/>
                    <a:pt x="319495" y="98417"/>
                  </a:cubicBezTo>
                  <a:close/>
                  <a:moveTo>
                    <a:pt x="304536" y="0"/>
                  </a:moveTo>
                  <a:lnTo>
                    <a:pt x="546922" y="64528"/>
                  </a:lnTo>
                  <a:cubicBezTo>
                    <a:pt x="553137" y="65769"/>
                    <a:pt x="556866" y="73215"/>
                    <a:pt x="555623" y="79419"/>
                  </a:cubicBezTo>
                  <a:cubicBezTo>
                    <a:pt x="554380" y="86865"/>
                    <a:pt x="546922" y="90588"/>
                    <a:pt x="540707" y="88106"/>
                  </a:cubicBezTo>
                  <a:lnTo>
                    <a:pt x="305779" y="27300"/>
                  </a:lnTo>
                  <a:lnTo>
                    <a:pt x="22374" y="313954"/>
                  </a:lnTo>
                  <a:cubicBezTo>
                    <a:pt x="18645" y="316436"/>
                    <a:pt x="16159" y="317677"/>
                    <a:pt x="12430" y="317677"/>
                  </a:cubicBezTo>
                  <a:cubicBezTo>
                    <a:pt x="9944" y="317677"/>
                    <a:pt x="6215" y="316436"/>
                    <a:pt x="3729" y="313954"/>
                  </a:cubicBezTo>
                  <a:cubicBezTo>
                    <a:pt x="-1243" y="308991"/>
                    <a:pt x="-1243" y="301545"/>
                    <a:pt x="3729" y="295340"/>
                  </a:cubicBezTo>
                  <a:lnTo>
                    <a:pt x="292106" y="4964"/>
                  </a:lnTo>
                  <a:cubicBezTo>
                    <a:pt x="295835" y="1241"/>
                    <a:pt x="300807" y="0"/>
                    <a:pt x="304536" y="0"/>
                  </a:cubicBezTo>
                  <a:close/>
                </a:path>
              </a:pathLst>
            </a:custGeom>
            <a:solidFill>
              <a:schemeClr val="accent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3" name="Freeform: Shape 412">
              <a:extLst>
                <a:ext uri="{FF2B5EF4-FFF2-40B4-BE49-F238E27FC236}">
                  <a16:creationId xmlns:a16="http://schemas.microsoft.com/office/drawing/2014/main" id="{55FEB647-D727-9F1D-1B51-83118ADBC9EA}"/>
                </a:ext>
              </a:extLst>
            </p:cNvPr>
            <p:cNvSpPr/>
            <p:nvPr/>
          </p:nvSpPr>
          <p:spPr>
            <a:xfrm>
              <a:off x="18792770" y="7210559"/>
              <a:ext cx="198081" cy="245421"/>
            </a:xfrm>
            <a:custGeom>
              <a:avLst/>
              <a:gdLst/>
              <a:ahLst/>
              <a:cxnLst>
                <a:cxn ang="3cd4">
                  <a:pos x="hc" y="t"/>
                </a:cxn>
                <a:cxn ang="cd2">
                  <a:pos x="l" y="vc"/>
                </a:cxn>
                <a:cxn ang="cd4">
                  <a:pos x="hc" y="b"/>
                </a:cxn>
                <a:cxn ang="0">
                  <a:pos x="r" y="vc"/>
                </a:cxn>
              </a:cxnLst>
              <a:rect l="l" t="t" r="r" b="b"/>
              <a:pathLst>
                <a:path w="160" h="198">
                  <a:moveTo>
                    <a:pt x="160" y="99"/>
                  </a:moveTo>
                  <a:cubicBezTo>
                    <a:pt x="160" y="44"/>
                    <a:pt x="124" y="0"/>
                    <a:pt x="80" y="0"/>
                  </a:cubicBezTo>
                  <a:cubicBezTo>
                    <a:pt x="36" y="0"/>
                    <a:pt x="0" y="44"/>
                    <a:pt x="0" y="99"/>
                  </a:cubicBezTo>
                  <a:cubicBezTo>
                    <a:pt x="0" y="153"/>
                    <a:pt x="36" y="198"/>
                    <a:pt x="80" y="198"/>
                  </a:cubicBezTo>
                  <a:cubicBezTo>
                    <a:pt x="124" y="198"/>
                    <a:pt x="160" y="153"/>
                    <a:pt x="160" y="99"/>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4" name="Freeform: Shape 413">
              <a:extLst>
                <a:ext uri="{FF2B5EF4-FFF2-40B4-BE49-F238E27FC236}">
                  <a16:creationId xmlns:a16="http://schemas.microsoft.com/office/drawing/2014/main" id="{43A55306-07EB-43AF-6641-676FC7CFFB3C}"/>
                </a:ext>
              </a:extLst>
            </p:cNvPr>
            <p:cNvSpPr/>
            <p:nvPr/>
          </p:nvSpPr>
          <p:spPr>
            <a:xfrm>
              <a:off x="16024624" y="7261636"/>
              <a:ext cx="110875" cy="142020"/>
            </a:xfrm>
            <a:custGeom>
              <a:avLst/>
              <a:gdLst/>
              <a:ahLst/>
              <a:cxnLst>
                <a:cxn ang="3cd4">
                  <a:pos x="hc" y="t"/>
                </a:cxn>
                <a:cxn ang="cd2">
                  <a:pos x="l" y="vc"/>
                </a:cxn>
                <a:cxn ang="cd4">
                  <a:pos x="hc" y="b"/>
                </a:cxn>
                <a:cxn ang="0">
                  <a:pos x="r" y="vc"/>
                </a:cxn>
              </a:cxnLst>
              <a:rect l="l" t="t" r="r" b="b"/>
              <a:pathLst>
                <a:path w="90" h="115">
                  <a:moveTo>
                    <a:pt x="90" y="58"/>
                  </a:moveTo>
                  <a:cubicBezTo>
                    <a:pt x="90" y="26"/>
                    <a:pt x="70" y="0"/>
                    <a:pt x="45" y="0"/>
                  </a:cubicBezTo>
                  <a:cubicBezTo>
                    <a:pt x="21" y="0"/>
                    <a:pt x="0" y="26"/>
                    <a:pt x="0" y="58"/>
                  </a:cubicBezTo>
                  <a:cubicBezTo>
                    <a:pt x="0" y="89"/>
                    <a:pt x="21" y="115"/>
                    <a:pt x="45" y="115"/>
                  </a:cubicBezTo>
                  <a:cubicBezTo>
                    <a:pt x="70" y="115"/>
                    <a:pt x="90" y="89"/>
                    <a:pt x="90" y="58"/>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5" name="Freeform: Shape 414">
              <a:extLst>
                <a:ext uri="{FF2B5EF4-FFF2-40B4-BE49-F238E27FC236}">
                  <a16:creationId xmlns:a16="http://schemas.microsoft.com/office/drawing/2014/main" id="{951AAEE3-F195-7FA8-AB22-0CA5EB101429}"/>
                </a:ext>
              </a:extLst>
            </p:cNvPr>
            <p:cNvSpPr/>
            <p:nvPr/>
          </p:nvSpPr>
          <p:spPr>
            <a:xfrm>
              <a:off x="17325231" y="6654936"/>
              <a:ext cx="75993" cy="272828"/>
            </a:xfrm>
            <a:custGeom>
              <a:avLst/>
              <a:gdLst/>
              <a:ahLst/>
              <a:cxnLst>
                <a:cxn ang="3cd4">
                  <a:pos x="hc" y="t"/>
                </a:cxn>
                <a:cxn ang="cd2">
                  <a:pos x="l" y="vc"/>
                </a:cxn>
                <a:cxn ang="cd4">
                  <a:pos x="hc" y="b"/>
                </a:cxn>
                <a:cxn ang="0">
                  <a:pos x="r" y="vc"/>
                </a:cxn>
              </a:cxnLst>
              <a:rect l="l" t="t" r="r" b="b"/>
              <a:pathLst>
                <a:path w="62" h="220">
                  <a:moveTo>
                    <a:pt x="31" y="220"/>
                  </a:moveTo>
                  <a:cubicBezTo>
                    <a:pt x="14" y="220"/>
                    <a:pt x="0" y="207"/>
                    <a:pt x="0" y="190"/>
                  </a:cubicBezTo>
                  <a:lnTo>
                    <a:pt x="0" y="30"/>
                  </a:lnTo>
                  <a:cubicBezTo>
                    <a:pt x="0" y="13"/>
                    <a:pt x="14" y="0"/>
                    <a:pt x="31" y="0"/>
                  </a:cubicBezTo>
                  <a:cubicBezTo>
                    <a:pt x="48" y="0"/>
                    <a:pt x="62" y="13"/>
                    <a:pt x="62" y="30"/>
                  </a:cubicBezTo>
                  <a:lnTo>
                    <a:pt x="62" y="190"/>
                  </a:lnTo>
                  <a:cubicBezTo>
                    <a:pt x="62" y="207"/>
                    <a:pt x="48" y="220"/>
                    <a:pt x="31" y="220"/>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6" name="Freeform: Shape 415">
              <a:extLst>
                <a:ext uri="{FF2B5EF4-FFF2-40B4-BE49-F238E27FC236}">
                  <a16:creationId xmlns:a16="http://schemas.microsoft.com/office/drawing/2014/main" id="{9532EC4E-45FA-7B74-853F-F1BA3687EEC6}"/>
                </a:ext>
              </a:extLst>
            </p:cNvPr>
            <p:cNvSpPr/>
            <p:nvPr/>
          </p:nvSpPr>
          <p:spPr>
            <a:xfrm>
              <a:off x="16174119" y="8755341"/>
              <a:ext cx="1932223" cy="1118721"/>
            </a:xfrm>
            <a:custGeom>
              <a:avLst/>
              <a:gdLst/>
              <a:ahLst/>
              <a:cxnLst>
                <a:cxn ang="3cd4">
                  <a:pos x="hc" y="t"/>
                </a:cxn>
                <a:cxn ang="cd2">
                  <a:pos x="l" y="vc"/>
                </a:cxn>
                <a:cxn ang="cd4">
                  <a:pos x="hc" y="b"/>
                </a:cxn>
                <a:cxn ang="0">
                  <a:pos x="r" y="vc"/>
                </a:cxn>
              </a:cxnLst>
              <a:rect l="l" t="t" r="r" b="b"/>
              <a:pathLst>
                <a:path w="1552" h="899">
                  <a:moveTo>
                    <a:pt x="270" y="891"/>
                  </a:moveTo>
                  <a:cubicBezTo>
                    <a:pt x="270" y="891"/>
                    <a:pt x="79" y="929"/>
                    <a:pt x="2" y="841"/>
                  </a:cubicBezTo>
                  <a:cubicBezTo>
                    <a:pt x="2" y="841"/>
                    <a:pt x="-20" y="364"/>
                    <a:pt x="103" y="235"/>
                  </a:cubicBezTo>
                  <a:cubicBezTo>
                    <a:pt x="226" y="107"/>
                    <a:pt x="574" y="19"/>
                    <a:pt x="746" y="3"/>
                  </a:cubicBezTo>
                  <a:cubicBezTo>
                    <a:pt x="918" y="-13"/>
                    <a:pt x="1315" y="46"/>
                    <a:pt x="1409" y="147"/>
                  </a:cubicBezTo>
                  <a:cubicBezTo>
                    <a:pt x="1502" y="247"/>
                    <a:pt x="1552" y="823"/>
                    <a:pt x="1552" y="823"/>
                  </a:cubicBezTo>
                  <a:cubicBezTo>
                    <a:pt x="1552" y="823"/>
                    <a:pt x="1494" y="887"/>
                    <a:pt x="1264" y="878"/>
                  </a:cubicBezTo>
                  <a:cubicBezTo>
                    <a:pt x="1264" y="878"/>
                    <a:pt x="1227" y="685"/>
                    <a:pt x="1211" y="531"/>
                  </a:cubicBezTo>
                  <a:lnTo>
                    <a:pt x="270" y="531"/>
                  </a:ln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7" name="Freeform: Shape 416">
              <a:extLst>
                <a:ext uri="{FF2B5EF4-FFF2-40B4-BE49-F238E27FC236}">
                  <a16:creationId xmlns:a16="http://schemas.microsoft.com/office/drawing/2014/main" id="{7708E1EF-BD7C-1E43-7836-ED227DA52471}"/>
                </a:ext>
              </a:extLst>
            </p:cNvPr>
            <p:cNvSpPr/>
            <p:nvPr/>
          </p:nvSpPr>
          <p:spPr>
            <a:xfrm>
              <a:off x="16925332" y="8563489"/>
              <a:ext cx="378721" cy="355051"/>
            </a:xfrm>
            <a:custGeom>
              <a:avLst/>
              <a:gdLst/>
              <a:ahLst/>
              <a:cxnLst>
                <a:cxn ang="3cd4">
                  <a:pos x="hc" y="t"/>
                </a:cxn>
                <a:cxn ang="cd2">
                  <a:pos x="l" y="vc"/>
                </a:cxn>
                <a:cxn ang="cd4">
                  <a:pos x="hc" y="b"/>
                </a:cxn>
                <a:cxn ang="0">
                  <a:pos x="r" y="vc"/>
                </a:cxn>
              </a:cxnLst>
              <a:rect l="l" t="t" r="r" b="b"/>
              <a:pathLst>
                <a:path w="305" h="286">
                  <a:moveTo>
                    <a:pt x="25" y="20"/>
                  </a:moveTo>
                  <a:lnTo>
                    <a:pt x="0" y="203"/>
                  </a:lnTo>
                  <a:cubicBezTo>
                    <a:pt x="0" y="203"/>
                    <a:pt x="1" y="306"/>
                    <a:pt x="150" y="282"/>
                  </a:cubicBezTo>
                  <a:cubicBezTo>
                    <a:pt x="298" y="259"/>
                    <a:pt x="305" y="157"/>
                    <a:pt x="305" y="157"/>
                  </a:cubicBezTo>
                  <a:cubicBezTo>
                    <a:pt x="305" y="157"/>
                    <a:pt x="267" y="122"/>
                    <a:pt x="287" y="0"/>
                  </a:cubicBezTo>
                  <a:close/>
                </a:path>
              </a:pathLst>
            </a:custGeom>
            <a:solidFill>
              <a:srgbClr val="FE767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8" name="Freeform: Shape 417">
              <a:extLst>
                <a:ext uri="{FF2B5EF4-FFF2-40B4-BE49-F238E27FC236}">
                  <a16:creationId xmlns:a16="http://schemas.microsoft.com/office/drawing/2014/main" id="{2D0B0088-27AA-7382-3F37-9E246B9AB79E}"/>
                </a:ext>
              </a:extLst>
            </p:cNvPr>
            <p:cNvSpPr/>
            <p:nvPr/>
          </p:nvSpPr>
          <p:spPr>
            <a:xfrm>
              <a:off x="16932806" y="8563489"/>
              <a:ext cx="348822" cy="201818"/>
            </a:xfrm>
            <a:custGeom>
              <a:avLst/>
              <a:gdLst/>
              <a:ahLst/>
              <a:cxnLst>
                <a:cxn ang="3cd4">
                  <a:pos x="hc" y="t"/>
                </a:cxn>
                <a:cxn ang="cd2">
                  <a:pos x="l" y="vc"/>
                </a:cxn>
                <a:cxn ang="cd4">
                  <a:pos x="hc" y="b"/>
                </a:cxn>
                <a:cxn ang="0">
                  <a:pos x="r" y="vc"/>
                </a:cxn>
              </a:cxnLst>
              <a:rect l="l" t="t" r="r" b="b"/>
              <a:pathLst>
                <a:path w="281" h="163">
                  <a:moveTo>
                    <a:pt x="281" y="0"/>
                  </a:moveTo>
                  <a:lnTo>
                    <a:pt x="19" y="20"/>
                  </a:lnTo>
                  <a:lnTo>
                    <a:pt x="0" y="161"/>
                  </a:lnTo>
                  <a:cubicBezTo>
                    <a:pt x="27" y="164"/>
                    <a:pt x="54" y="164"/>
                    <a:pt x="81" y="161"/>
                  </a:cubicBezTo>
                  <a:cubicBezTo>
                    <a:pt x="155" y="153"/>
                    <a:pt x="222" y="121"/>
                    <a:pt x="275" y="73"/>
                  </a:cubicBezTo>
                  <a:cubicBezTo>
                    <a:pt x="275" y="53"/>
                    <a:pt x="277" y="29"/>
                    <a:pt x="281" y="0"/>
                  </a:cubicBez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19" name="Freeform: Shape 418">
              <a:extLst>
                <a:ext uri="{FF2B5EF4-FFF2-40B4-BE49-F238E27FC236}">
                  <a16:creationId xmlns:a16="http://schemas.microsoft.com/office/drawing/2014/main" id="{5BB08BDB-AA65-37FE-5271-89F84DD7E87F}"/>
                </a:ext>
              </a:extLst>
            </p:cNvPr>
            <p:cNvSpPr/>
            <p:nvPr/>
          </p:nvSpPr>
          <p:spPr>
            <a:xfrm>
              <a:off x="16470618" y="9269852"/>
              <a:ext cx="1357913" cy="906936"/>
            </a:xfrm>
            <a:custGeom>
              <a:avLst/>
              <a:gdLst/>
              <a:ahLst/>
              <a:cxnLst>
                <a:cxn ang="3cd4">
                  <a:pos x="hc" y="t"/>
                </a:cxn>
                <a:cxn ang="cd2">
                  <a:pos x="l" y="vc"/>
                </a:cxn>
                <a:cxn ang="cd4">
                  <a:pos x="hc" y="b"/>
                </a:cxn>
                <a:cxn ang="0">
                  <a:pos x="r" y="vc"/>
                </a:cxn>
              </a:cxnLst>
              <a:rect l="l" t="t" r="r" b="b"/>
              <a:pathLst>
                <a:path w="1091" h="729">
                  <a:moveTo>
                    <a:pt x="7" y="36"/>
                  </a:moveTo>
                  <a:lnTo>
                    <a:pt x="0" y="729"/>
                  </a:lnTo>
                  <a:lnTo>
                    <a:pt x="1091" y="729"/>
                  </a:lnTo>
                  <a:lnTo>
                    <a:pt x="994" y="0"/>
                  </a:lnTo>
                  <a:close/>
                </a:path>
              </a:pathLst>
            </a:custGeom>
            <a:solidFill>
              <a:schemeClr val="tx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0" name="Freeform: Shape 419">
              <a:extLst>
                <a:ext uri="{FF2B5EF4-FFF2-40B4-BE49-F238E27FC236}">
                  <a16:creationId xmlns:a16="http://schemas.microsoft.com/office/drawing/2014/main" id="{E533C83D-F1DC-7255-243E-4A4AB033815B}"/>
                </a:ext>
              </a:extLst>
            </p:cNvPr>
            <p:cNvSpPr/>
            <p:nvPr/>
          </p:nvSpPr>
          <p:spPr>
            <a:xfrm>
              <a:off x="16218968" y="9836688"/>
              <a:ext cx="296498" cy="340101"/>
            </a:xfrm>
            <a:custGeom>
              <a:avLst/>
              <a:gdLst/>
              <a:ahLst/>
              <a:cxnLst>
                <a:cxn ang="3cd4">
                  <a:pos x="hc" y="t"/>
                </a:cxn>
                <a:cxn ang="cd2">
                  <a:pos x="l" y="vc"/>
                </a:cxn>
                <a:cxn ang="cd4">
                  <a:pos x="hc" y="b"/>
                </a:cxn>
                <a:cxn ang="0">
                  <a:pos x="r" y="vc"/>
                </a:cxn>
              </a:cxnLst>
              <a:rect l="l" t="t" r="r" b="b"/>
              <a:pathLst>
                <a:path w="239" h="274">
                  <a:moveTo>
                    <a:pt x="0" y="0"/>
                  </a:moveTo>
                  <a:cubicBezTo>
                    <a:pt x="119" y="44"/>
                    <a:pt x="239" y="22"/>
                    <a:pt x="239" y="22"/>
                  </a:cubicBezTo>
                  <a:lnTo>
                    <a:pt x="239" y="274"/>
                  </a:lnTo>
                  <a:lnTo>
                    <a:pt x="9" y="274"/>
                  </a:lnTo>
                  <a:close/>
                </a:path>
              </a:pathLst>
            </a:custGeom>
            <a:solidFill>
              <a:srgbClr val="FE767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1" name="Freeform: Shape 420">
              <a:extLst>
                <a:ext uri="{FF2B5EF4-FFF2-40B4-BE49-F238E27FC236}">
                  <a16:creationId xmlns:a16="http://schemas.microsoft.com/office/drawing/2014/main" id="{368AE2C7-C297-2AB6-FB4E-3027561F5D2E}"/>
                </a:ext>
              </a:extLst>
            </p:cNvPr>
            <p:cNvSpPr/>
            <p:nvPr/>
          </p:nvSpPr>
          <p:spPr>
            <a:xfrm>
              <a:off x="16526678" y="7605475"/>
              <a:ext cx="1052694" cy="1103771"/>
            </a:xfrm>
            <a:custGeom>
              <a:avLst/>
              <a:gdLst/>
              <a:ahLst/>
              <a:cxnLst>
                <a:cxn ang="3cd4">
                  <a:pos x="hc" y="t"/>
                </a:cxn>
                <a:cxn ang="cd2">
                  <a:pos x="l" y="vc"/>
                </a:cxn>
                <a:cxn ang="cd4">
                  <a:pos x="hc" y="b"/>
                </a:cxn>
                <a:cxn ang="0">
                  <a:pos x="r" y="vc"/>
                </a:cxn>
              </a:cxnLst>
              <a:rect l="l" t="t" r="r" b="b"/>
              <a:pathLst>
                <a:path w="846" h="887">
                  <a:moveTo>
                    <a:pt x="816" y="381"/>
                  </a:moveTo>
                  <a:cubicBezTo>
                    <a:pt x="801" y="375"/>
                    <a:pt x="786" y="380"/>
                    <a:pt x="773" y="389"/>
                  </a:cubicBezTo>
                  <a:cubicBezTo>
                    <a:pt x="749" y="170"/>
                    <a:pt x="586" y="0"/>
                    <a:pt x="388" y="0"/>
                  </a:cubicBezTo>
                  <a:cubicBezTo>
                    <a:pt x="174" y="0"/>
                    <a:pt x="0" y="199"/>
                    <a:pt x="0" y="444"/>
                  </a:cubicBezTo>
                  <a:cubicBezTo>
                    <a:pt x="0" y="689"/>
                    <a:pt x="174" y="887"/>
                    <a:pt x="388" y="887"/>
                  </a:cubicBezTo>
                  <a:cubicBezTo>
                    <a:pt x="552" y="887"/>
                    <a:pt x="692" y="771"/>
                    <a:pt x="748" y="607"/>
                  </a:cubicBezTo>
                  <a:cubicBezTo>
                    <a:pt x="762" y="604"/>
                    <a:pt x="777" y="596"/>
                    <a:pt x="792" y="580"/>
                  </a:cubicBezTo>
                  <a:cubicBezTo>
                    <a:pt x="848" y="521"/>
                    <a:pt x="868" y="402"/>
                    <a:pt x="816" y="381"/>
                  </a:cubicBezTo>
                  <a:close/>
                </a:path>
              </a:pathLst>
            </a:custGeom>
            <a:solidFill>
              <a:srgbClr val="FE767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2" name="Freeform: Shape 421">
              <a:extLst>
                <a:ext uri="{FF2B5EF4-FFF2-40B4-BE49-F238E27FC236}">
                  <a16:creationId xmlns:a16="http://schemas.microsoft.com/office/drawing/2014/main" id="{BEDC6EB2-C9CF-0B2C-15B9-3CAD3312EA78}"/>
                </a:ext>
              </a:extLst>
            </p:cNvPr>
            <p:cNvSpPr/>
            <p:nvPr/>
          </p:nvSpPr>
          <p:spPr>
            <a:xfrm>
              <a:off x="16590214" y="7528236"/>
              <a:ext cx="1014075" cy="661515"/>
            </a:xfrm>
            <a:custGeom>
              <a:avLst/>
              <a:gdLst/>
              <a:ahLst/>
              <a:cxnLst>
                <a:cxn ang="3cd4">
                  <a:pos x="hc" y="t"/>
                </a:cxn>
                <a:cxn ang="cd2">
                  <a:pos x="l" y="vc"/>
                </a:cxn>
                <a:cxn ang="cd4">
                  <a:pos x="hc" y="b"/>
                </a:cxn>
                <a:cxn ang="0">
                  <a:pos x="r" y="vc"/>
                </a:cxn>
              </a:cxnLst>
              <a:rect l="l" t="t" r="r" b="b"/>
              <a:pathLst>
                <a:path w="815" h="532">
                  <a:moveTo>
                    <a:pt x="759" y="360"/>
                  </a:moveTo>
                  <a:cubicBezTo>
                    <a:pt x="759" y="360"/>
                    <a:pt x="788" y="318"/>
                    <a:pt x="774" y="237"/>
                  </a:cubicBezTo>
                  <a:cubicBezTo>
                    <a:pt x="762" y="156"/>
                    <a:pt x="668" y="133"/>
                    <a:pt x="668" y="133"/>
                  </a:cubicBezTo>
                  <a:cubicBezTo>
                    <a:pt x="668" y="133"/>
                    <a:pt x="658" y="29"/>
                    <a:pt x="550" y="7"/>
                  </a:cubicBezTo>
                  <a:cubicBezTo>
                    <a:pt x="442" y="-15"/>
                    <a:pt x="377" y="24"/>
                    <a:pt x="377" y="24"/>
                  </a:cubicBezTo>
                  <a:cubicBezTo>
                    <a:pt x="245" y="-22"/>
                    <a:pt x="171" y="39"/>
                    <a:pt x="171" y="39"/>
                  </a:cubicBezTo>
                  <a:cubicBezTo>
                    <a:pt x="-12" y="-24"/>
                    <a:pt x="-55" y="132"/>
                    <a:pt x="75" y="230"/>
                  </a:cubicBezTo>
                  <a:cubicBezTo>
                    <a:pt x="204" y="328"/>
                    <a:pt x="303" y="348"/>
                    <a:pt x="393" y="365"/>
                  </a:cubicBezTo>
                  <a:cubicBezTo>
                    <a:pt x="482" y="382"/>
                    <a:pt x="611" y="372"/>
                    <a:pt x="622" y="442"/>
                  </a:cubicBezTo>
                  <a:cubicBezTo>
                    <a:pt x="633" y="512"/>
                    <a:pt x="645" y="528"/>
                    <a:pt x="664" y="532"/>
                  </a:cubicBezTo>
                  <a:cubicBezTo>
                    <a:pt x="664" y="532"/>
                    <a:pt x="713" y="424"/>
                    <a:pt x="765" y="444"/>
                  </a:cubicBezTo>
                  <a:cubicBezTo>
                    <a:pt x="782" y="452"/>
                    <a:pt x="792" y="470"/>
                    <a:pt x="795" y="494"/>
                  </a:cubicBezTo>
                  <a:cubicBezTo>
                    <a:pt x="795" y="494"/>
                    <a:pt x="816" y="481"/>
                    <a:pt x="815" y="433"/>
                  </a:cubicBezTo>
                  <a:cubicBezTo>
                    <a:pt x="815" y="384"/>
                    <a:pt x="759" y="360"/>
                    <a:pt x="759" y="360"/>
                  </a:cubicBezTo>
                  <a:close/>
                </a:path>
              </a:pathLst>
            </a:custGeom>
            <a:solidFill>
              <a:srgbClr val="11004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3" name="Freeform: Shape 422">
              <a:extLst>
                <a:ext uri="{FF2B5EF4-FFF2-40B4-BE49-F238E27FC236}">
                  <a16:creationId xmlns:a16="http://schemas.microsoft.com/office/drawing/2014/main" id="{C4FDAC43-65FC-A577-77D3-F841A406890C}"/>
                </a:ext>
              </a:extLst>
            </p:cNvPr>
            <p:cNvSpPr/>
            <p:nvPr/>
          </p:nvSpPr>
          <p:spPr>
            <a:xfrm>
              <a:off x="17390012" y="8328034"/>
              <a:ext cx="123333" cy="185623"/>
            </a:xfrm>
            <a:custGeom>
              <a:avLst/>
              <a:gdLst/>
              <a:ahLst/>
              <a:cxnLst>
                <a:cxn ang="3cd4">
                  <a:pos x="hc" y="t"/>
                </a:cxn>
                <a:cxn ang="cd2">
                  <a:pos x="l" y="vc"/>
                </a:cxn>
                <a:cxn ang="cd4">
                  <a:pos x="hc" y="b"/>
                </a:cxn>
                <a:cxn ang="0">
                  <a:pos x="r" y="vc"/>
                </a:cxn>
              </a:cxnLst>
              <a:rect l="l" t="t" r="r" b="b"/>
              <a:pathLst>
                <a:path w="100" h="150">
                  <a:moveTo>
                    <a:pt x="55" y="27"/>
                  </a:moveTo>
                  <a:cubicBezTo>
                    <a:pt x="42" y="67"/>
                    <a:pt x="23" y="104"/>
                    <a:pt x="0" y="138"/>
                  </a:cubicBezTo>
                  <a:cubicBezTo>
                    <a:pt x="0" y="138"/>
                    <a:pt x="5" y="147"/>
                    <a:pt x="20" y="150"/>
                  </a:cubicBezTo>
                  <a:cubicBezTo>
                    <a:pt x="34" y="152"/>
                    <a:pt x="48" y="137"/>
                    <a:pt x="52" y="96"/>
                  </a:cubicBezTo>
                  <a:cubicBezTo>
                    <a:pt x="52" y="96"/>
                    <a:pt x="106" y="74"/>
                    <a:pt x="99" y="0"/>
                  </a:cubicBezTo>
                  <a:cubicBezTo>
                    <a:pt x="84" y="16"/>
                    <a:pt x="69" y="24"/>
                    <a:pt x="55" y="27"/>
                  </a:cubicBezTo>
                  <a:close/>
                </a:path>
              </a:pathLst>
            </a:custGeom>
            <a:solidFill>
              <a:srgbClr val="11004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4" name="Freeform: Shape 423">
              <a:extLst>
                <a:ext uri="{FF2B5EF4-FFF2-40B4-BE49-F238E27FC236}">
                  <a16:creationId xmlns:a16="http://schemas.microsoft.com/office/drawing/2014/main" id="{9D02925F-D05B-7E4D-4879-FCADB35F0D66}"/>
                </a:ext>
              </a:extLst>
            </p:cNvPr>
            <p:cNvSpPr/>
            <p:nvPr/>
          </p:nvSpPr>
          <p:spPr>
            <a:xfrm>
              <a:off x="16716039" y="8149886"/>
              <a:ext cx="274204" cy="261616"/>
            </a:xfrm>
            <a:custGeom>
              <a:avLst/>
              <a:gdLst>
                <a:gd name="connsiteX0" fmla="*/ 122367 w 274204"/>
                <a:gd name="connsiteY0" fmla="*/ 74747 h 261616"/>
                <a:gd name="connsiteX1" fmla="*/ 128509 w 274204"/>
                <a:gd name="connsiteY1" fmla="*/ 80935 h 261616"/>
                <a:gd name="connsiteX2" fmla="*/ 79379 w 274204"/>
                <a:gd name="connsiteY2" fmla="*/ 220777 h 261616"/>
                <a:gd name="connsiteX3" fmla="*/ 68325 w 274204"/>
                <a:gd name="connsiteY3" fmla="*/ 241815 h 261616"/>
                <a:gd name="connsiteX4" fmla="*/ 134649 w 274204"/>
                <a:gd name="connsiteY4" fmla="*/ 244290 h 261616"/>
                <a:gd name="connsiteX5" fmla="*/ 142019 w 274204"/>
                <a:gd name="connsiteY5" fmla="*/ 249241 h 261616"/>
                <a:gd name="connsiteX6" fmla="*/ 138335 w 274204"/>
                <a:gd name="connsiteY6" fmla="*/ 256666 h 261616"/>
                <a:gd name="connsiteX7" fmla="*/ 99031 w 274204"/>
                <a:gd name="connsiteY7" fmla="*/ 261616 h 261616"/>
                <a:gd name="connsiteX8" fmla="*/ 56042 w 274204"/>
                <a:gd name="connsiteY8" fmla="*/ 245528 h 261616"/>
                <a:gd name="connsiteX9" fmla="*/ 68325 w 274204"/>
                <a:gd name="connsiteY9" fmla="*/ 214590 h 261616"/>
                <a:gd name="connsiteX10" fmla="*/ 116225 w 274204"/>
                <a:gd name="connsiteY10" fmla="*/ 80935 h 261616"/>
                <a:gd name="connsiteX11" fmla="*/ 122367 w 274204"/>
                <a:gd name="connsiteY11" fmla="*/ 74747 h 261616"/>
                <a:gd name="connsiteX12" fmla="*/ 258457 w 274204"/>
                <a:gd name="connsiteY12" fmla="*/ 4983 h 261616"/>
                <a:gd name="connsiteX13" fmla="*/ 274073 w 274204"/>
                <a:gd name="connsiteY13" fmla="*/ 46698 h 261616"/>
                <a:gd name="connsiteX14" fmla="*/ 257255 w 274204"/>
                <a:gd name="connsiteY14" fmla="*/ 85959 h 261616"/>
                <a:gd name="connsiteX15" fmla="*/ 240437 w 274204"/>
                <a:gd name="connsiteY15" fmla="*/ 45471 h 261616"/>
                <a:gd name="connsiteX16" fmla="*/ 258457 w 274204"/>
                <a:gd name="connsiteY16" fmla="*/ 4983 h 261616"/>
                <a:gd name="connsiteX17" fmla="*/ 18019 w 274204"/>
                <a:gd name="connsiteY17" fmla="*/ 0 h 261616"/>
                <a:gd name="connsiteX18" fmla="*/ 33636 w 274204"/>
                <a:gd name="connsiteY18" fmla="*/ 41725 h 261616"/>
                <a:gd name="connsiteX19" fmla="*/ 15617 w 274204"/>
                <a:gd name="connsiteY19" fmla="*/ 82222 h 261616"/>
                <a:gd name="connsiteX20" fmla="*/ 0 w 274204"/>
                <a:gd name="connsiteY20" fmla="*/ 40498 h 261616"/>
                <a:gd name="connsiteX21" fmla="*/ 18019 w 274204"/>
                <a:gd name="connsiteY21" fmla="*/ 0 h 26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4204" h="261616">
                  <a:moveTo>
                    <a:pt x="122367" y="74747"/>
                  </a:moveTo>
                  <a:cubicBezTo>
                    <a:pt x="126051" y="74747"/>
                    <a:pt x="128509" y="78460"/>
                    <a:pt x="128509" y="80935"/>
                  </a:cubicBezTo>
                  <a:cubicBezTo>
                    <a:pt x="127281" y="131674"/>
                    <a:pt x="97803" y="187364"/>
                    <a:pt x="79379" y="220777"/>
                  </a:cubicBezTo>
                  <a:cubicBezTo>
                    <a:pt x="74465" y="229440"/>
                    <a:pt x="69553" y="238103"/>
                    <a:pt x="68325" y="241815"/>
                  </a:cubicBezTo>
                  <a:cubicBezTo>
                    <a:pt x="74465" y="249241"/>
                    <a:pt x="102715" y="251716"/>
                    <a:pt x="134649" y="244290"/>
                  </a:cubicBezTo>
                  <a:cubicBezTo>
                    <a:pt x="138335" y="243053"/>
                    <a:pt x="142019" y="245528"/>
                    <a:pt x="142019" y="249241"/>
                  </a:cubicBezTo>
                  <a:cubicBezTo>
                    <a:pt x="143247" y="251716"/>
                    <a:pt x="140791" y="255428"/>
                    <a:pt x="138335" y="256666"/>
                  </a:cubicBezTo>
                  <a:cubicBezTo>
                    <a:pt x="127281" y="259141"/>
                    <a:pt x="112541" y="261616"/>
                    <a:pt x="99031" y="261616"/>
                  </a:cubicBezTo>
                  <a:cubicBezTo>
                    <a:pt x="79379" y="261616"/>
                    <a:pt x="60955" y="257903"/>
                    <a:pt x="56042" y="245528"/>
                  </a:cubicBezTo>
                  <a:cubicBezTo>
                    <a:pt x="53586" y="240578"/>
                    <a:pt x="57270" y="235628"/>
                    <a:pt x="68325" y="214590"/>
                  </a:cubicBezTo>
                  <a:cubicBezTo>
                    <a:pt x="85519" y="182413"/>
                    <a:pt x="114997" y="127962"/>
                    <a:pt x="116225" y="80935"/>
                  </a:cubicBezTo>
                  <a:cubicBezTo>
                    <a:pt x="116225" y="77222"/>
                    <a:pt x="118683" y="74747"/>
                    <a:pt x="122367" y="74747"/>
                  </a:cubicBezTo>
                  <a:close/>
                  <a:moveTo>
                    <a:pt x="258457" y="4983"/>
                  </a:moveTo>
                  <a:cubicBezTo>
                    <a:pt x="268067" y="4983"/>
                    <a:pt x="275275" y="23387"/>
                    <a:pt x="274073" y="46698"/>
                  </a:cubicBezTo>
                  <a:cubicBezTo>
                    <a:pt x="274073" y="68783"/>
                    <a:pt x="266865" y="85959"/>
                    <a:pt x="257255" y="85959"/>
                  </a:cubicBezTo>
                  <a:cubicBezTo>
                    <a:pt x="247645" y="85959"/>
                    <a:pt x="240437" y="67556"/>
                    <a:pt x="240437" y="45471"/>
                  </a:cubicBezTo>
                  <a:cubicBezTo>
                    <a:pt x="240437" y="23387"/>
                    <a:pt x="248845" y="4983"/>
                    <a:pt x="258457" y="4983"/>
                  </a:cubicBezTo>
                  <a:close/>
                  <a:moveTo>
                    <a:pt x="18019" y="0"/>
                  </a:moveTo>
                  <a:cubicBezTo>
                    <a:pt x="27630" y="0"/>
                    <a:pt x="34837" y="19635"/>
                    <a:pt x="33636" y="41725"/>
                  </a:cubicBezTo>
                  <a:cubicBezTo>
                    <a:pt x="33636" y="63814"/>
                    <a:pt x="26428" y="82222"/>
                    <a:pt x="15617" y="82222"/>
                  </a:cubicBezTo>
                  <a:cubicBezTo>
                    <a:pt x="7208" y="80995"/>
                    <a:pt x="0" y="63814"/>
                    <a:pt x="0" y="40498"/>
                  </a:cubicBezTo>
                  <a:cubicBezTo>
                    <a:pt x="0" y="18408"/>
                    <a:pt x="8409" y="0"/>
                    <a:pt x="18019" y="0"/>
                  </a:cubicBezTo>
                  <a:close/>
                </a:path>
              </a:pathLst>
            </a:custGeom>
            <a:solidFill>
              <a:srgbClr val="110044"/>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sp>
          <p:nvSpPr>
            <p:cNvPr id="425" name="Freeform: Shape 424">
              <a:extLst>
                <a:ext uri="{FF2B5EF4-FFF2-40B4-BE49-F238E27FC236}">
                  <a16:creationId xmlns:a16="http://schemas.microsoft.com/office/drawing/2014/main" id="{56189485-C0A6-9B91-CE8E-0CCA90248E22}"/>
                </a:ext>
              </a:extLst>
            </p:cNvPr>
            <p:cNvSpPr/>
            <p:nvPr/>
          </p:nvSpPr>
          <p:spPr>
            <a:xfrm>
              <a:off x="17764995" y="9785610"/>
              <a:ext cx="345084" cy="391179"/>
            </a:xfrm>
            <a:custGeom>
              <a:avLst/>
              <a:gdLst/>
              <a:ahLst/>
              <a:cxnLst>
                <a:cxn ang="3cd4">
                  <a:pos x="hc" y="t"/>
                </a:cxn>
                <a:cxn ang="cd2">
                  <a:pos x="l" y="vc"/>
                </a:cxn>
                <a:cxn ang="cd4">
                  <a:pos x="hc" y="b"/>
                </a:cxn>
                <a:cxn ang="0">
                  <a:pos x="r" y="vc"/>
                </a:cxn>
              </a:cxnLst>
              <a:rect l="l" t="t" r="r" b="b"/>
              <a:pathLst>
                <a:path w="278" h="315">
                  <a:moveTo>
                    <a:pt x="257" y="205"/>
                  </a:moveTo>
                  <a:cubicBezTo>
                    <a:pt x="257" y="180"/>
                    <a:pt x="262" y="157"/>
                    <a:pt x="271" y="135"/>
                  </a:cubicBezTo>
                  <a:lnTo>
                    <a:pt x="266" y="0"/>
                  </a:lnTo>
                  <a:cubicBezTo>
                    <a:pt x="179" y="58"/>
                    <a:pt x="0" y="50"/>
                    <a:pt x="0" y="50"/>
                  </a:cubicBezTo>
                  <a:lnTo>
                    <a:pt x="28" y="315"/>
                  </a:lnTo>
                  <a:lnTo>
                    <a:pt x="278" y="315"/>
                  </a:lnTo>
                  <a:lnTo>
                    <a:pt x="278" y="288"/>
                  </a:lnTo>
                  <a:cubicBezTo>
                    <a:pt x="264" y="263"/>
                    <a:pt x="257" y="235"/>
                    <a:pt x="257" y="205"/>
                  </a:cubicBezTo>
                  <a:close/>
                </a:path>
              </a:pathLst>
            </a:custGeom>
            <a:solidFill>
              <a:srgbClr val="FE7676"/>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Poppins" panose="00000500000000000000" pitchFamily="2" charset="0"/>
                <a:ea typeface="Microsoft YaHei" pitchFamily="2"/>
                <a:cs typeface="Lucida Sans" pitchFamily="2"/>
              </a:endParaRPr>
            </a:p>
          </p:txBody>
        </p:sp>
      </p:grpSp>
      <p:grpSp>
        <p:nvGrpSpPr>
          <p:cNvPr id="475" name="Group 474">
            <a:extLst>
              <a:ext uri="{FF2B5EF4-FFF2-40B4-BE49-F238E27FC236}">
                <a16:creationId xmlns:a16="http://schemas.microsoft.com/office/drawing/2014/main" id="{970E00B7-D52C-EAE0-E5C9-D3F23FCE5CA2}"/>
              </a:ext>
            </a:extLst>
          </p:cNvPr>
          <p:cNvGrpSpPr/>
          <p:nvPr/>
        </p:nvGrpSpPr>
        <p:grpSpPr>
          <a:xfrm>
            <a:off x="4003528" y="4544275"/>
            <a:ext cx="4194876" cy="2147446"/>
            <a:chOff x="3856754" y="4598287"/>
            <a:chExt cx="4194876" cy="2147446"/>
          </a:xfrm>
        </p:grpSpPr>
        <p:sp>
          <p:nvSpPr>
            <p:cNvPr id="462" name="TextBox 461">
              <a:extLst>
                <a:ext uri="{FF2B5EF4-FFF2-40B4-BE49-F238E27FC236}">
                  <a16:creationId xmlns:a16="http://schemas.microsoft.com/office/drawing/2014/main" id="{CBAF66DB-7A55-89AD-6B3A-7F7104C7227B}"/>
                </a:ext>
              </a:extLst>
            </p:cNvPr>
            <p:cNvSpPr txBox="1"/>
            <p:nvPr/>
          </p:nvSpPr>
          <p:spPr>
            <a:xfrm>
              <a:off x="3856754" y="5777762"/>
              <a:ext cx="1147372" cy="307777"/>
            </a:xfrm>
            <a:prstGeom prst="rect">
              <a:avLst/>
            </a:prstGeom>
            <a:noFill/>
          </p:spPr>
          <p:txBody>
            <a:bodyPr wrap="square" rtlCol="0">
              <a:spAutoFit/>
            </a:bodyPr>
            <a:lstStyle/>
            <a:p>
              <a:pPr algn="r"/>
              <a:r>
                <a:rPr lang="en-GB" sz="1400">
                  <a:latin typeface="Open Sans Light" panose="020B0306030504020204" pitchFamily="34" charset="0"/>
                  <a:ea typeface="Open Sans Light" panose="020B0306030504020204" pitchFamily="34" charset="0"/>
                  <a:cs typeface="Open Sans Light" panose="020B0306030504020204" pitchFamily="34" charset="0"/>
                </a:rPr>
                <a:t>Awareness</a:t>
              </a:r>
            </a:p>
          </p:txBody>
        </p:sp>
        <p:sp>
          <p:nvSpPr>
            <p:cNvPr id="463" name="TextBox 462">
              <a:extLst>
                <a:ext uri="{FF2B5EF4-FFF2-40B4-BE49-F238E27FC236}">
                  <a16:creationId xmlns:a16="http://schemas.microsoft.com/office/drawing/2014/main" id="{C67D7CA2-B319-5FB1-5AE0-BFB3A5EFC634}"/>
                </a:ext>
              </a:extLst>
            </p:cNvPr>
            <p:cNvSpPr txBox="1"/>
            <p:nvPr/>
          </p:nvSpPr>
          <p:spPr>
            <a:xfrm>
              <a:off x="5123018" y="6222513"/>
              <a:ext cx="1605198" cy="523220"/>
            </a:xfrm>
            <a:prstGeom prst="rect">
              <a:avLst/>
            </a:prstGeom>
            <a:noFill/>
          </p:spPr>
          <p:txBody>
            <a:bodyPr wrap="square" rtlCol="0">
              <a:spAutoFit/>
            </a:bodyPr>
            <a:lstStyle/>
            <a:p>
              <a:r>
                <a:rPr lang="en-GB" sz="1400">
                  <a:latin typeface="Open Sans Light" panose="020B0306030504020204" pitchFamily="34" charset="0"/>
                  <a:ea typeface="Open Sans Light" panose="020B0306030504020204" pitchFamily="34" charset="0"/>
                  <a:cs typeface="Open Sans Light" panose="020B0306030504020204" pitchFamily="34" charset="0"/>
                </a:rPr>
                <a:t>Foundational Knowledge</a:t>
              </a:r>
            </a:p>
          </p:txBody>
        </p:sp>
        <p:sp>
          <p:nvSpPr>
            <p:cNvPr id="465" name="TextBox 464">
              <a:extLst>
                <a:ext uri="{FF2B5EF4-FFF2-40B4-BE49-F238E27FC236}">
                  <a16:creationId xmlns:a16="http://schemas.microsoft.com/office/drawing/2014/main" id="{AE2C8308-A037-5CD1-6324-6E7B11589327}"/>
                </a:ext>
              </a:extLst>
            </p:cNvPr>
            <p:cNvSpPr txBox="1"/>
            <p:nvPr/>
          </p:nvSpPr>
          <p:spPr>
            <a:xfrm>
              <a:off x="6607467" y="5716441"/>
              <a:ext cx="1444163" cy="523220"/>
            </a:xfrm>
            <a:prstGeom prst="rect">
              <a:avLst/>
            </a:prstGeom>
            <a:noFill/>
          </p:spPr>
          <p:txBody>
            <a:bodyPr wrap="square" rtlCol="0">
              <a:spAutoFit/>
            </a:bodyPr>
            <a:lstStyle/>
            <a:p>
              <a:r>
                <a:rPr lang="en-GB" sz="1400">
                  <a:latin typeface="Open Sans Light" panose="020B0306030504020204" pitchFamily="34" charset="0"/>
                  <a:ea typeface="Open Sans Light" panose="020B0306030504020204" pitchFamily="34" charset="0"/>
                  <a:cs typeface="Open Sans Light" panose="020B0306030504020204" pitchFamily="34" charset="0"/>
                </a:rPr>
                <a:t>Practical Application</a:t>
              </a:r>
            </a:p>
          </p:txBody>
        </p:sp>
        <p:sp>
          <p:nvSpPr>
            <p:cNvPr id="466" name="TextBox 465">
              <a:extLst>
                <a:ext uri="{FF2B5EF4-FFF2-40B4-BE49-F238E27FC236}">
                  <a16:creationId xmlns:a16="http://schemas.microsoft.com/office/drawing/2014/main" id="{BCA989FE-C10F-AC05-3007-2279D2BFF0CD}"/>
                </a:ext>
              </a:extLst>
            </p:cNvPr>
            <p:cNvSpPr txBox="1"/>
            <p:nvPr/>
          </p:nvSpPr>
          <p:spPr>
            <a:xfrm>
              <a:off x="6056213" y="4598287"/>
              <a:ext cx="1748842" cy="523220"/>
            </a:xfrm>
            <a:prstGeom prst="rect">
              <a:avLst/>
            </a:prstGeom>
            <a:noFill/>
          </p:spPr>
          <p:txBody>
            <a:bodyPr wrap="square" rtlCol="0">
              <a:spAutoFit/>
            </a:bodyPr>
            <a:lstStyle/>
            <a:p>
              <a:pPr algn="r"/>
              <a:r>
                <a:rPr lang="en-GB" sz="1400">
                  <a:latin typeface="Open Sans Light" panose="020B0306030504020204" pitchFamily="34" charset="0"/>
                  <a:ea typeface="Open Sans Light" panose="020B0306030504020204" pitchFamily="34" charset="0"/>
                  <a:cs typeface="Open Sans Light" panose="020B0306030504020204" pitchFamily="34" charset="0"/>
                </a:rPr>
                <a:t>Mastery &amp; Innovation</a:t>
              </a:r>
            </a:p>
          </p:txBody>
        </p:sp>
        <p:grpSp>
          <p:nvGrpSpPr>
            <p:cNvPr id="472" name="Group 471">
              <a:extLst>
                <a:ext uri="{FF2B5EF4-FFF2-40B4-BE49-F238E27FC236}">
                  <a16:creationId xmlns:a16="http://schemas.microsoft.com/office/drawing/2014/main" id="{F1D927A2-02EF-6B25-59F8-942BF716C812}"/>
                </a:ext>
              </a:extLst>
            </p:cNvPr>
            <p:cNvGrpSpPr>
              <a:grpSpLocks noChangeAspect="1"/>
            </p:cNvGrpSpPr>
            <p:nvPr/>
          </p:nvGrpSpPr>
          <p:grpSpPr>
            <a:xfrm>
              <a:off x="4248041" y="5111293"/>
              <a:ext cx="3793757" cy="1351353"/>
              <a:chOff x="2287266" y="2260730"/>
              <a:chExt cx="8127824" cy="2895165"/>
            </a:xfrm>
          </p:grpSpPr>
          <p:sp>
            <p:nvSpPr>
              <p:cNvPr id="467" name="Cube 466">
                <a:extLst>
                  <a:ext uri="{FF2B5EF4-FFF2-40B4-BE49-F238E27FC236}">
                    <a16:creationId xmlns:a16="http://schemas.microsoft.com/office/drawing/2014/main" id="{851BDD19-07DB-685E-DC69-D9F1F4BE1809}"/>
                  </a:ext>
                </a:extLst>
              </p:cNvPr>
              <p:cNvSpPr/>
              <p:nvPr/>
            </p:nvSpPr>
            <p:spPr>
              <a:xfrm>
                <a:off x="2287266" y="4343232"/>
                <a:ext cx="2121606" cy="812663"/>
              </a:xfrm>
              <a:prstGeom prst="cube">
                <a:avLst>
                  <a:gd name="adj" fmla="val 69232"/>
                </a:avLst>
              </a:prstGeom>
              <a:ln w="3175">
                <a:solidFill>
                  <a:schemeClr val="l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8" name="Cube 467">
                <a:extLst>
                  <a:ext uri="{FF2B5EF4-FFF2-40B4-BE49-F238E27FC236}">
                    <a16:creationId xmlns:a16="http://schemas.microsoft.com/office/drawing/2014/main" id="{3F830607-252E-9B8E-D38F-EA45F99A155D}"/>
                  </a:ext>
                </a:extLst>
              </p:cNvPr>
              <p:cNvSpPr/>
              <p:nvPr/>
            </p:nvSpPr>
            <p:spPr>
              <a:xfrm>
                <a:off x="3788820" y="3822605"/>
                <a:ext cx="2121606" cy="812663"/>
              </a:xfrm>
              <a:prstGeom prst="cube">
                <a:avLst>
                  <a:gd name="adj" fmla="val 69232"/>
                </a:avLst>
              </a:prstGeom>
              <a:solidFill>
                <a:schemeClr val="accent2"/>
              </a:solidFill>
              <a:ln w="3175">
                <a:solidFill>
                  <a:schemeClr val="l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9" name="Cube 468">
                <a:extLst>
                  <a:ext uri="{FF2B5EF4-FFF2-40B4-BE49-F238E27FC236}">
                    <a16:creationId xmlns:a16="http://schemas.microsoft.com/office/drawing/2014/main" id="{5DEA20D7-D860-FEFA-7CD2-161C72232CDF}"/>
                  </a:ext>
                </a:extLst>
              </p:cNvPr>
              <p:cNvSpPr/>
              <p:nvPr/>
            </p:nvSpPr>
            <p:spPr>
              <a:xfrm>
                <a:off x="5290374" y="3301980"/>
                <a:ext cx="2121606" cy="812663"/>
              </a:xfrm>
              <a:prstGeom prst="cube">
                <a:avLst>
                  <a:gd name="adj" fmla="val 69232"/>
                </a:avLst>
              </a:prstGeom>
              <a:solidFill>
                <a:schemeClr val="accent3"/>
              </a:solidFill>
              <a:ln w="3175">
                <a:solidFill>
                  <a:schemeClr val="l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0" name="Cube 469">
                <a:extLst>
                  <a:ext uri="{FF2B5EF4-FFF2-40B4-BE49-F238E27FC236}">
                    <a16:creationId xmlns:a16="http://schemas.microsoft.com/office/drawing/2014/main" id="{65E86314-A5D9-11EF-2EA9-BADAA69A9BC1}"/>
                  </a:ext>
                </a:extLst>
              </p:cNvPr>
              <p:cNvSpPr/>
              <p:nvPr/>
            </p:nvSpPr>
            <p:spPr>
              <a:xfrm>
                <a:off x="6791928" y="2781355"/>
                <a:ext cx="2121606" cy="812663"/>
              </a:xfrm>
              <a:prstGeom prst="cube">
                <a:avLst>
                  <a:gd name="adj" fmla="val 69232"/>
                </a:avLst>
              </a:prstGeom>
              <a:solidFill>
                <a:schemeClr val="accent4"/>
              </a:solidFill>
              <a:ln w="3175">
                <a:solidFill>
                  <a:schemeClr val="l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1" name="Cube 470">
                <a:extLst>
                  <a:ext uri="{FF2B5EF4-FFF2-40B4-BE49-F238E27FC236}">
                    <a16:creationId xmlns:a16="http://schemas.microsoft.com/office/drawing/2014/main" id="{B51B3B45-83FE-5D65-55CE-32D540E22FB5}"/>
                  </a:ext>
                </a:extLst>
              </p:cNvPr>
              <p:cNvSpPr/>
              <p:nvPr/>
            </p:nvSpPr>
            <p:spPr>
              <a:xfrm>
                <a:off x="8293484" y="2260730"/>
                <a:ext cx="2121606" cy="812663"/>
              </a:xfrm>
              <a:prstGeom prst="cube">
                <a:avLst>
                  <a:gd name="adj" fmla="val 69232"/>
                </a:avLst>
              </a:prstGeom>
              <a:solidFill>
                <a:srgbClr val="00A5B9"/>
              </a:solidFill>
              <a:ln w="3175">
                <a:solidFill>
                  <a:schemeClr val="l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473" name="TextBox 472">
              <a:extLst>
                <a:ext uri="{FF2B5EF4-FFF2-40B4-BE49-F238E27FC236}">
                  <a16:creationId xmlns:a16="http://schemas.microsoft.com/office/drawing/2014/main" id="{F32B0359-6151-D851-80B2-EBA638E6C80C}"/>
                </a:ext>
              </a:extLst>
            </p:cNvPr>
            <p:cNvSpPr txBox="1"/>
            <p:nvPr/>
          </p:nvSpPr>
          <p:spPr>
            <a:xfrm>
              <a:off x="4735277" y="5081964"/>
              <a:ext cx="1564896" cy="523220"/>
            </a:xfrm>
            <a:prstGeom prst="rect">
              <a:avLst/>
            </a:prstGeom>
            <a:noFill/>
          </p:spPr>
          <p:txBody>
            <a:bodyPr wrap="square" rtlCol="0">
              <a:spAutoFit/>
            </a:bodyPr>
            <a:lstStyle/>
            <a:p>
              <a:pPr algn="r"/>
              <a:r>
                <a:rPr lang="en-GB" sz="1400">
                  <a:latin typeface="Open Sans Light" panose="020B0306030504020204" pitchFamily="34" charset="0"/>
                  <a:ea typeface="Open Sans Light" panose="020B0306030504020204" pitchFamily="34" charset="0"/>
                  <a:cs typeface="Open Sans Light" panose="020B0306030504020204" pitchFamily="34" charset="0"/>
                </a:rPr>
                <a:t>Role-Specific Knowledge</a:t>
              </a:r>
            </a:p>
          </p:txBody>
        </p:sp>
      </p:grpSp>
      <p:pic>
        <p:nvPicPr>
          <p:cNvPr id="514" name="Picture 513">
            <a:extLst>
              <a:ext uri="{FF2B5EF4-FFF2-40B4-BE49-F238E27FC236}">
                <a16:creationId xmlns:a16="http://schemas.microsoft.com/office/drawing/2014/main" id="{3C1D9A83-D579-E08C-52D7-6C9766AE7D0C}"/>
              </a:ext>
            </a:extLst>
          </p:cNvPr>
          <p:cNvPicPr>
            <a:picLocks noChangeAspect="1"/>
          </p:cNvPicPr>
          <p:nvPr/>
        </p:nvPicPr>
        <p:blipFill>
          <a:blip r:embed="rId3"/>
          <a:stretch>
            <a:fillRect/>
          </a:stretch>
        </p:blipFill>
        <p:spPr>
          <a:xfrm>
            <a:off x="8803890" y="2134646"/>
            <a:ext cx="2458347" cy="2468360"/>
          </a:xfrm>
          <a:prstGeom prst="rect">
            <a:avLst/>
          </a:prstGeom>
        </p:spPr>
      </p:pic>
    </p:spTree>
    <p:extLst>
      <p:ext uri="{BB962C8B-B14F-4D97-AF65-F5344CB8AC3E}">
        <p14:creationId xmlns:p14="http://schemas.microsoft.com/office/powerpoint/2010/main" val="151311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EC7A-E272-1678-E7CC-1FDBEFA4B05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01051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E694622-8C48-4CEE-F733-D1031F7800E5}"/>
              </a:ext>
            </a:extLst>
          </p:cNvPr>
          <p:cNvSpPr txBox="1">
            <a:spLocks/>
          </p:cNvSpPr>
          <p:nvPr/>
        </p:nvSpPr>
        <p:spPr>
          <a:xfrm>
            <a:off x="495300" y="4831644"/>
            <a:ext cx="4404078" cy="19131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System Font Regular"/>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System Font Regular"/>
              <a:buChar char="・"/>
              <a:defRPr sz="14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System Font Regular"/>
              <a:buChar char="◦"/>
              <a:defRPr sz="14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800" b="1">
                <a:solidFill>
                  <a:schemeClr val="bg1"/>
                </a:solidFill>
              </a:rPr>
              <a:t>About Deloitte</a:t>
            </a:r>
            <a:br>
              <a:rPr lang="en-US" sz="800">
                <a:solidFill>
                  <a:schemeClr val="bg1"/>
                </a:solidFill>
              </a:rPr>
            </a:br>
            <a:r>
              <a:rPr lang="en-US" sz="800" err="1">
                <a:solidFill>
                  <a:schemeClr val="bg1"/>
                </a:solidFill>
              </a:rPr>
              <a:t>Deloitte</a:t>
            </a:r>
            <a:r>
              <a:rPr lang="en-US" sz="800">
                <a:solidFill>
                  <a:schemeClr val="bg1"/>
                </a:solidFill>
              </a:rPr>
              <a:t> refers to one or more of Deloitte </a:t>
            </a:r>
            <a:r>
              <a:rPr lang="en-US" sz="800" err="1">
                <a:solidFill>
                  <a:schemeClr val="bg1"/>
                </a:solidFill>
              </a:rPr>
              <a:t>Touche</a:t>
            </a:r>
            <a:r>
              <a:rPr lang="en-US" sz="800">
                <a:solidFill>
                  <a:schemeClr val="bg1"/>
                </a:solidFill>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In the United States, Deloitte refers to one or more of the US member firms of DTTL, their related entities that operate using the “Deloitte” name in the United States and their respective affiliates. Certain services may not be available to attest clients under the rules and regulations of public accounting. Please see www.deloitte.com/about to learn more about our global network of member firms.</a:t>
            </a:r>
          </a:p>
          <a:p>
            <a:pPr>
              <a:lnSpc>
                <a:spcPct val="100000"/>
              </a:lnSpc>
            </a:pPr>
            <a:r>
              <a:rPr lang="en-US" sz="800">
                <a:solidFill>
                  <a:schemeClr val="bg1"/>
                </a:solidFill>
              </a:rPr>
              <a:t>Copyright © 2023 Deloitte Development LLC. All rights reserved.</a:t>
            </a:r>
          </a:p>
        </p:txBody>
      </p:sp>
    </p:spTree>
    <p:extLst>
      <p:ext uri="{BB962C8B-B14F-4D97-AF65-F5344CB8AC3E}">
        <p14:creationId xmlns:p14="http://schemas.microsoft.com/office/powerpoint/2010/main" val="373842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6AFCDA-4754-418D-790E-5B092474E0EA}"/>
              </a:ext>
            </a:extLst>
          </p:cNvPr>
          <p:cNvSpPr>
            <a:spLocks noGrp="1"/>
          </p:cNvSpPr>
          <p:nvPr>
            <p:ph type="title"/>
          </p:nvPr>
        </p:nvSpPr>
        <p:spPr>
          <a:xfrm>
            <a:off x="838200" y="775252"/>
            <a:ext cx="5257800" cy="487492"/>
          </a:xfrm>
        </p:spPr>
        <p:txBody>
          <a:bodyPr>
            <a:no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Contents</a:t>
            </a:r>
          </a:p>
        </p:txBody>
      </p:sp>
      <p:sp>
        <p:nvSpPr>
          <p:cNvPr id="5" name="Content Placeholder 2">
            <a:extLst>
              <a:ext uri="{FF2B5EF4-FFF2-40B4-BE49-F238E27FC236}">
                <a16:creationId xmlns:a16="http://schemas.microsoft.com/office/drawing/2014/main" id="{C94AE9A7-2FBC-8648-BA71-B2CE8FC5BCEA}"/>
              </a:ext>
            </a:extLst>
          </p:cNvPr>
          <p:cNvSpPr>
            <a:spLocks noGrp="1"/>
          </p:cNvSpPr>
          <p:nvPr>
            <p:ph idx="1"/>
          </p:nvPr>
        </p:nvSpPr>
        <p:spPr>
          <a:xfrm>
            <a:off x="266699" y="2475345"/>
            <a:ext cx="5995555" cy="3284760"/>
          </a:xfrm>
        </p:spPr>
        <p:txBody>
          <a:bodyPr vert="horz" lIns="91440" tIns="45720" rIns="91440" bIns="45720" rtlCol="0" anchor="t">
            <a:normAutofit/>
          </a:bodyPr>
          <a:lstStyle/>
          <a:p>
            <a:pPr marL="359410" indent="-359410">
              <a:lnSpc>
                <a:spcPct val="130000"/>
              </a:lnSpc>
              <a:buFont typeface="+mj-lt"/>
              <a:buAutoNum type="arabicPeriod"/>
            </a:pPr>
            <a:r>
              <a:rPr lang="en-US" sz="2400">
                <a:solidFill>
                  <a:schemeClr val="tx1">
                    <a:lumMod val="75000"/>
                    <a:lumOff val="25000"/>
                  </a:schemeClr>
                </a:solidFill>
                <a:latin typeface="Open Sans Semibold"/>
                <a:ea typeface="Open Sans Semibold"/>
                <a:cs typeface="Open Sans Semibold"/>
              </a:rPr>
              <a:t>Introduction</a:t>
            </a:r>
            <a:endParaRPr lang="en-US">
              <a:solidFill>
                <a:schemeClr val="tx1">
                  <a:lumMod val="75000"/>
                  <a:lumOff val="25000"/>
                </a:schemeClr>
              </a:solidFill>
            </a:endParaRPr>
          </a:p>
          <a:p>
            <a:pPr marL="359410" indent="-359410">
              <a:lnSpc>
                <a:spcPct val="130000"/>
              </a:lnSpc>
              <a:buFont typeface="+mj-lt"/>
              <a:buAutoNum type="arabicPeriod"/>
            </a:pPr>
            <a:r>
              <a:rPr lang="en-US" sz="2400">
                <a:solidFill>
                  <a:schemeClr val="tx1">
                    <a:lumMod val="75000"/>
                    <a:lumOff val="25000"/>
                  </a:schemeClr>
                </a:solidFill>
                <a:latin typeface="Open Sans Semibold"/>
                <a:ea typeface="Open Sans Semibold"/>
                <a:cs typeface="Open Sans Semibold"/>
              </a:rPr>
              <a:t>Bridging Global and Local Insights</a:t>
            </a:r>
            <a:endParaRPr lang="en-US" sz="2400" noProof="0">
              <a:solidFill>
                <a:schemeClr val="tx1">
                  <a:lumMod val="75000"/>
                  <a:lumOff val="25000"/>
                </a:schemeClr>
              </a:solidFill>
              <a:latin typeface="Open Sans Semibold"/>
              <a:ea typeface="Open Sans Semibold"/>
              <a:cs typeface="Open Sans Semibold"/>
            </a:endParaRPr>
          </a:p>
          <a:p>
            <a:pPr marL="359410" indent="-359410">
              <a:lnSpc>
                <a:spcPct val="130000"/>
              </a:lnSpc>
              <a:buFont typeface="+mj-lt"/>
              <a:buAutoNum type="arabicPeriod"/>
            </a:pPr>
            <a:r>
              <a:rPr lang="en-US" sz="2400" noProof="0">
                <a:solidFill>
                  <a:schemeClr val="tx1">
                    <a:lumMod val="75000"/>
                    <a:lumOff val="25000"/>
                  </a:schemeClr>
                </a:solidFill>
                <a:latin typeface="Open Sans Semibold"/>
                <a:ea typeface="Open Sans Semibold"/>
                <a:cs typeface="Open Sans Semibold"/>
              </a:rPr>
              <a:t>The Data Speak</a:t>
            </a:r>
          </a:p>
          <a:p>
            <a:pPr marL="359410" indent="-359410">
              <a:lnSpc>
                <a:spcPct val="130000"/>
              </a:lnSpc>
              <a:buFont typeface="+mj-lt"/>
              <a:buAutoNum type="arabicPeriod"/>
            </a:pPr>
            <a:r>
              <a:rPr lang="en-US" sz="2400" noProof="0">
                <a:solidFill>
                  <a:schemeClr val="tx1">
                    <a:lumMod val="75000"/>
                    <a:lumOff val="25000"/>
                  </a:schemeClr>
                </a:solidFill>
                <a:latin typeface="Open Sans Semibold"/>
                <a:ea typeface="Open Sans Semibold"/>
                <a:cs typeface="Open Sans Semibold"/>
              </a:rPr>
              <a:t>Lessons that</a:t>
            </a:r>
            <a:r>
              <a:rPr lang="en-US" sz="2400">
                <a:solidFill>
                  <a:schemeClr val="tx1">
                    <a:lumMod val="75000"/>
                    <a:lumOff val="25000"/>
                  </a:schemeClr>
                </a:solidFill>
                <a:latin typeface="Open Sans Semibold"/>
                <a:ea typeface="Open Sans Semibold"/>
                <a:cs typeface="Open Sans Semibold"/>
              </a:rPr>
              <a:t> Lead</a:t>
            </a:r>
            <a:endParaRPr lang="en-US" sz="2400" noProof="0">
              <a:solidFill>
                <a:schemeClr val="tx1">
                  <a:lumMod val="75000"/>
                  <a:lumOff val="25000"/>
                </a:schemeClr>
              </a:solidFill>
              <a:latin typeface="Open Sans Semibold"/>
              <a:ea typeface="Open Sans Semibold"/>
              <a:cs typeface="Open Sans Semibold"/>
            </a:endParaRPr>
          </a:p>
          <a:p>
            <a:endParaRPr lang="en-US" sz="1800"/>
          </a:p>
        </p:txBody>
      </p:sp>
    </p:spTree>
    <p:extLst>
      <p:ext uri="{BB962C8B-B14F-4D97-AF65-F5344CB8AC3E}">
        <p14:creationId xmlns:p14="http://schemas.microsoft.com/office/powerpoint/2010/main" val="7135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E6A1-1D06-EB99-7878-0C128657372C}"/>
              </a:ext>
            </a:extLst>
          </p:cNvPr>
          <p:cNvSpPr>
            <a:spLocks noGrp="1"/>
          </p:cNvSpPr>
          <p:nvPr>
            <p:ph type="title"/>
          </p:nvPr>
        </p:nvSpPr>
        <p:spPr/>
        <p:txBody>
          <a:bodyPr/>
          <a:lstStyle/>
          <a:p>
            <a:r>
              <a:rPr lang="en-GB"/>
              <a:t>The </a:t>
            </a:r>
            <a:r>
              <a:rPr lang="en-GB">
                <a:latin typeface="Open Sans Semibold" panose="020B0706030804020204" pitchFamily="34" charset="0"/>
                <a:ea typeface="Open Sans Semibold" panose="020B0706030804020204" pitchFamily="34" charset="0"/>
                <a:cs typeface="Open Sans Semibold" panose="020B0706030804020204" pitchFamily="34" charset="0"/>
              </a:rPr>
              <a:t>Deloitte AI Institute</a:t>
            </a:r>
            <a:r>
              <a:rPr lang="en-GB"/>
              <a:t>: Connecting our clients, partners and society to the AI ecosystem</a:t>
            </a:r>
          </a:p>
        </p:txBody>
      </p:sp>
      <p:sp>
        <p:nvSpPr>
          <p:cNvPr id="4" name="TextBox 3">
            <a:extLst>
              <a:ext uri="{FF2B5EF4-FFF2-40B4-BE49-F238E27FC236}">
                <a16:creationId xmlns:a16="http://schemas.microsoft.com/office/drawing/2014/main" id="{58EE2953-D4A8-FCA5-4C13-28A804118735}"/>
              </a:ext>
            </a:extLst>
          </p:cNvPr>
          <p:cNvSpPr txBox="1"/>
          <p:nvPr/>
        </p:nvSpPr>
        <p:spPr>
          <a:xfrm>
            <a:off x="1922487" y="1483779"/>
            <a:ext cx="9826691" cy="923330"/>
          </a:xfrm>
          <a:prstGeom prst="rect">
            <a:avLst/>
          </a:prstGeom>
          <a:noFill/>
        </p:spPr>
        <p:txBody>
          <a:bodyPr wrap="square" rtlCol="0">
            <a:spAutoFit/>
          </a:bodyPr>
          <a:lstStyle/>
          <a:p>
            <a:pPr algn="just"/>
            <a:r>
              <a:rPr lang="en-GB">
                <a:latin typeface="Open Sans Light" panose="020B0306030504020204" pitchFamily="34" charset="0"/>
                <a:ea typeface="Open Sans Light" panose="020B0306030504020204" pitchFamily="34" charset="0"/>
                <a:cs typeface="Open Sans Light" panose="020B0306030504020204" pitchFamily="34" charset="0"/>
              </a:rPr>
              <a:t>Our Belgian AI Institute is part of a broader international Deloitte network dedicated to </a:t>
            </a:r>
            <a:r>
              <a:rPr lang="en-US">
                <a:latin typeface="Open Sans Light" panose="020B0306030504020204" pitchFamily="34" charset="0"/>
                <a:ea typeface="Open Sans Light" panose="020B0306030504020204" pitchFamily="34" charset="0"/>
                <a:cs typeface="Open Sans Light" panose="020B0306030504020204" pitchFamily="34" charset="0"/>
              </a:rPr>
              <a:t>leading conversations on applied AI innovation across industries, with cutting-edge insights, expertise and capabilities, to </a:t>
            </a:r>
            <a:r>
              <a:rPr lang="en-US" b="1">
                <a:latin typeface="Open Sans Light" panose="020B0306030504020204" pitchFamily="34" charset="0"/>
                <a:ea typeface="Open Sans Light" panose="020B0306030504020204" pitchFamily="34" charset="0"/>
                <a:cs typeface="Open Sans Light" panose="020B0306030504020204" pitchFamily="34" charset="0"/>
              </a:rPr>
              <a:t>accelerate</a:t>
            </a:r>
            <a:r>
              <a:rPr lang="en-US">
                <a:latin typeface="Open Sans Light" panose="020B0306030504020204" pitchFamily="34" charset="0"/>
                <a:ea typeface="Open Sans Light" panose="020B0306030504020204" pitchFamily="34" charset="0"/>
                <a:cs typeface="Open Sans Light" panose="020B0306030504020204" pitchFamily="34" charset="0"/>
              </a:rPr>
              <a:t> and </a:t>
            </a:r>
            <a:r>
              <a:rPr lang="en-US" b="1">
                <a:latin typeface="Open Sans Light" panose="020B0306030504020204" pitchFamily="34" charset="0"/>
                <a:ea typeface="Open Sans Light" panose="020B0306030504020204" pitchFamily="34" charset="0"/>
                <a:cs typeface="Open Sans Light" panose="020B0306030504020204" pitchFamily="34" charset="0"/>
              </a:rPr>
              <a:t>scale</a:t>
            </a: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human-machine collaboration </a:t>
            </a:r>
            <a:r>
              <a:rPr lang="en-US">
                <a:latin typeface="Open Sans Light" panose="020B0306030504020204" pitchFamily="34" charset="0"/>
                <a:ea typeface="Open Sans Light" panose="020B0306030504020204" pitchFamily="34" charset="0"/>
                <a:cs typeface="Open Sans Light" panose="020B0306030504020204" pitchFamily="34" charset="0"/>
              </a:rPr>
              <a:t>in the “Age of </a:t>
            </a:r>
            <a:r>
              <a:rPr lang="en-US" err="1">
                <a:latin typeface="Open Sans Light" panose="020B0306030504020204" pitchFamily="34" charset="0"/>
                <a:ea typeface="Open Sans Light" panose="020B0306030504020204" pitchFamily="34" charset="0"/>
                <a:cs typeface="Open Sans Light" panose="020B0306030504020204" pitchFamily="34" charset="0"/>
              </a:rPr>
              <a:t>With</a:t>
            </a:r>
            <a:r>
              <a:rPr lang="en-US" baseline="30000" err="1">
                <a:latin typeface="Open Sans Light" panose="020B0306030504020204" pitchFamily="34" charset="0"/>
                <a:ea typeface="Open Sans Light" panose="020B0306030504020204" pitchFamily="34" charset="0"/>
                <a:cs typeface="Open Sans Light" panose="020B0306030504020204" pitchFamily="34" charset="0"/>
              </a:rPr>
              <a:t>TM</a:t>
            </a:r>
            <a:r>
              <a:rPr lang="en-US">
                <a:latin typeface="Open Sans Light" panose="020B0306030504020204" pitchFamily="34" charset="0"/>
                <a:ea typeface="Open Sans Light" panose="020B0306030504020204" pitchFamily="34" charset="0"/>
                <a:cs typeface="Open Sans Light" panose="020B0306030504020204" pitchFamily="34" charset="0"/>
              </a:rPr>
              <a:t>”</a:t>
            </a:r>
            <a:r>
              <a:rPr lang="en-US" baseline="30000">
                <a:latin typeface="Open Sans Light" panose="020B0306030504020204" pitchFamily="34" charset="0"/>
                <a:ea typeface="Open Sans Light" panose="020B0306030504020204" pitchFamily="34" charset="0"/>
                <a:cs typeface="Open Sans Light" panose="020B0306030504020204" pitchFamily="34" charset="0"/>
              </a:rPr>
              <a:t>*</a:t>
            </a:r>
            <a:r>
              <a:rPr lang="en-GB">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Rectangle 4">
            <a:extLst>
              <a:ext uri="{FF2B5EF4-FFF2-40B4-BE49-F238E27FC236}">
                <a16:creationId xmlns:a16="http://schemas.microsoft.com/office/drawing/2014/main" id="{3DE6BA7A-D2C9-F94E-8393-36ABACBF07F5}"/>
              </a:ext>
            </a:extLst>
          </p:cNvPr>
          <p:cNvSpPr/>
          <p:nvPr/>
        </p:nvSpPr>
        <p:spPr>
          <a:xfrm>
            <a:off x="2053117" y="2648332"/>
            <a:ext cx="3074054" cy="252782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Promote</a:t>
            </a: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 dialogue and development of AI, and examine challenges to AI implementation and ways to address them. </a:t>
            </a:r>
          </a:p>
          <a:p>
            <a:endPar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2811A6C6-F6A9-A3D0-D3F5-C17C2365525C}"/>
              </a:ext>
            </a:extLst>
          </p:cNvPr>
          <p:cNvSpPr/>
          <p:nvPr/>
        </p:nvSpPr>
        <p:spPr>
          <a:xfrm>
            <a:off x="5355571" y="2648332"/>
            <a:ext cx="3074054" cy="252782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Collaborate</a:t>
            </a: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with academia, start-ups, entrepreneurs, mature AI product leaders, and AI visionaries, to explore key areas of AI incl. risks, ethics, talent, and applied AI use cases.</a:t>
            </a:r>
            <a:endPar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D270D788-60C2-1E41-7C5B-89A0896C5339}"/>
              </a:ext>
            </a:extLst>
          </p:cNvPr>
          <p:cNvSpPr/>
          <p:nvPr/>
        </p:nvSpPr>
        <p:spPr>
          <a:xfrm>
            <a:off x="8658024" y="2648332"/>
            <a:ext cx="3074054" cy="252782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Leverage Deloitte’s global knowledge in AI applications to </a:t>
            </a:r>
            <a:r>
              <a:rPr lang="en-US">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Deliver</a:t>
            </a:r>
            <a:r>
              <a:rPr lang="en-US">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impactful perspectives and help organisations succeed.</a:t>
            </a:r>
          </a:p>
        </p:txBody>
      </p:sp>
      <p:sp>
        <p:nvSpPr>
          <p:cNvPr id="3" name="TextBox 2">
            <a:extLst>
              <a:ext uri="{FF2B5EF4-FFF2-40B4-BE49-F238E27FC236}">
                <a16:creationId xmlns:a16="http://schemas.microsoft.com/office/drawing/2014/main" id="{91180F5E-6026-B1A4-506E-778179FB57AF}"/>
              </a:ext>
            </a:extLst>
          </p:cNvPr>
          <p:cNvSpPr txBox="1"/>
          <p:nvPr/>
        </p:nvSpPr>
        <p:spPr>
          <a:xfrm>
            <a:off x="6212541" y="5493521"/>
            <a:ext cx="5519537" cy="369332"/>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*At Deloitte, we call the “Age of </a:t>
            </a:r>
            <a:r>
              <a:rPr lang="en-GB" sz="900" err="1">
                <a:latin typeface="Open Sans Light" panose="020B0306030504020204" pitchFamily="34" charset="0"/>
                <a:ea typeface="Open Sans Light" panose="020B0306030504020204" pitchFamily="34" charset="0"/>
                <a:cs typeface="Open Sans Light" panose="020B0306030504020204" pitchFamily="34" charset="0"/>
              </a:rPr>
              <a:t>With</a:t>
            </a:r>
            <a:r>
              <a:rPr lang="en-GB" sz="900" baseline="30000" err="1">
                <a:latin typeface="Open Sans Light" panose="020B0306030504020204" pitchFamily="34" charset="0"/>
                <a:ea typeface="Open Sans Light" panose="020B0306030504020204" pitchFamily="34" charset="0"/>
                <a:cs typeface="Open Sans Light" panose="020B0306030504020204" pitchFamily="34" charset="0"/>
              </a:rPr>
              <a:t>TM</a:t>
            </a:r>
            <a:r>
              <a:rPr lang="en-GB" sz="900">
                <a:latin typeface="Open Sans Light" panose="020B0306030504020204" pitchFamily="34" charset="0"/>
                <a:ea typeface="Open Sans Light" panose="020B0306030504020204" pitchFamily="34" charset="0"/>
                <a:cs typeface="Open Sans Light" panose="020B0306030504020204" pitchFamily="34" charset="0"/>
              </a:rPr>
              <a:t>” the age of humans </a:t>
            </a:r>
            <a:r>
              <a:rPr lang="en-GB" sz="900" i="1" u="sng">
                <a:latin typeface="Open Sans Light" panose="020B0306030504020204" pitchFamily="34" charset="0"/>
                <a:ea typeface="Open Sans Light" panose="020B0306030504020204" pitchFamily="34" charset="0"/>
                <a:cs typeface="Open Sans Light" panose="020B0306030504020204" pitchFamily="34" charset="0"/>
              </a:rPr>
              <a:t>with</a:t>
            </a:r>
            <a:r>
              <a:rPr lang="en-GB" sz="900">
                <a:latin typeface="Open Sans Light" panose="020B0306030504020204" pitchFamily="34" charset="0"/>
                <a:ea typeface="Open Sans Light" panose="020B0306030504020204" pitchFamily="34" charset="0"/>
                <a:cs typeface="Open Sans Light" panose="020B0306030504020204" pitchFamily="34" charset="0"/>
              </a:rPr>
              <a:t> machines, we see AI isn’t something to fear or marvel at, it is something to work with and trust by making it ethical and accountable.</a:t>
            </a:r>
          </a:p>
        </p:txBody>
      </p:sp>
    </p:spTree>
    <p:extLst>
      <p:ext uri="{BB962C8B-B14F-4D97-AF65-F5344CB8AC3E}">
        <p14:creationId xmlns:p14="http://schemas.microsoft.com/office/powerpoint/2010/main" val="344904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0DE040-10A9-BCAE-1DDF-E456CF800D84}"/>
              </a:ext>
            </a:extLst>
          </p:cNvPr>
          <p:cNvSpPr/>
          <p:nvPr/>
        </p:nvSpPr>
        <p:spPr bwMode="gray">
          <a:xfrm>
            <a:off x="306343" y="1669809"/>
            <a:ext cx="11579314" cy="2685957"/>
          </a:xfrm>
          <a:prstGeom prst="rect">
            <a:avLst/>
          </a:prstGeom>
          <a:noFill/>
          <a:ln w="19050" algn="ctr">
            <a:solidFill>
              <a:schemeClr val="bg2"/>
            </a:solidFill>
            <a:miter lim="800000"/>
            <a:headEnd/>
            <a:tailEnd/>
          </a:ln>
        </p:spPr>
        <p:txBody>
          <a:bodyPr wrap="square" lIns="88900" tIns="88900" rIns="88900" bIns="88900" rtlCol="0" anchor="ctr"/>
          <a:lstStyle/>
          <a:p>
            <a:pPr marL="0" marR="0" lvl="0" indent="0" algn="ctr" defTabSz="914400" rtl="0" eaLnBrk="0" fontAlgn="base" latinLnBrk="0" hangingPunct="0">
              <a:lnSpc>
                <a:spcPct val="106000"/>
              </a:lnSpc>
              <a:spcBef>
                <a:spcPct val="0"/>
              </a:spcBef>
              <a:spcAft>
                <a:spcPct val="0"/>
              </a:spcAft>
              <a:buClrTx/>
              <a:buSzTx/>
              <a:buFont typeface="Wingdings 2" pitchFamily="18" charset="2"/>
              <a:buNone/>
              <a:tabLst/>
              <a:defRPr/>
            </a:pPr>
            <a:endParaRPr kumimoji="0" lang="en-GB" sz="16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6757352C-8F6C-0D8F-7A57-FBDCF7956103}"/>
              </a:ext>
            </a:extLst>
          </p:cNvPr>
          <p:cNvSpPr>
            <a:spLocks/>
          </p:cNvSpPr>
          <p:nvPr/>
        </p:nvSpPr>
        <p:spPr bwMode="gray">
          <a:xfrm>
            <a:off x="3820620" y="1534159"/>
            <a:ext cx="4550761" cy="26158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0" fontAlgn="base" latinLnBrk="0" hangingPunct="0">
              <a:lnSpc>
                <a:spcPct val="106000"/>
              </a:lnSpc>
              <a:spcBef>
                <a:spcPct val="0"/>
              </a:spcBef>
              <a:spcAft>
                <a:spcPct val="0"/>
              </a:spcAft>
              <a:buClrTx/>
              <a:buSzTx/>
              <a:buFont typeface="Wingdings 2" pitchFamily="18" charset="2"/>
              <a:buNone/>
              <a:tabLst/>
              <a:defRPr/>
            </a:pPr>
            <a:r>
              <a:rPr lang="en-GB" b="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Intentions of the studies</a:t>
            </a:r>
            <a:endParaRPr kumimoji="0" lang="en-GB" b="1"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3">
            <a:extLst>
              <a:ext uri="{FF2B5EF4-FFF2-40B4-BE49-F238E27FC236}">
                <a16:creationId xmlns:a16="http://schemas.microsoft.com/office/drawing/2014/main" id="{9697AC4C-5677-44E9-3B94-24EBBE96E8DE}"/>
              </a:ext>
            </a:extLst>
          </p:cNvPr>
          <p:cNvSpPr/>
          <p:nvPr/>
        </p:nvSpPr>
        <p:spPr>
          <a:xfrm>
            <a:off x="0" y="5177578"/>
            <a:ext cx="12192000" cy="1680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54C78908-E190-51C3-705C-313CC33AB8FB}"/>
              </a:ext>
            </a:extLst>
          </p:cNvPr>
          <p:cNvSpPr txBox="1"/>
          <p:nvPr/>
        </p:nvSpPr>
        <p:spPr>
          <a:xfrm>
            <a:off x="706053" y="4740156"/>
            <a:ext cx="10985677" cy="369332"/>
          </a:xfrm>
          <a:prstGeom prst="rect">
            <a:avLst/>
          </a:prstGeom>
          <a:noFill/>
        </p:spPr>
        <p:txBody>
          <a:bodyPr wrap="square" lIns="91440" tIns="45720" rIns="91440" bIns="45720" anchor="t">
            <a:spAutoFit/>
          </a:bodyPr>
          <a:lstStyle/>
          <a:p>
            <a:r>
              <a:rPr lang="en-US">
                <a:latin typeface="Open Sans Light"/>
                <a:ea typeface="Open Sans Light"/>
                <a:cs typeface="Open Sans Light"/>
                <a:sym typeface="Wingdings" panose="05000000000000000000" pitchFamily="2" charset="2"/>
              </a:rPr>
              <a:t>Comprehensive overview of the current state of </a:t>
            </a:r>
            <a:r>
              <a:rPr lang="en-US" err="1">
                <a:latin typeface="Open Sans Light"/>
                <a:ea typeface="Open Sans Light"/>
                <a:cs typeface="Open Sans Light"/>
                <a:sym typeface="Wingdings" panose="05000000000000000000" pitchFamily="2" charset="2"/>
              </a:rPr>
              <a:t>GenAI</a:t>
            </a:r>
            <a:r>
              <a:rPr lang="en-US">
                <a:latin typeface="Open Sans Light"/>
                <a:ea typeface="Open Sans Light"/>
                <a:cs typeface="Open Sans Light"/>
                <a:sym typeface="Wingdings" panose="05000000000000000000" pitchFamily="2" charset="2"/>
              </a:rPr>
              <a:t> in the enterprise through the lens of the CIOs</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Rectangle 48">
            <a:extLst>
              <a:ext uri="{FF2B5EF4-FFF2-40B4-BE49-F238E27FC236}">
                <a16:creationId xmlns:a16="http://schemas.microsoft.com/office/drawing/2014/main" id="{F99FE6A1-B634-D592-4E1D-A3C1F538EC1A}"/>
              </a:ext>
            </a:extLst>
          </p:cNvPr>
          <p:cNvSpPr/>
          <p:nvPr/>
        </p:nvSpPr>
        <p:spPr>
          <a:xfrm>
            <a:off x="948089" y="5255394"/>
            <a:ext cx="2573082" cy="12432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Highlighting the foundational importance of well-designed strategies and frameworks</a:t>
            </a:r>
          </a:p>
        </p:txBody>
      </p:sp>
      <p:pic>
        <p:nvPicPr>
          <p:cNvPr id="52" name="Graphic 51" descr="Chess pieces with solid fill">
            <a:extLst>
              <a:ext uri="{FF2B5EF4-FFF2-40B4-BE49-F238E27FC236}">
                <a16:creationId xmlns:a16="http://schemas.microsoft.com/office/drawing/2014/main" id="{12223D01-2BCA-F7E8-19A0-6A29246EEE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630" y="5340104"/>
            <a:ext cx="360000" cy="360000"/>
          </a:xfrm>
          <a:prstGeom prst="rect">
            <a:avLst/>
          </a:prstGeom>
        </p:spPr>
      </p:pic>
      <p:sp>
        <p:nvSpPr>
          <p:cNvPr id="73" name="Rectangle 72">
            <a:extLst>
              <a:ext uri="{FF2B5EF4-FFF2-40B4-BE49-F238E27FC236}">
                <a16:creationId xmlns:a16="http://schemas.microsoft.com/office/drawing/2014/main" id="{BA3595EF-C8ED-9FA1-1B9A-C658749CEA1B}"/>
              </a:ext>
            </a:extLst>
          </p:cNvPr>
          <p:cNvSpPr/>
          <p:nvPr/>
        </p:nvSpPr>
        <p:spPr>
          <a:xfrm>
            <a:off x="9127578" y="5255394"/>
            <a:ext cx="2570775" cy="12432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Preparing for the future of work and fostering effective GenAI adoption</a:t>
            </a:r>
            <a:endParaRPr kumimoji="0" lang="en-US" sz="1400" b="0" i="0" u="none" strike="noStrike" kern="120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endParaRPr>
          </a:p>
        </p:txBody>
      </p:sp>
      <p:pic>
        <p:nvPicPr>
          <p:cNvPr id="55" name="Graphic 54" descr="Group success with solid fill">
            <a:extLst>
              <a:ext uri="{FF2B5EF4-FFF2-40B4-BE49-F238E27FC236}">
                <a16:creationId xmlns:a16="http://schemas.microsoft.com/office/drawing/2014/main" id="{16680C9C-1BE9-3C76-F9EF-212C3DFFF6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0229" y="5340104"/>
            <a:ext cx="360000" cy="360000"/>
          </a:xfrm>
          <a:prstGeom prst="rect">
            <a:avLst/>
          </a:prstGeom>
        </p:spPr>
      </p:pic>
      <p:sp>
        <p:nvSpPr>
          <p:cNvPr id="75" name="Rectangle 74">
            <a:extLst>
              <a:ext uri="{FF2B5EF4-FFF2-40B4-BE49-F238E27FC236}">
                <a16:creationId xmlns:a16="http://schemas.microsoft.com/office/drawing/2014/main" id="{809E870D-FA1F-5DD9-AA59-A00C83203BAE}"/>
              </a:ext>
            </a:extLst>
          </p:cNvPr>
          <p:cNvSpPr/>
          <p:nvPr/>
        </p:nvSpPr>
        <p:spPr>
          <a:xfrm>
            <a:off x="6401850" y="5255394"/>
            <a:ext cx="2570775" cy="12432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Exploring the technological and data requirements essential for scaling</a:t>
            </a:r>
            <a:endParaRPr kumimoji="0" lang="en-US" sz="1400" b="0" i="0" u="none" strike="noStrike" kern="1200" cap="none" spc="0" normalizeH="0" baseline="0" noProof="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1" name="Graphic 60" descr="Research with solid fill">
            <a:extLst>
              <a:ext uri="{FF2B5EF4-FFF2-40B4-BE49-F238E27FC236}">
                <a16:creationId xmlns:a16="http://schemas.microsoft.com/office/drawing/2014/main" id="{87BB82F6-EED2-59F3-31A6-ADF4DFA1CE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8470" y="5340104"/>
            <a:ext cx="360000" cy="360000"/>
          </a:xfrm>
          <a:prstGeom prst="rect">
            <a:avLst/>
          </a:prstGeom>
        </p:spPr>
      </p:pic>
      <p:sp>
        <p:nvSpPr>
          <p:cNvPr id="74" name="Rectangle 73">
            <a:extLst>
              <a:ext uri="{FF2B5EF4-FFF2-40B4-BE49-F238E27FC236}">
                <a16:creationId xmlns:a16="http://schemas.microsoft.com/office/drawing/2014/main" id="{E7093C83-B015-3EAE-88E1-51A8524F5670}"/>
              </a:ext>
            </a:extLst>
          </p:cNvPr>
          <p:cNvSpPr/>
          <p:nvPr/>
        </p:nvSpPr>
        <p:spPr>
          <a:xfrm>
            <a:off x="3676123" y="5255394"/>
            <a:ext cx="2570775" cy="12432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Addressing regulatory compliance and ethical considerations</a:t>
            </a:r>
          </a:p>
        </p:txBody>
      </p:sp>
      <p:pic>
        <p:nvPicPr>
          <p:cNvPr id="58" name="Graphic 57" descr="Artificial Intelligence with solid fill">
            <a:extLst>
              <a:ext uri="{FF2B5EF4-FFF2-40B4-BE49-F238E27FC236}">
                <a16:creationId xmlns:a16="http://schemas.microsoft.com/office/drawing/2014/main" id="{BC26490A-90F3-6D16-F751-D1638AEF12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510" y="5340104"/>
            <a:ext cx="360000" cy="360000"/>
          </a:xfrm>
          <a:prstGeom prst="rect">
            <a:avLst/>
          </a:prstGeom>
        </p:spPr>
      </p:pic>
      <p:sp>
        <p:nvSpPr>
          <p:cNvPr id="28" name="TextBox 27">
            <a:extLst>
              <a:ext uri="{FF2B5EF4-FFF2-40B4-BE49-F238E27FC236}">
                <a16:creationId xmlns:a16="http://schemas.microsoft.com/office/drawing/2014/main" id="{82E3A0A8-C352-1D09-D564-A359277E3702}"/>
              </a:ext>
            </a:extLst>
          </p:cNvPr>
          <p:cNvSpPr txBox="1"/>
          <p:nvPr/>
        </p:nvSpPr>
        <p:spPr>
          <a:xfrm>
            <a:off x="7963986" y="1903988"/>
            <a:ext cx="3646107" cy="1200329"/>
          </a:xfrm>
          <a:prstGeom prst="rect">
            <a:avLst/>
          </a:prstGeom>
          <a:noFill/>
        </p:spPr>
        <p:txBody>
          <a:bodyPr wrap="square" lIns="91440" tIns="45720" rIns="91440" bIns="45720" anchor="t">
            <a:spAutoFit/>
          </a:bodyPr>
          <a:lstStyle/>
          <a:p>
            <a:r>
              <a:rPr lang="en-US" b="1">
                <a:latin typeface="Open Sans Light"/>
                <a:ea typeface="Open Sans Light"/>
                <a:cs typeface="Open Sans Light"/>
                <a:sym typeface="Wingdings" panose="05000000000000000000" pitchFamily="2" charset="2"/>
              </a:rPr>
              <a:t>Navigating </a:t>
            </a:r>
            <a:r>
              <a:rPr lang="en-US">
                <a:latin typeface="Open Sans Light"/>
                <a:ea typeface="Open Sans Light"/>
                <a:cs typeface="Open Sans Light"/>
                <a:sym typeface="Wingdings" panose="05000000000000000000" pitchFamily="2" charset="2"/>
              </a:rPr>
              <a:t>the complexities of Enterprise </a:t>
            </a:r>
            <a:r>
              <a:rPr lang="en-US" err="1">
                <a:latin typeface="Open Sans Light"/>
                <a:ea typeface="Open Sans Light"/>
                <a:cs typeface="Open Sans Light"/>
                <a:sym typeface="Wingdings" panose="05000000000000000000" pitchFamily="2" charset="2"/>
              </a:rPr>
              <a:t>GenAI</a:t>
            </a:r>
            <a:r>
              <a:rPr lang="en-US">
                <a:latin typeface="Open Sans Light"/>
                <a:ea typeface="Open Sans Light"/>
                <a:cs typeface="Open Sans Light"/>
                <a:sym typeface="Wingdings" panose="05000000000000000000" pitchFamily="2" charset="2"/>
              </a:rPr>
              <a:t> integration both at national and international levels</a:t>
            </a:r>
          </a:p>
        </p:txBody>
      </p:sp>
      <p:grpSp>
        <p:nvGrpSpPr>
          <p:cNvPr id="3" name="Group 2">
            <a:extLst>
              <a:ext uri="{FF2B5EF4-FFF2-40B4-BE49-F238E27FC236}">
                <a16:creationId xmlns:a16="http://schemas.microsoft.com/office/drawing/2014/main" id="{D38B95C4-0A02-017E-0D09-CB17E9076725}"/>
              </a:ext>
            </a:extLst>
          </p:cNvPr>
          <p:cNvGrpSpPr/>
          <p:nvPr/>
        </p:nvGrpSpPr>
        <p:grpSpPr>
          <a:xfrm>
            <a:off x="7489432" y="1998546"/>
            <a:ext cx="390809" cy="393192"/>
            <a:chOff x="7665594" y="2037458"/>
            <a:chExt cx="390809" cy="393192"/>
          </a:xfrm>
        </p:grpSpPr>
        <p:sp>
          <p:nvSpPr>
            <p:cNvPr id="18" name="Freeform 25">
              <a:extLst>
                <a:ext uri="{FF2B5EF4-FFF2-40B4-BE49-F238E27FC236}">
                  <a16:creationId xmlns:a16="http://schemas.microsoft.com/office/drawing/2014/main" id="{ADF12D71-9DF0-99DA-8DF7-E464005F2728}"/>
                </a:ext>
              </a:extLst>
            </p:cNvPr>
            <p:cNvSpPr>
              <a:spLocks noEditPoints="1"/>
            </p:cNvSpPr>
            <p:nvPr/>
          </p:nvSpPr>
          <p:spPr bwMode="auto">
            <a:xfrm>
              <a:off x="7665594" y="2037458"/>
              <a:ext cx="390809" cy="393192"/>
            </a:xfrm>
            <a:custGeom>
              <a:avLst/>
              <a:gdLst>
                <a:gd name="T0" fmla="*/ 312 w 657"/>
                <a:gd name="T1" fmla="*/ 659 h 659"/>
                <a:gd name="T2" fmla="*/ 262 w 657"/>
                <a:gd name="T3" fmla="*/ 652 h 659"/>
                <a:gd name="T4" fmla="*/ 200 w 657"/>
                <a:gd name="T5" fmla="*/ 634 h 659"/>
                <a:gd name="T6" fmla="*/ 120 w 657"/>
                <a:gd name="T7" fmla="*/ 584 h 659"/>
                <a:gd name="T8" fmla="*/ 56 w 657"/>
                <a:gd name="T9" fmla="*/ 514 h 659"/>
                <a:gd name="T10" fmla="*/ 15 w 657"/>
                <a:gd name="T11" fmla="*/ 428 h 659"/>
                <a:gd name="T12" fmla="*/ 4 w 657"/>
                <a:gd name="T13" fmla="*/ 380 h 659"/>
                <a:gd name="T14" fmla="*/ 0 w 657"/>
                <a:gd name="T15" fmla="*/ 330 h 659"/>
                <a:gd name="T16" fmla="*/ 1 w 657"/>
                <a:gd name="T17" fmla="*/ 296 h 659"/>
                <a:gd name="T18" fmla="*/ 11 w 657"/>
                <a:gd name="T19" fmla="*/ 248 h 659"/>
                <a:gd name="T20" fmla="*/ 39 w 657"/>
                <a:gd name="T21" fmla="*/ 174 h 659"/>
                <a:gd name="T22" fmla="*/ 97 w 657"/>
                <a:gd name="T23" fmla="*/ 97 h 659"/>
                <a:gd name="T24" fmla="*/ 172 w 657"/>
                <a:gd name="T25" fmla="*/ 41 h 659"/>
                <a:gd name="T26" fmla="*/ 246 w 657"/>
                <a:gd name="T27" fmla="*/ 11 h 659"/>
                <a:gd name="T28" fmla="*/ 296 w 657"/>
                <a:gd name="T29" fmla="*/ 3 h 659"/>
                <a:gd name="T30" fmla="*/ 329 w 657"/>
                <a:gd name="T31" fmla="*/ 0 h 659"/>
                <a:gd name="T32" fmla="*/ 379 w 657"/>
                <a:gd name="T33" fmla="*/ 5 h 659"/>
                <a:gd name="T34" fmla="*/ 426 w 657"/>
                <a:gd name="T35" fmla="*/ 15 h 659"/>
                <a:gd name="T36" fmla="*/ 512 w 657"/>
                <a:gd name="T37" fmla="*/ 57 h 659"/>
                <a:gd name="T38" fmla="*/ 582 w 657"/>
                <a:gd name="T39" fmla="*/ 121 h 659"/>
                <a:gd name="T40" fmla="*/ 632 w 657"/>
                <a:gd name="T41" fmla="*/ 202 h 659"/>
                <a:gd name="T42" fmla="*/ 651 w 657"/>
                <a:gd name="T43" fmla="*/ 264 h 659"/>
                <a:gd name="T44" fmla="*/ 657 w 657"/>
                <a:gd name="T45" fmla="*/ 314 h 659"/>
                <a:gd name="T46" fmla="*/ 657 w 657"/>
                <a:gd name="T47" fmla="*/ 347 h 659"/>
                <a:gd name="T48" fmla="*/ 651 w 657"/>
                <a:gd name="T49" fmla="*/ 396 h 659"/>
                <a:gd name="T50" fmla="*/ 632 w 657"/>
                <a:gd name="T51" fmla="*/ 457 h 659"/>
                <a:gd name="T52" fmla="*/ 582 w 657"/>
                <a:gd name="T53" fmla="*/ 539 h 659"/>
                <a:gd name="T54" fmla="*/ 512 w 657"/>
                <a:gd name="T55" fmla="*/ 603 h 659"/>
                <a:gd name="T56" fmla="*/ 426 w 657"/>
                <a:gd name="T57" fmla="*/ 644 h 659"/>
                <a:gd name="T58" fmla="*/ 379 w 657"/>
                <a:gd name="T59" fmla="*/ 655 h 659"/>
                <a:gd name="T60" fmla="*/ 329 w 657"/>
                <a:gd name="T61" fmla="*/ 659 h 659"/>
                <a:gd name="T62" fmla="*/ 329 w 657"/>
                <a:gd name="T63" fmla="*/ 38 h 659"/>
                <a:gd name="T64" fmla="*/ 242 w 657"/>
                <a:gd name="T65" fmla="*/ 52 h 659"/>
                <a:gd name="T66" fmla="*/ 165 w 657"/>
                <a:gd name="T67" fmla="*/ 89 h 659"/>
                <a:gd name="T68" fmla="*/ 104 w 657"/>
                <a:gd name="T69" fmla="*/ 144 h 659"/>
                <a:gd name="T70" fmla="*/ 61 w 657"/>
                <a:gd name="T71" fmla="*/ 217 h 659"/>
                <a:gd name="T72" fmla="*/ 39 w 657"/>
                <a:gd name="T73" fmla="*/ 300 h 659"/>
                <a:gd name="T74" fmla="*/ 39 w 657"/>
                <a:gd name="T75" fmla="*/ 359 h 659"/>
                <a:gd name="T76" fmla="*/ 61 w 657"/>
                <a:gd name="T77" fmla="*/ 444 h 659"/>
                <a:gd name="T78" fmla="*/ 104 w 657"/>
                <a:gd name="T79" fmla="*/ 515 h 659"/>
                <a:gd name="T80" fmla="*/ 165 w 657"/>
                <a:gd name="T81" fmla="*/ 572 h 659"/>
                <a:gd name="T82" fmla="*/ 242 w 657"/>
                <a:gd name="T83" fmla="*/ 608 h 659"/>
                <a:gd name="T84" fmla="*/ 329 w 657"/>
                <a:gd name="T85" fmla="*/ 621 h 659"/>
                <a:gd name="T86" fmla="*/ 387 w 657"/>
                <a:gd name="T87" fmla="*/ 616 h 659"/>
                <a:gd name="T88" fmla="*/ 468 w 657"/>
                <a:gd name="T89" fmla="*/ 586 h 659"/>
                <a:gd name="T90" fmla="*/ 535 w 657"/>
                <a:gd name="T91" fmla="*/ 535 h 659"/>
                <a:gd name="T92" fmla="*/ 585 w 657"/>
                <a:gd name="T93" fmla="*/ 468 h 659"/>
                <a:gd name="T94" fmla="*/ 614 w 657"/>
                <a:gd name="T95" fmla="*/ 389 h 659"/>
                <a:gd name="T96" fmla="*/ 620 w 657"/>
                <a:gd name="T97" fmla="*/ 330 h 659"/>
                <a:gd name="T98" fmla="*/ 608 w 657"/>
                <a:gd name="T99" fmla="*/ 244 h 659"/>
                <a:gd name="T100" fmla="*/ 570 w 657"/>
                <a:gd name="T101" fmla="*/ 167 h 659"/>
                <a:gd name="T102" fmla="*/ 513 w 657"/>
                <a:gd name="T103" fmla="*/ 105 h 659"/>
                <a:gd name="T104" fmla="*/ 442 w 657"/>
                <a:gd name="T105" fmla="*/ 62 h 659"/>
                <a:gd name="T106" fmla="*/ 359 w 657"/>
                <a:gd name="T107" fmla="*/ 41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9">
                  <a:moveTo>
                    <a:pt x="329" y="659"/>
                  </a:moveTo>
                  <a:lnTo>
                    <a:pt x="329" y="659"/>
                  </a:lnTo>
                  <a:lnTo>
                    <a:pt x="312" y="659"/>
                  </a:lnTo>
                  <a:lnTo>
                    <a:pt x="296" y="658"/>
                  </a:lnTo>
                  <a:lnTo>
                    <a:pt x="278" y="655"/>
                  </a:lnTo>
                  <a:lnTo>
                    <a:pt x="262" y="652"/>
                  </a:lnTo>
                  <a:lnTo>
                    <a:pt x="246" y="648"/>
                  </a:lnTo>
                  <a:lnTo>
                    <a:pt x="231" y="644"/>
                  </a:lnTo>
                  <a:lnTo>
                    <a:pt x="200" y="634"/>
                  </a:lnTo>
                  <a:lnTo>
                    <a:pt x="172" y="619"/>
                  </a:lnTo>
                  <a:lnTo>
                    <a:pt x="145" y="603"/>
                  </a:lnTo>
                  <a:lnTo>
                    <a:pt x="120" y="584"/>
                  </a:lnTo>
                  <a:lnTo>
                    <a:pt x="97" y="562"/>
                  </a:lnTo>
                  <a:lnTo>
                    <a:pt x="75" y="539"/>
                  </a:lnTo>
                  <a:lnTo>
                    <a:pt x="56" y="514"/>
                  </a:lnTo>
                  <a:lnTo>
                    <a:pt x="39" y="487"/>
                  </a:lnTo>
                  <a:lnTo>
                    <a:pt x="26" y="457"/>
                  </a:lnTo>
                  <a:lnTo>
                    <a:pt x="15" y="428"/>
                  </a:lnTo>
                  <a:lnTo>
                    <a:pt x="11" y="412"/>
                  </a:lnTo>
                  <a:lnTo>
                    <a:pt x="7" y="396"/>
                  </a:lnTo>
                  <a:lnTo>
                    <a:pt x="4" y="380"/>
                  </a:lnTo>
                  <a:lnTo>
                    <a:pt x="1" y="363"/>
                  </a:lnTo>
                  <a:lnTo>
                    <a:pt x="0" y="347"/>
                  </a:lnTo>
                  <a:lnTo>
                    <a:pt x="0" y="330"/>
                  </a:lnTo>
                  <a:lnTo>
                    <a:pt x="0" y="330"/>
                  </a:lnTo>
                  <a:lnTo>
                    <a:pt x="0" y="314"/>
                  </a:lnTo>
                  <a:lnTo>
                    <a:pt x="1" y="296"/>
                  </a:lnTo>
                  <a:lnTo>
                    <a:pt x="4" y="280"/>
                  </a:lnTo>
                  <a:lnTo>
                    <a:pt x="7" y="264"/>
                  </a:lnTo>
                  <a:lnTo>
                    <a:pt x="11" y="248"/>
                  </a:lnTo>
                  <a:lnTo>
                    <a:pt x="15" y="233"/>
                  </a:lnTo>
                  <a:lnTo>
                    <a:pt x="26" y="202"/>
                  </a:lnTo>
                  <a:lnTo>
                    <a:pt x="39" y="174"/>
                  </a:lnTo>
                  <a:lnTo>
                    <a:pt x="56" y="146"/>
                  </a:lnTo>
                  <a:lnTo>
                    <a:pt x="75" y="121"/>
                  </a:lnTo>
                  <a:lnTo>
                    <a:pt x="97" y="97"/>
                  </a:lnTo>
                  <a:lnTo>
                    <a:pt x="120" y="76"/>
                  </a:lnTo>
                  <a:lnTo>
                    <a:pt x="145" y="57"/>
                  </a:lnTo>
                  <a:lnTo>
                    <a:pt x="172" y="41"/>
                  </a:lnTo>
                  <a:lnTo>
                    <a:pt x="200" y="27"/>
                  </a:lnTo>
                  <a:lnTo>
                    <a:pt x="231" y="15"/>
                  </a:lnTo>
                  <a:lnTo>
                    <a:pt x="246" y="11"/>
                  </a:lnTo>
                  <a:lnTo>
                    <a:pt x="262" y="7"/>
                  </a:lnTo>
                  <a:lnTo>
                    <a:pt x="278" y="5"/>
                  </a:lnTo>
                  <a:lnTo>
                    <a:pt x="296" y="3"/>
                  </a:lnTo>
                  <a:lnTo>
                    <a:pt x="312" y="2"/>
                  </a:lnTo>
                  <a:lnTo>
                    <a:pt x="329" y="0"/>
                  </a:lnTo>
                  <a:lnTo>
                    <a:pt x="329" y="0"/>
                  </a:lnTo>
                  <a:lnTo>
                    <a:pt x="345" y="2"/>
                  </a:lnTo>
                  <a:lnTo>
                    <a:pt x="363" y="3"/>
                  </a:lnTo>
                  <a:lnTo>
                    <a:pt x="379" y="5"/>
                  </a:lnTo>
                  <a:lnTo>
                    <a:pt x="395" y="7"/>
                  </a:lnTo>
                  <a:lnTo>
                    <a:pt x="411" y="11"/>
                  </a:lnTo>
                  <a:lnTo>
                    <a:pt x="426" y="15"/>
                  </a:lnTo>
                  <a:lnTo>
                    <a:pt x="457" y="27"/>
                  </a:lnTo>
                  <a:lnTo>
                    <a:pt x="485" y="41"/>
                  </a:lnTo>
                  <a:lnTo>
                    <a:pt x="512" y="57"/>
                  </a:lnTo>
                  <a:lnTo>
                    <a:pt x="538" y="76"/>
                  </a:lnTo>
                  <a:lnTo>
                    <a:pt x="562" y="97"/>
                  </a:lnTo>
                  <a:lnTo>
                    <a:pt x="582" y="121"/>
                  </a:lnTo>
                  <a:lnTo>
                    <a:pt x="601" y="146"/>
                  </a:lnTo>
                  <a:lnTo>
                    <a:pt x="618" y="174"/>
                  </a:lnTo>
                  <a:lnTo>
                    <a:pt x="632" y="202"/>
                  </a:lnTo>
                  <a:lnTo>
                    <a:pt x="642" y="233"/>
                  </a:lnTo>
                  <a:lnTo>
                    <a:pt x="648" y="248"/>
                  </a:lnTo>
                  <a:lnTo>
                    <a:pt x="651" y="264"/>
                  </a:lnTo>
                  <a:lnTo>
                    <a:pt x="653" y="280"/>
                  </a:lnTo>
                  <a:lnTo>
                    <a:pt x="656" y="296"/>
                  </a:lnTo>
                  <a:lnTo>
                    <a:pt x="657" y="314"/>
                  </a:lnTo>
                  <a:lnTo>
                    <a:pt x="657" y="330"/>
                  </a:lnTo>
                  <a:lnTo>
                    <a:pt x="657" y="330"/>
                  </a:lnTo>
                  <a:lnTo>
                    <a:pt x="657" y="347"/>
                  </a:lnTo>
                  <a:lnTo>
                    <a:pt x="656" y="363"/>
                  </a:lnTo>
                  <a:lnTo>
                    <a:pt x="653" y="380"/>
                  </a:lnTo>
                  <a:lnTo>
                    <a:pt x="651" y="396"/>
                  </a:lnTo>
                  <a:lnTo>
                    <a:pt x="648" y="412"/>
                  </a:lnTo>
                  <a:lnTo>
                    <a:pt x="642" y="428"/>
                  </a:lnTo>
                  <a:lnTo>
                    <a:pt x="632" y="457"/>
                  </a:lnTo>
                  <a:lnTo>
                    <a:pt x="618" y="487"/>
                  </a:lnTo>
                  <a:lnTo>
                    <a:pt x="601" y="514"/>
                  </a:lnTo>
                  <a:lnTo>
                    <a:pt x="582" y="539"/>
                  </a:lnTo>
                  <a:lnTo>
                    <a:pt x="562" y="562"/>
                  </a:lnTo>
                  <a:lnTo>
                    <a:pt x="538" y="584"/>
                  </a:lnTo>
                  <a:lnTo>
                    <a:pt x="512" y="603"/>
                  </a:lnTo>
                  <a:lnTo>
                    <a:pt x="485" y="619"/>
                  </a:lnTo>
                  <a:lnTo>
                    <a:pt x="457" y="634"/>
                  </a:lnTo>
                  <a:lnTo>
                    <a:pt x="426" y="644"/>
                  </a:lnTo>
                  <a:lnTo>
                    <a:pt x="411" y="648"/>
                  </a:lnTo>
                  <a:lnTo>
                    <a:pt x="395" y="652"/>
                  </a:lnTo>
                  <a:lnTo>
                    <a:pt x="379" y="655"/>
                  </a:lnTo>
                  <a:lnTo>
                    <a:pt x="363" y="658"/>
                  </a:lnTo>
                  <a:lnTo>
                    <a:pt x="345" y="659"/>
                  </a:lnTo>
                  <a:lnTo>
                    <a:pt x="329" y="659"/>
                  </a:lnTo>
                  <a:lnTo>
                    <a:pt x="329" y="659"/>
                  </a:lnTo>
                  <a:close/>
                  <a:moveTo>
                    <a:pt x="329" y="38"/>
                  </a:moveTo>
                  <a:lnTo>
                    <a:pt x="329" y="38"/>
                  </a:lnTo>
                  <a:lnTo>
                    <a:pt x="298" y="41"/>
                  </a:lnTo>
                  <a:lnTo>
                    <a:pt x="270" y="45"/>
                  </a:lnTo>
                  <a:lnTo>
                    <a:pt x="242" y="52"/>
                  </a:lnTo>
                  <a:lnTo>
                    <a:pt x="215" y="62"/>
                  </a:lnTo>
                  <a:lnTo>
                    <a:pt x="190" y="74"/>
                  </a:lnTo>
                  <a:lnTo>
                    <a:pt x="165" y="89"/>
                  </a:lnTo>
                  <a:lnTo>
                    <a:pt x="144" y="105"/>
                  </a:lnTo>
                  <a:lnTo>
                    <a:pt x="122" y="124"/>
                  </a:lnTo>
                  <a:lnTo>
                    <a:pt x="104" y="144"/>
                  </a:lnTo>
                  <a:lnTo>
                    <a:pt x="87" y="167"/>
                  </a:lnTo>
                  <a:lnTo>
                    <a:pt x="73" y="191"/>
                  </a:lnTo>
                  <a:lnTo>
                    <a:pt x="61" y="217"/>
                  </a:lnTo>
                  <a:lnTo>
                    <a:pt x="51" y="244"/>
                  </a:lnTo>
                  <a:lnTo>
                    <a:pt x="43" y="272"/>
                  </a:lnTo>
                  <a:lnTo>
                    <a:pt x="39" y="300"/>
                  </a:lnTo>
                  <a:lnTo>
                    <a:pt x="38" y="330"/>
                  </a:lnTo>
                  <a:lnTo>
                    <a:pt x="38" y="330"/>
                  </a:lnTo>
                  <a:lnTo>
                    <a:pt x="39" y="359"/>
                  </a:lnTo>
                  <a:lnTo>
                    <a:pt x="43" y="389"/>
                  </a:lnTo>
                  <a:lnTo>
                    <a:pt x="51" y="417"/>
                  </a:lnTo>
                  <a:lnTo>
                    <a:pt x="61" y="444"/>
                  </a:lnTo>
                  <a:lnTo>
                    <a:pt x="73" y="468"/>
                  </a:lnTo>
                  <a:lnTo>
                    <a:pt x="87" y="492"/>
                  </a:lnTo>
                  <a:lnTo>
                    <a:pt x="104" y="515"/>
                  </a:lnTo>
                  <a:lnTo>
                    <a:pt x="122" y="535"/>
                  </a:lnTo>
                  <a:lnTo>
                    <a:pt x="144" y="554"/>
                  </a:lnTo>
                  <a:lnTo>
                    <a:pt x="165" y="572"/>
                  </a:lnTo>
                  <a:lnTo>
                    <a:pt x="190" y="586"/>
                  </a:lnTo>
                  <a:lnTo>
                    <a:pt x="215" y="599"/>
                  </a:lnTo>
                  <a:lnTo>
                    <a:pt x="242" y="608"/>
                  </a:lnTo>
                  <a:lnTo>
                    <a:pt x="270" y="616"/>
                  </a:lnTo>
                  <a:lnTo>
                    <a:pt x="298" y="620"/>
                  </a:lnTo>
                  <a:lnTo>
                    <a:pt x="329" y="621"/>
                  </a:lnTo>
                  <a:lnTo>
                    <a:pt x="329" y="621"/>
                  </a:lnTo>
                  <a:lnTo>
                    <a:pt x="359" y="620"/>
                  </a:lnTo>
                  <a:lnTo>
                    <a:pt x="387" y="616"/>
                  </a:lnTo>
                  <a:lnTo>
                    <a:pt x="415" y="608"/>
                  </a:lnTo>
                  <a:lnTo>
                    <a:pt x="442" y="599"/>
                  </a:lnTo>
                  <a:lnTo>
                    <a:pt x="468" y="586"/>
                  </a:lnTo>
                  <a:lnTo>
                    <a:pt x="492" y="572"/>
                  </a:lnTo>
                  <a:lnTo>
                    <a:pt x="513" y="554"/>
                  </a:lnTo>
                  <a:lnTo>
                    <a:pt x="535" y="535"/>
                  </a:lnTo>
                  <a:lnTo>
                    <a:pt x="554" y="515"/>
                  </a:lnTo>
                  <a:lnTo>
                    <a:pt x="570" y="492"/>
                  </a:lnTo>
                  <a:lnTo>
                    <a:pt x="585" y="468"/>
                  </a:lnTo>
                  <a:lnTo>
                    <a:pt x="597" y="444"/>
                  </a:lnTo>
                  <a:lnTo>
                    <a:pt x="608" y="417"/>
                  </a:lnTo>
                  <a:lnTo>
                    <a:pt x="614" y="389"/>
                  </a:lnTo>
                  <a:lnTo>
                    <a:pt x="618" y="359"/>
                  </a:lnTo>
                  <a:lnTo>
                    <a:pt x="620" y="330"/>
                  </a:lnTo>
                  <a:lnTo>
                    <a:pt x="620" y="330"/>
                  </a:lnTo>
                  <a:lnTo>
                    <a:pt x="618" y="300"/>
                  </a:lnTo>
                  <a:lnTo>
                    <a:pt x="614" y="272"/>
                  </a:lnTo>
                  <a:lnTo>
                    <a:pt x="608" y="244"/>
                  </a:lnTo>
                  <a:lnTo>
                    <a:pt x="597" y="217"/>
                  </a:lnTo>
                  <a:lnTo>
                    <a:pt x="585" y="191"/>
                  </a:lnTo>
                  <a:lnTo>
                    <a:pt x="570" y="167"/>
                  </a:lnTo>
                  <a:lnTo>
                    <a:pt x="554" y="144"/>
                  </a:lnTo>
                  <a:lnTo>
                    <a:pt x="535" y="124"/>
                  </a:lnTo>
                  <a:lnTo>
                    <a:pt x="513" y="105"/>
                  </a:lnTo>
                  <a:lnTo>
                    <a:pt x="492" y="89"/>
                  </a:lnTo>
                  <a:lnTo>
                    <a:pt x="468" y="74"/>
                  </a:lnTo>
                  <a:lnTo>
                    <a:pt x="442" y="62"/>
                  </a:lnTo>
                  <a:lnTo>
                    <a:pt x="415" y="52"/>
                  </a:lnTo>
                  <a:lnTo>
                    <a:pt x="387" y="45"/>
                  </a:lnTo>
                  <a:lnTo>
                    <a:pt x="359" y="41"/>
                  </a:lnTo>
                  <a:lnTo>
                    <a:pt x="329" y="38"/>
                  </a:lnTo>
                  <a:lnTo>
                    <a:pt x="329" y="38"/>
                  </a:lnTo>
                  <a:close/>
                </a:path>
              </a:pathLst>
            </a:custGeom>
            <a:solidFill>
              <a:srgbClr val="09886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mj-lt"/>
              </a:endParaRPr>
            </a:p>
          </p:txBody>
        </p:sp>
        <p:pic>
          <p:nvPicPr>
            <p:cNvPr id="38" name="Graphic 37" descr="Head with gears outline">
              <a:extLst>
                <a:ext uri="{FF2B5EF4-FFF2-40B4-BE49-F238E27FC236}">
                  <a16:creationId xmlns:a16="http://schemas.microsoft.com/office/drawing/2014/main" id="{C75CD69A-55E4-C190-5BB1-76598574FE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87791" y="2064701"/>
              <a:ext cx="346413" cy="346413"/>
            </a:xfrm>
            <a:prstGeom prst="rect">
              <a:avLst/>
            </a:prstGeom>
          </p:spPr>
        </p:pic>
      </p:grpSp>
      <p:sp>
        <p:nvSpPr>
          <p:cNvPr id="24" name="TextBox 23">
            <a:extLst>
              <a:ext uri="{FF2B5EF4-FFF2-40B4-BE49-F238E27FC236}">
                <a16:creationId xmlns:a16="http://schemas.microsoft.com/office/drawing/2014/main" id="{813E5912-143C-D3B5-71B8-BE820E507249}"/>
              </a:ext>
            </a:extLst>
          </p:cNvPr>
          <p:cNvSpPr txBox="1"/>
          <p:nvPr/>
        </p:nvSpPr>
        <p:spPr>
          <a:xfrm>
            <a:off x="7963986" y="3176913"/>
            <a:ext cx="3646107" cy="923330"/>
          </a:xfrm>
          <a:prstGeom prst="rect">
            <a:avLst/>
          </a:prstGeom>
          <a:noFill/>
        </p:spPr>
        <p:txBody>
          <a:bodyPr wrap="square">
            <a:spAutoFit/>
          </a:bodyPr>
          <a:lstStyle/>
          <a:p>
            <a:r>
              <a:rPr lang="en-US" b="1">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Identifying</a:t>
            </a:r>
            <a:r>
              <a:rPr lang="en-US">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 the key enablers for harnessing the full potential of GenAI</a:t>
            </a:r>
          </a:p>
        </p:txBody>
      </p:sp>
      <p:grpSp>
        <p:nvGrpSpPr>
          <p:cNvPr id="2" name="Group 1">
            <a:extLst>
              <a:ext uri="{FF2B5EF4-FFF2-40B4-BE49-F238E27FC236}">
                <a16:creationId xmlns:a16="http://schemas.microsoft.com/office/drawing/2014/main" id="{C8CAA4D7-BEC7-4B46-2E2F-FBC19BC3ADE4}"/>
              </a:ext>
            </a:extLst>
          </p:cNvPr>
          <p:cNvGrpSpPr/>
          <p:nvPr/>
        </p:nvGrpSpPr>
        <p:grpSpPr>
          <a:xfrm>
            <a:off x="7489432" y="3224944"/>
            <a:ext cx="390809" cy="393192"/>
            <a:chOff x="7665594" y="3409773"/>
            <a:chExt cx="390809" cy="393192"/>
          </a:xfrm>
        </p:grpSpPr>
        <p:sp>
          <p:nvSpPr>
            <p:cNvPr id="26" name="Freeform 25">
              <a:extLst>
                <a:ext uri="{FF2B5EF4-FFF2-40B4-BE49-F238E27FC236}">
                  <a16:creationId xmlns:a16="http://schemas.microsoft.com/office/drawing/2014/main" id="{DE97CEA7-DC7A-DC76-9D57-1DCCD3E4A2DC}"/>
                </a:ext>
              </a:extLst>
            </p:cNvPr>
            <p:cNvSpPr>
              <a:spLocks noEditPoints="1"/>
            </p:cNvSpPr>
            <p:nvPr/>
          </p:nvSpPr>
          <p:spPr bwMode="auto">
            <a:xfrm>
              <a:off x="7665594" y="3409773"/>
              <a:ext cx="390809" cy="393192"/>
            </a:xfrm>
            <a:custGeom>
              <a:avLst/>
              <a:gdLst>
                <a:gd name="T0" fmla="*/ 312 w 657"/>
                <a:gd name="T1" fmla="*/ 659 h 659"/>
                <a:gd name="T2" fmla="*/ 262 w 657"/>
                <a:gd name="T3" fmla="*/ 652 h 659"/>
                <a:gd name="T4" fmla="*/ 200 w 657"/>
                <a:gd name="T5" fmla="*/ 634 h 659"/>
                <a:gd name="T6" fmla="*/ 120 w 657"/>
                <a:gd name="T7" fmla="*/ 584 h 659"/>
                <a:gd name="T8" fmla="*/ 56 w 657"/>
                <a:gd name="T9" fmla="*/ 514 h 659"/>
                <a:gd name="T10" fmla="*/ 15 w 657"/>
                <a:gd name="T11" fmla="*/ 428 h 659"/>
                <a:gd name="T12" fmla="*/ 4 w 657"/>
                <a:gd name="T13" fmla="*/ 380 h 659"/>
                <a:gd name="T14" fmla="*/ 0 w 657"/>
                <a:gd name="T15" fmla="*/ 330 h 659"/>
                <a:gd name="T16" fmla="*/ 1 w 657"/>
                <a:gd name="T17" fmla="*/ 296 h 659"/>
                <a:gd name="T18" fmla="*/ 11 w 657"/>
                <a:gd name="T19" fmla="*/ 248 h 659"/>
                <a:gd name="T20" fmla="*/ 39 w 657"/>
                <a:gd name="T21" fmla="*/ 174 h 659"/>
                <a:gd name="T22" fmla="*/ 97 w 657"/>
                <a:gd name="T23" fmla="*/ 97 h 659"/>
                <a:gd name="T24" fmla="*/ 172 w 657"/>
                <a:gd name="T25" fmla="*/ 41 h 659"/>
                <a:gd name="T26" fmla="*/ 246 w 657"/>
                <a:gd name="T27" fmla="*/ 11 h 659"/>
                <a:gd name="T28" fmla="*/ 296 w 657"/>
                <a:gd name="T29" fmla="*/ 3 h 659"/>
                <a:gd name="T30" fmla="*/ 329 w 657"/>
                <a:gd name="T31" fmla="*/ 0 h 659"/>
                <a:gd name="T32" fmla="*/ 379 w 657"/>
                <a:gd name="T33" fmla="*/ 5 h 659"/>
                <a:gd name="T34" fmla="*/ 426 w 657"/>
                <a:gd name="T35" fmla="*/ 15 h 659"/>
                <a:gd name="T36" fmla="*/ 512 w 657"/>
                <a:gd name="T37" fmla="*/ 57 h 659"/>
                <a:gd name="T38" fmla="*/ 582 w 657"/>
                <a:gd name="T39" fmla="*/ 121 h 659"/>
                <a:gd name="T40" fmla="*/ 632 w 657"/>
                <a:gd name="T41" fmla="*/ 202 h 659"/>
                <a:gd name="T42" fmla="*/ 651 w 657"/>
                <a:gd name="T43" fmla="*/ 264 h 659"/>
                <a:gd name="T44" fmla="*/ 657 w 657"/>
                <a:gd name="T45" fmla="*/ 314 h 659"/>
                <a:gd name="T46" fmla="*/ 657 w 657"/>
                <a:gd name="T47" fmla="*/ 347 h 659"/>
                <a:gd name="T48" fmla="*/ 651 w 657"/>
                <a:gd name="T49" fmla="*/ 396 h 659"/>
                <a:gd name="T50" fmla="*/ 632 w 657"/>
                <a:gd name="T51" fmla="*/ 457 h 659"/>
                <a:gd name="T52" fmla="*/ 582 w 657"/>
                <a:gd name="T53" fmla="*/ 539 h 659"/>
                <a:gd name="T54" fmla="*/ 512 w 657"/>
                <a:gd name="T55" fmla="*/ 603 h 659"/>
                <a:gd name="T56" fmla="*/ 426 w 657"/>
                <a:gd name="T57" fmla="*/ 644 h 659"/>
                <a:gd name="T58" fmla="*/ 379 w 657"/>
                <a:gd name="T59" fmla="*/ 655 h 659"/>
                <a:gd name="T60" fmla="*/ 329 w 657"/>
                <a:gd name="T61" fmla="*/ 659 h 659"/>
                <a:gd name="T62" fmla="*/ 329 w 657"/>
                <a:gd name="T63" fmla="*/ 38 h 659"/>
                <a:gd name="T64" fmla="*/ 242 w 657"/>
                <a:gd name="T65" fmla="*/ 52 h 659"/>
                <a:gd name="T66" fmla="*/ 165 w 657"/>
                <a:gd name="T67" fmla="*/ 89 h 659"/>
                <a:gd name="T68" fmla="*/ 104 w 657"/>
                <a:gd name="T69" fmla="*/ 144 h 659"/>
                <a:gd name="T70" fmla="*/ 61 w 657"/>
                <a:gd name="T71" fmla="*/ 217 h 659"/>
                <a:gd name="T72" fmla="*/ 39 w 657"/>
                <a:gd name="T73" fmla="*/ 300 h 659"/>
                <a:gd name="T74" fmla="*/ 39 w 657"/>
                <a:gd name="T75" fmla="*/ 359 h 659"/>
                <a:gd name="T76" fmla="*/ 61 w 657"/>
                <a:gd name="T77" fmla="*/ 444 h 659"/>
                <a:gd name="T78" fmla="*/ 104 w 657"/>
                <a:gd name="T79" fmla="*/ 515 h 659"/>
                <a:gd name="T80" fmla="*/ 165 w 657"/>
                <a:gd name="T81" fmla="*/ 572 h 659"/>
                <a:gd name="T82" fmla="*/ 242 w 657"/>
                <a:gd name="T83" fmla="*/ 608 h 659"/>
                <a:gd name="T84" fmla="*/ 329 w 657"/>
                <a:gd name="T85" fmla="*/ 621 h 659"/>
                <a:gd name="T86" fmla="*/ 387 w 657"/>
                <a:gd name="T87" fmla="*/ 616 h 659"/>
                <a:gd name="T88" fmla="*/ 468 w 657"/>
                <a:gd name="T89" fmla="*/ 586 h 659"/>
                <a:gd name="T90" fmla="*/ 535 w 657"/>
                <a:gd name="T91" fmla="*/ 535 h 659"/>
                <a:gd name="T92" fmla="*/ 585 w 657"/>
                <a:gd name="T93" fmla="*/ 468 h 659"/>
                <a:gd name="T94" fmla="*/ 614 w 657"/>
                <a:gd name="T95" fmla="*/ 389 h 659"/>
                <a:gd name="T96" fmla="*/ 620 w 657"/>
                <a:gd name="T97" fmla="*/ 330 h 659"/>
                <a:gd name="T98" fmla="*/ 608 w 657"/>
                <a:gd name="T99" fmla="*/ 244 h 659"/>
                <a:gd name="T100" fmla="*/ 570 w 657"/>
                <a:gd name="T101" fmla="*/ 167 h 659"/>
                <a:gd name="T102" fmla="*/ 513 w 657"/>
                <a:gd name="T103" fmla="*/ 105 h 659"/>
                <a:gd name="T104" fmla="*/ 442 w 657"/>
                <a:gd name="T105" fmla="*/ 62 h 659"/>
                <a:gd name="T106" fmla="*/ 359 w 657"/>
                <a:gd name="T107" fmla="*/ 41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9">
                  <a:moveTo>
                    <a:pt x="329" y="659"/>
                  </a:moveTo>
                  <a:lnTo>
                    <a:pt x="329" y="659"/>
                  </a:lnTo>
                  <a:lnTo>
                    <a:pt x="312" y="659"/>
                  </a:lnTo>
                  <a:lnTo>
                    <a:pt x="296" y="658"/>
                  </a:lnTo>
                  <a:lnTo>
                    <a:pt x="278" y="655"/>
                  </a:lnTo>
                  <a:lnTo>
                    <a:pt x="262" y="652"/>
                  </a:lnTo>
                  <a:lnTo>
                    <a:pt x="246" y="648"/>
                  </a:lnTo>
                  <a:lnTo>
                    <a:pt x="231" y="644"/>
                  </a:lnTo>
                  <a:lnTo>
                    <a:pt x="200" y="634"/>
                  </a:lnTo>
                  <a:lnTo>
                    <a:pt x="172" y="619"/>
                  </a:lnTo>
                  <a:lnTo>
                    <a:pt x="145" y="603"/>
                  </a:lnTo>
                  <a:lnTo>
                    <a:pt x="120" y="584"/>
                  </a:lnTo>
                  <a:lnTo>
                    <a:pt x="97" y="562"/>
                  </a:lnTo>
                  <a:lnTo>
                    <a:pt x="75" y="539"/>
                  </a:lnTo>
                  <a:lnTo>
                    <a:pt x="56" y="514"/>
                  </a:lnTo>
                  <a:lnTo>
                    <a:pt x="39" y="487"/>
                  </a:lnTo>
                  <a:lnTo>
                    <a:pt x="26" y="457"/>
                  </a:lnTo>
                  <a:lnTo>
                    <a:pt x="15" y="428"/>
                  </a:lnTo>
                  <a:lnTo>
                    <a:pt x="11" y="412"/>
                  </a:lnTo>
                  <a:lnTo>
                    <a:pt x="7" y="396"/>
                  </a:lnTo>
                  <a:lnTo>
                    <a:pt x="4" y="380"/>
                  </a:lnTo>
                  <a:lnTo>
                    <a:pt x="1" y="363"/>
                  </a:lnTo>
                  <a:lnTo>
                    <a:pt x="0" y="347"/>
                  </a:lnTo>
                  <a:lnTo>
                    <a:pt x="0" y="330"/>
                  </a:lnTo>
                  <a:lnTo>
                    <a:pt x="0" y="330"/>
                  </a:lnTo>
                  <a:lnTo>
                    <a:pt x="0" y="314"/>
                  </a:lnTo>
                  <a:lnTo>
                    <a:pt x="1" y="296"/>
                  </a:lnTo>
                  <a:lnTo>
                    <a:pt x="4" y="280"/>
                  </a:lnTo>
                  <a:lnTo>
                    <a:pt x="7" y="264"/>
                  </a:lnTo>
                  <a:lnTo>
                    <a:pt x="11" y="248"/>
                  </a:lnTo>
                  <a:lnTo>
                    <a:pt x="15" y="233"/>
                  </a:lnTo>
                  <a:lnTo>
                    <a:pt x="26" y="202"/>
                  </a:lnTo>
                  <a:lnTo>
                    <a:pt x="39" y="174"/>
                  </a:lnTo>
                  <a:lnTo>
                    <a:pt x="56" y="146"/>
                  </a:lnTo>
                  <a:lnTo>
                    <a:pt x="75" y="121"/>
                  </a:lnTo>
                  <a:lnTo>
                    <a:pt x="97" y="97"/>
                  </a:lnTo>
                  <a:lnTo>
                    <a:pt x="120" y="76"/>
                  </a:lnTo>
                  <a:lnTo>
                    <a:pt x="145" y="57"/>
                  </a:lnTo>
                  <a:lnTo>
                    <a:pt x="172" y="41"/>
                  </a:lnTo>
                  <a:lnTo>
                    <a:pt x="200" y="27"/>
                  </a:lnTo>
                  <a:lnTo>
                    <a:pt x="231" y="15"/>
                  </a:lnTo>
                  <a:lnTo>
                    <a:pt x="246" y="11"/>
                  </a:lnTo>
                  <a:lnTo>
                    <a:pt x="262" y="7"/>
                  </a:lnTo>
                  <a:lnTo>
                    <a:pt x="278" y="5"/>
                  </a:lnTo>
                  <a:lnTo>
                    <a:pt x="296" y="3"/>
                  </a:lnTo>
                  <a:lnTo>
                    <a:pt x="312" y="2"/>
                  </a:lnTo>
                  <a:lnTo>
                    <a:pt x="329" y="0"/>
                  </a:lnTo>
                  <a:lnTo>
                    <a:pt x="329" y="0"/>
                  </a:lnTo>
                  <a:lnTo>
                    <a:pt x="345" y="2"/>
                  </a:lnTo>
                  <a:lnTo>
                    <a:pt x="363" y="3"/>
                  </a:lnTo>
                  <a:lnTo>
                    <a:pt x="379" y="5"/>
                  </a:lnTo>
                  <a:lnTo>
                    <a:pt x="395" y="7"/>
                  </a:lnTo>
                  <a:lnTo>
                    <a:pt x="411" y="11"/>
                  </a:lnTo>
                  <a:lnTo>
                    <a:pt x="426" y="15"/>
                  </a:lnTo>
                  <a:lnTo>
                    <a:pt x="457" y="27"/>
                  </a:lnTo>
                  <a:lnTo>
                    <a:pt x="485" y="41"/>
                  </a:lnTo>
                  <a:lnTo>
                    <a:pt x="512" y="57"/>
                  </a:lnTo>
                  <a:lnTo>
                    <a:pt x="538" y="76"/>
                  </a:lnTo>
                  <a:lnTo>
                    <a:pt x="562" y="97"/>
                  </a:lnTo>
                  <a:lnTo>
                    <a:pt x="582" y="121"/>
                  </a:lnTo>
                  <a:lnTo>
                    <a:pt x="601" y="146"/>
                  </a:lnTo>
                  <a:lnTo>
                    <a:pt x="618" y="174"/>
                  </a:lnTo>
                  <a:lnTo>
                    <a:pt x="632" y="202"/>
                  </a:lnTo>
                  <a:lnTo>
                    <a:pt x="642" y="233"/>
                  </a:lnTo>
                  <a:lnTo>
                    <a:pt x="648" y="248"/>
                  </a:lnTo>
                  <a:lnTo>
                    <a:pt x="651" y="264"/>
                  </a:lnTo>
                  <a:lnTo>
                    <a:pt x="653" y="280"/>
                  </a:lnTo>
                  <a:lnTo>
                    <a:pt x="656" y="296"/>
                  </a:lnTo>
                  <a:lnTo>
                    <a:pt x="657" y="314"/>
                  </a:lnTo>
                  <a:lnTo>
                    <a:pt x="657" y="330"/>
                  </a:lnTo>
                  <a:lnTo>
                    <a:pt x="657" y="330"/>
                  </a:lnTo>
                  <a:lnTo>
                    <a:pt x="657" y="347"/>
                  </a:lnTo>
                  <a:lnTo>
                    <a:pt x="656" y="363"/>
                  </a:lnTo>
                  <a:lnTo>
                    <a:pt x="653" y="380"/>
                  </a:lnTo>
                  <a:lnTo>
                    <a:pt x="651" y="396"/>
                  </a:lnTo>
                  <a:lnTo>
                    <a:pt x="648" y="412"/>
                  </a:lnTo>
                  <a:lnTo>
                    <a:pt x="642" y="428"/>
                  </a:lnTo>
                  <a:lnTo>
                    <a:pt x="632" y="457"/>
                  </a:lnTo>
                  <a:lnTo>
                    <a:pt x="618" y="487"/>
                  </a:lnTo>
                  <a:lnTo>
                    <a:pt x="601" y="514"/>
                  </a:lnTo>
                  <a:lnTo>
                    <a:pt x="582" y="539"/>
                  </a:lnTo>
                  <a:lnTo>
                    <a:pt x="562" y="562"/>
                  </a:lnTo>
                  <a:lnTo>
                    <a:pt x="538" y="584"/>
                  </a:lnTo>
                  <a:lnTo>
                    <a:pt x="512" y="603"/>
                  </a:lnTo>
                  <a:lnTo>
                    <a:pt x="485" y="619"/>
                  </a:lnTo>
                  <a:lnTo>
                    <a:pt x="457" y="634"/>
                  </a:lnTo>
                  <a:lnTo>
                    <a:pt x="426" y="644"/>
                  </a:lnTo>
                  <a:lnTo>
                    <a:pt x="411" y="648"/>
                  </a:lnTo>
                  <a:lnTo>
                    <a:pt x="395" y="652"/>
                  </a:lnTo>
                  <a:lnTo>
                    <a:pt x="379" y="655"/>
                  </a:lnTo>
                  <a:lnTo>
                    <a:pt x="363" y="658"/>
                  </a:lnTo>
                  <a:lnTo>
                    <a:pt x="345" y="659"/>
                  </a:lnTo>
                  <a:lnTo>
                    <a:pt x="329" y="659"/>
                  </a:lnTo>
                  <a:lnTo>
                    <a:pt x="329" y="659"/>
                  </a:lnTo>
                  <a:close/>
                  <a:moveTo>
                    <a:pt x="329" y="38"/>
                  </a:moveTo>
                  <a:lnTo>
                    <a:pt x="329" y="38"/>
                  </a:lnTo>
                  <a:lnTo>
                    <a:pt x="298" y="41"/>
                  </a:lnTo>
                  <a:lnTo>
                    <a:pt x="270" y="45"/>
                  </a:lnTo>
                  <a:lnTo>
                    <a:pt x="242" y="52"/>
                  </a:lnTo>
                  <a:lnTo>
                    <a:pt x="215" y="62"/>
                  </a:lnTo>
                  <a:lnTo>
                    <a:pt x="190" y="74"/>
                  </a:lnTo>
                  <a:lnTo>
                    <a:pt x="165" y="89"/>
                  </a:lnTo>
                  <a:lnTo>
                    <a:pt x="144" y="105"/>
                  </a:lnTo>
                  <a:lnTo>
                    <a:pt x="122" y="124"/>
                  </a:lnTo>
                  <a:lnTo>
                    <a:pt x="104" y="144"/>
                  </a:lnTo>
                  <a:lnTo>
                    <a:pt x="87" y="167"/>
                  </a:lnTo>
                  <a:lnTo>
                    <a:pt x="73" y="191"/>
                  </a:lnTo>
                  <a:lnTo>
                    <a:pt x="61" y="217"/>
                  </a:lnTo>
                  <a:lnTo>
                    <a:pt x="51" y="244"/>
                  </a:lnTo>
                  <a:lnTo>
                    <a:pt x="43" y="272"/>
                  </a:lnTo>
                  <a:lnTo>
                    <a:pt x="39" y="300"/>
                  </a:lnTo>
                  <a:lnTo>
                    <a:pt x="38" y="330"/>
                  </a:lnTo>
                  <a:lnTo>
                    <a:pt x="38" y="330"/>
                  </a:lnTo>
                  <a:lnTo>
                    <a:pt x="39" y="359"/>
                  </a:lnTo>
                  <a:lnTo>
                    <a:pt x="43" y="389"/>
                  </a:lnTo>
                  <a:lnTo>
                    <a:pt x="51" y="417"/>
                  </a:lnTo>
                  <a:lnTo>
                    <a:pt x="61" y="444"/>
                  </a:lnTo>
                  <a:lnTo>
                    <a:pt x="73" y="468"/>
                  </a:lnTo>
                  <a:lnTo>
                    <a:pt x="87" y="492"/>
                  </a:lnTo>
                  <a:lnTo>
                    <a:pt x="104" y="515"/>
                  </a:lnTo>
                  <a:lnTo>
                    <a:pt x="122" y="535"/>
                  </a:lnTo>
                  <a:lnTo>
                    <a:pt x="144" y="554"/>
                  </a:lnTo>
                  <a:lnTo>
                    <a:pt x="165" y="572"/>
                  </a:lnTo>
                  <a:lnTo>
                    <a:pt x="190" y="586"/>
                  </a:lnTo>
                  <a:lnTo>
                    <a:pt x="215" y="599"/>
                  </a:lnTo>
                  <a:lnTo>
                    <a:pt x="242" y="608"/>
                  </a:lnTo>
                  <a:lnTo>
                    <a:pt x="270" y="616"/>
                  </a:lnTo>
                  <a:lnTo>
                    <a:pt x="298" y="620"/>
                  </a:lnTo>
                  <a:lnTo>
                    <a:pt x="329" y="621"/>
                  </a:lnTo>
                  <a:lnTo>
                    <a:pt x="329" y="621"/>
                  </a:lnTo>
                  <a:lnTo>
                    <a:pt x="359" y="620"/>
                  </a:lnTo>
                  <a:lnTo>
                    <a:pt x="387" y="616"/>
                  </a:lnTo>
                  <a:lnTo>
                    <a:pt x="415" y="608"/>
                  </a:lnTo>
                  <a:lnTo>
                    <a:pt x="442" y="599"/>
                  </a:lnTo>
                  <a:lnTo>
                    <a:pt x="468" y="586"/>
                  </a:lnTo>
                  <a:lnTo>
                    <a:pt x="492" y="572"/>
                  </a:lnTo>
                  <a:lnTo>
                    <a:pt x="513" y="554"/>
                  </a:lnTo>
                  <a:lnTo>
                    <a:pt x="535" y="535"/>
                  </a:lnTo>
                  <a:lnTo>
                    <a:pt x="554" y="515"/>
                  </a:lnTo>
                  <a:lnTo>
                    <a:pt x="570" y="492"/>
                  </a:lnTo>
                  <a:lnTo>
                    <a:pt x="585" y="468"/>
                  </a:lnTo>
                  <a:lnTo>
                    <a:pt x="597" y="444"/>
                  </a:lnTo>
                  <a:lnTo>
                    <a:pt x="608" y="417"/>
                  </a:lnTo>
                  <a:lnTo>
                    <a:pt x="614" y="389"/>
                  </a:lnTo>
                  <a:lnTo>
                    <a:pt x="618" y="359"/>
                  </a:lnTo>
                  <a:lnTo>
                    <a:pt x="620" y="330"/>
                  </a:lnTo>
                  <a:lnTo>
                    <a:pt x="620" y="330"/>
                  </a:lnTo>
                  <a:lnTo>
                    <a:pt x="618" y="300"/>
                  </a:lnTo>
                  <a:lnTo>
                    <a:pt x="614" y="272"/>
                  </a:lnTo>
                  <a:lnTo>
                    <a:pt x="608" y="244"/>
                  </a:lnTo>
                  <a:lnTo>
                    <a:pt x="597" y="217"/>
                  </a:lnTo>
                  <a:lnTo>
                    <a:pt x="585" y="191"/>
                  </a:lnTo>
                  <a:lnTo>
                    <a:pt x="570" y="167"/>
                  </a:lnTo>
                  <a:lnTo>
                    <a:pt x="554" y="144"/>
                  </a:lnTo>
                  <a:lnTo>
                    <a:pt x="535" y="124"/>
                  </a:lnTo>
                  <a:lnTo>
                    <a:pt x="513" y="105"/>
                  </a:lnTo>
                  <a:lnTo>
                    <a:pt x="492" y="89"/>
                  </a:lnTo>
                  <a:lnTo>
                    <a:pt x="468" y="74"/>
                  </a:lnTo>
                  <a:lnTo>
                    <a:pt x="442" y="62"/>
                  </a:lnTo>
                  <a:lnTo>
                    <a:pt x="415" y="52"/>
                  </a:lnTo>
                  <a:lnTo>
                    <a:pt x="387" y="45"/>
                  </a:lnTo>
                  <a:lnTo>
                    <a:pt x="359" y="41"/>
                  </a:lnTo>
                  <a:lnTo>
                    <a:pt x="329" y="38"/>
                  </a:lnTo>
                  <a:lnTo>
                    <a:pt x="329" y="38"/>
                  </a:lnTo>
                  <a:close/>
                </a:path>
              </a:pathLst>
            </a:custGeom>
            <a:solidFill>
              <a:srgbClr val="09886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mj-lt"/>
              </a:endParaRPr>
            </a:p>
          </p:txBody>
        </p:sp>
        <p:pic>
          <p:nvPicPr>
            <p:cNvPr id="40" name="Graphic 39" descr="Clipboard Checked outline">
              <a:extLst>
                <a:ext uri="{FF2B5EF4-FFF2-40B4-BE49-F238E27FC236}">
                  <a16:creationId xmlns:a16="http://schemas.microsoft.com/office/drawing/2014/main" id="{6BBB1906-117A-9627-9D3A-68819F64C4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16470" y="3456036"/>
              <a:ext cx="288723" cy="288723"/>
            </a:xfrm>
            <a:prstGeom prst="rect">
              <a:avLst/>
            </a:prstGeom>
          </p:spPr>
        </p:pic>
      </p:grpSp>
      <p:sp>
        <p:nvSpPr>
          <p:cNvPr id="43" name="TextBox 42">
            <a:extLst>
              <a:ext uri="{FF2B5EF4-FFF2-40B4-BE49-F238E27FC236}">
                <a16:creationId xmlns:a16="http://schemas.microsoft.com/office/drawing/2014/main" id="{F9AD969E-C7B6-A690-57BB-66F2613B0836}"/>
              </a:ext>
            </a:extLst>
          </p:cNvPr>
          <p:cNvSpPr txBox="1"/>
          <p:nvPr/>
        </p:nvSpPr>
        <p:spPr>
          <a:xfrm>
            <a:off x="309518" y="1679768"/>
            <a:ext cx="4555600" cy="369332"/>
          </a:xfrm>
          <a:prstGeom prst="rect">
            <a:avLst/>
          </a:prstGeom>
          <a:noFill/>
        </p:spPr>
        <p:txBody>
          <a:bodyPr wrap="square">
            <a:spAutoFit/>
          </a:bodyPr>
          <a:lstStyle/>
          <a:p>
            <a:r>
              <a:rPr lang="en-US">
                <a:latin typeface="Open Sans" panose="020B0606030504020204" pitchFamily="34" charset="0"/>
                <a:ea typeface="Open Sans" panose="020B0606030504020204" pitchFamily="34" charset="0"/>
                <a:cs typeface="Open Sans" panose="020B0606030504020204" pitchFamily="34" charset="0"/>
              </a:rPr>
              <a:t>Sources</a:t>
            </a:r>
            <a:endParaRPr lang="en-BE">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24">
            <a:extLst>
              <a:ext uri="{FF2B5EF4-FFF2-40B4-BE49-F238E27FC236}">
                <a16:creationId xmlns:a16="http://schemas.microsoft.com/office/drawing/2014/main" id="{A003B6E8-CA61-36B9-E0DC-628DC5E504D8}"/>
              </a:ext>
            </a:extLst>
          </p:cNvPr>
          <p:cNvSpPr>
            <a:spLocks noChangeAspect="1" noEditPoints="1"/>
          </p:cNvSpPr>
          <p:nvPr/>
        </p:nvSpPr>
        <p:spPr bwMode="auto">
          <a:xfrm>
            <a:off x="407504" y="2027663"/>
            <a:ext cx="307153" cy="307153"/>
          </a:xfrm>
          <a:custGeom>
            <a:avLst/>
            <a:gdLst>
              <a:gd name="T0" fmla="*/ 311 w 658"/>
              <a:gd name="T1" fmla="*/ 658 h 658"/>
              <a:gd name="T2" fmla="*/ 263 w 658"/>
              <a:gd name="T3" fmla="*/ 652 h 658"/>
              <a:gd name="T4" fmla="*/ 201 w 658"/>
              <a:gd name="T5" fmla="*/ 633 h 658"/>
              <a:gd name="T6" fmla="*/ 119 w 658"/>
              <a:gd name="T7" fmla="*/ 583 h 658"/>
              <a:gd name="T8" fmla="*/ 56 w 658"/>
              <a:gd name="T9" fmla="*/ 513 h 658"/>
              <a:gd name="T10" fmla="*/ 14 w 658"/>
              <a:gd name="T11" fmla="*/ 427 h 658"/>
              <a:gd name="T12" fmla="*/ 4 w 658"/>
              <a:gd name="T13" fmla="*/ 379 h 658"/>
              <a:gd name="T14" fmla="*/ 0 w 658"/>
              <a:gd name="T15" fmla="*/ 329 h 658"/>
              <a:gd name="T16" fmla="*/ 2 w 658"/>
              <a:gd name="T17" fmla="*/ 296 h 658"/>
              <a:gd name="T18" fmla="*/ 10 w 658"/>
              <a:gd name="T19" fmla="*/ 247 h 658"/>
              <a:gd name="T20" fmla="*/ 40 w 658"/>
              <a:gd name="T21" fmla="*/ 173 h 658"/>
              <a:gd name="T22" fmla="*/ 96 w 658"/>
              <a:gd name="T23" fmla="*/ 97 h 658"/>
              <a:gd name="T24" fmla="*/ 172 w 658"/>
              <a:gd name="T25" fmla="*/ 40 h 658"/>
              <a:gd name="T26" fmla="*/ 247 w 658"/>
              <a:gd name="T27" fmla="*/ 11 h 658"/>
              <a:gd name="T28" fmla="*/ 295 w 658"/>
              <a:gd name="T29" fmla="*/ 3 h 658"/>
              <a:gd name="T30" fmla="*/ 329 w 658"/>
              <a:gd name="T31" fmla="*/ 0 h 658"/>
              <a:gd name="T32" fmla="*/ 379 w 658"/>
              <a:gd name="T33" fmla="*/ 4 h 658"/>
              <a:gd name="T34" fmla="*/ 427 w 658"/>
              <a:gd name="T35" fmla="*/ 15 h 658"/>
              <a:gd name="T36" fmla="*/ 513 w 658"/>
              <a:gd name="T37" fmla="*/ 56 h 658"/>
              <a:gd name="T38" fmla="*/ 583 w 658"/>
              <a:gd name="T39" fmla="*/ 121 h 658"/>
              <a:gd name="T40" fmla="*/ 631 w 658"/>
              <a:gd name="T41" fmla="*/ 202 h 658"/>
              <a:gd name="T42" fmla="*/ 651 w 658"/>
              <a:gd name="T43" fmla="*/ 263 h 658"/>
              <a:gd name="T44" fmla="*/ 657 w 658"/>
              <a:gd name="T45" fmla="*/ 313 h 658"/>
              <a:gd name="T46" fmla="*/ 657 w 658"/>
              <a:gd name="T47" fmla="*/ 347 h 658"/>
              <a:gd name="T48" fmla="*/ 651 w 658"/>
              <a:gd name="T49" fmla="*/ 396 h 658"/>
              <a:gd name="T50" fmla="*/ 631 w 658"/>
              <a:gd name="T51" fmla="*/ 457 h 658"/>
              <a:gd name="T52" fmla="*/ 583 w 658"/>
              <a:gd name="T53" fmla="*/ 539 h 658"/>
              <a:gd name="T54" fmla="*/ 513 w 658"/>
              <a:gd name="T55" fmla="*/ 602 h 658"/>
              <a:gd name="T56" fmla="*/ 427 w 658"/>
              <a:gd name="T57" fmla="*/ 644 h 658"/>
              <a:gd name="T58" fmla="*/ 379 w 658"/>
              <a:gd name="T59" fmla="*/ 654 h 658"/>
              <a:gd name="T60" fmla="*/ 329 w 658"/>
              <a:gd name="T61" fmla="*/ 658 h 658"/>
              <a:gd name="T62" fmla="*/ 329 w 658"/>
              <a:gd name="T63" fmla="*/ 38 h 658"/>
              <a:gd name="T64" fmla="*/ 243 w 658"/>
              <a:gd name="T65" fmla="*/ 51 h 658"/>
              <a:gd name="T66" fmla="*/ 166 w 658"/>
              <a:gd name="T67" fmla="*/ 89 h 658"/>
              <a:gd name="T68" fmla="*/ 104 w 658"/>
              <a:gd name="T69" fmla="*/ 144 h 658"/>
              <a:gd name="T70" fmla="*/ 60 w 658"/>
              <a:gd name="T71" fmla="*/ 216 h 658"/>
              <a:gd name="T72" fmla="*/ 39 w 658"/>
              <a:gd name="T73" fmla="*/ 300 h 658"/>
              <a:gd name="T74" fmla="*/ 39 w 658"/>
              <a:gd name="T75" fmla="*/ 359 h 658"/>
              <a:gd name="T76" fmla="*/ 60 w 658"/>
              <a:gd name="T77" fmla="*/ 443 h 658"/>
              <a:gd name="T78" fmla="*/ 104 w 658"/>
              <a:gd name="T79" fmla="*/ 515 h 658"/>
              <a:gd name="T80" fmla="*/ 166 w 658"/>
              <a:gd name="T81" fmla="*/ 571 h 658"/>
              <a:gd name="T82" fmla="*/ 243 w 658"/>
              <a:gd name="T83" fmla="*/ 607 h 658"/>
              <a:gd name="T84" fmla="*/ 329 w 658"/>
              <a:gd name="T85" fmla="*/ 621 h 658"/>
              <a:gd name="T86" fmla="*/ 388 w 658"/>
              <a:gd name="T87" fmla="*/ 615 h 658"/>
              <a:gd name="T88" fmla="*/ 467 w 658"/>
              <a:gd name="T89" fmla="*/ 586 h 658"/>
              <a:gd name="T90" fmla="*/ 534 w 658"/>
              <a:gd name="T91" fmla="*/ 535 h 658"/>
              <a:gd name="T92" fmla="*/ 585 w 658"/>
              <a:gd name="T93" fmla="*/ 468 h 658"/>
              <a:gd name="T94" fmla="*/ 614 w 658"/>
              <a:gd name="T95" fmla="*/ 388 h 658"/>
              <a:gd name="T96" fmla="*/ 620 w 658"/>
              <a:gd name="T97" fmla="*/ 329 h 658"/>
              <a:gd name="T98" fmla="*/ 607 w 658"/>
              <a:gd name="T99" fmla="*/ 243 h 658"/>
              <a:gd name="T100" fmla="*/ 571 w 658"/>
              <a:gd name="T101" fmla="*/ 167 h 658"/>
              <a:gd name="T102" fmla="*/ 514 w 658"/>
              <a:gd name="T103" fmla="*/ 105 h 658"/>
              <a:gd name="T104" fmla="*/ 442 w 658"/>
              <a:gd name="T105" fmla="*/ 62 h 658"/>
              <a:gd name="T106" fmla="*/ 358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1" y="658"/>
                </a:lnTo>
                <a:lnTo>
                  <a:pt x="295" y="657"/>
                </a:lnTo>
                <a:lnTo>
                  <a:pt x="279" y="654"/>
                </a:lnTo>
                <a:lnTo>
                  <a:pt x="263" y="652"/>
                </a:lnTo>
                <a:lnTo>
                  <a:pt x="247" y="648"/>
                </a:lnTo>
                <a:lnTo>
                  <a:pt x="231" y="644"/>
                </a:lnTo>
                <a:lnTo>
                  <a:pt x="201" y="633"/>
                </a:lnTo>
                <a:lnTo>
                  <a:pt x="172" y="618"/>
                </a:lnTo>
                <a:lnTo>
                  <a:pt x="145" y="602"/>
                </a:lnTo>
                <a:lnTo>
                  <a:pt x="119" y="583"/>
                </a:lnTo>
                <a:lnTo>
                  <a:pt x="96" y="562"/>
                </a:lnTo>
                <a:lnTo>
                  <a:pt x="75" y="539"/>
                </a:lnTo>
                <a:lnTo>
                  <a:pt x="56" y="513"/>
                </a:lnTo>
                <a:lnTo>
                  <a:pt x="40" y="486"/>
                </a:lnTo>
                <a:lnTo>
                  <a:pt x="25" y="457"/>
                </a:lnTo>
                <a:lnTo>
                  <a:pt x="14" y="427"/>
                </a:lnTo>
                <a:lnTo>
                  <a:pt x="10" y="411"/>
                </a:lnTo>
                <a:lnTo>
                  <a:pt x="6" y="396"/>
                </a:lnTo>
                <a:lnTo>
                  <a:pt x="4" y="379"/>
                </a:lnTo>
                <a:lnTo>
                  <a:pt x="2" y="363"/>
                </a:lnTo>
                <a:lnTo>
                  <a:pt x="1" y="347"/>
                </a:lnTo>
                <a:lnTo>
                  <a:pt x="0" y="329"/>
                </a:lnTo>
                <a:lnTo>
                  <a:pt x="0" y="329"/>
                </a:lnTo>
                <a:lnTo>
                  <a:pt x="1" y="313"/>
                </a:lnTo>
                <a:lnTo>
                  <a:pt x="2" y="296"/>
                </a:lnTo>
                <a:lnTo>
                  <a:pt x="4" y="279"/>
                </a:lnTo>
                <a:lnTo>
                  <a:pt x="6" y="263"/>
                </a:lnTo>
                <a:lnTo>
                  <a:pt x="10" y="247"/>
                </a:lnTo>
                <a:lnTo>
                  <a:pt x="14" y="232"/>
                </a:lnTo>
                <a:lnTo>
                  <a:pt x="25" y="202"/>
                </a:lnTo>
                <a:lnTo>
                  <a:pt x="40" y="173"/>
                </a:lnTo>
                <a:lnTo>
                  <a:pt x="56" y="145"/>
                </a:lnTo>
                <a:lnTo>
                  <a:pt x="75" y="121"/>
                </a:lnTo>
                <a:lnTo>
                  <a:pt x="96" y="97"/>
                </a:lnTo>
                <a:lnTo>
                  <a:pt x="119" y="75"/>
                </a:lnTo>
                <a:lnTo>
                  <a:pt x="145" y="56"/>
                </a:lnTo>
                <a:lnTo>
                  <a:pt x="172" y="40"/>
                </a:lnTo>
                <a:lnTo>
                  <a:pt x="201" y="27"/>
                </a:lnTo>
                <a:lnTo>
                  <a:pt x="231" y="15"/>
                </a:lnTo>
                <a:lnTo>
                  <a:pt x="247" y="11"/>
                </a:lnTo>
                <a:lnTo>
                  <a:pt x="263" y="7"/>
                </a:lnTo>
                <a:lnTo>
                  <a:pt x="279" y="4"/>
                </a:lnTo>
                <a:lnTo>
                  <a:pt x="295" y="3"/>
                </a:lnTo>
                <a:lnTo>
                  <a:pt x="311" y="1"/>
                </a:lnTo>
                <a:lnTo>
                  <a:pt x="329" y="0"/>
                </a:lnTo>
                <a:lnTo>
                  <a:pt x="329" y="0"/>
                </a:lnTo>
                <a:lnTo>
                  <a:pt x="346" y="1"/>
                </a:lnTo>
                <a:lnTo>
                  <a:pt x="362" y="3"/>
                </a:lnTo>
                <a:lnTo>
                  <a:pt x="379" y="4"/>
                </a:lnTo>
                <a:lnTo>
                  <a:pt x="395" y="7"/>
                </a:lnTo>
                <a:lnTo>
                  <a:pt x="411" y="11"/>
                </a:lnTo>
                <a:lnTo>
                  <a:pt x="427" y="15"/>
                </a:lnTo>
                <a:lnTo>
                  <a:pt x="456" y="27"/>
                </a:lnTo>
                <a:lnTo>
                  <a:pt x="486" y="40"/>
                </a:lnTo>
                <a:lnTo>
                  <a:pt x="513" y="56"/>
                </a:lnTo>
                <a:lnTo>
                  <a:pt x="538" y="75"/>
                </a:lnTo>
                <a:lnTo>
                  <a:pt x="561" y="97"/>
                </a:lnTo>
                <a:lnTo>
                  <a:pt x="583" y="121"/>
                </a:lnTo>
                <a:lnTo>
                  <a:pt x="602" y="145"/>
                </a:lnTo>
                <a:lnTo>
                  <a:pt x="618" y="173"/>
                </a:lnTo>
                <a:lnTo>
                  <a:pt x="631" y="202"/>
                </a:lnTo>
                <a:lnTo>
                  <a:pt x="643" y="232"/>
                </a:lnTo>
                <a:lnTo>
                  <a:pt x="647" y="247"/>
                </a:lnTo>
                <a:lnTo>
                  <a:pt x="651" y="263"/>
                </a:lnTo>
                <a:lnTo>
                  <a:pt x="654" y="279"/>
                </a:lnTo>
                <a:lnTo>
                  <a:pt x="655" y="296"/>
                </a:lnTo>
                <a:lnTo>
                  <a:pt x="657" y="313"/>
                </a:lnTo>
                <a:lnTo>
                  <a:pt x="658" y="329"/>
                </a:lnTo>
                <a:lnTo>
                  <a:pt x="658" y="329"/>
                </a:lnTo>
                <a:lnTo>
                  <a:pt x="657" y="347"/>
                </a:lnTo>
                <a:lnTo>
                  <a:pt x="655" y="363"/>
                </a:lnTo>
                <a:lnTo>
                  <a:pt x="654" y="379"/>
                </a:lnTo>
                <a:lnTo>
                  <a:pt x="651" y="396"/>
                </a:lnTo>
                <a:lnTo>
                  <a:pt x="647" y="411"/>
                </a:lnTo>
                <a:lnTo>
                  <a:pt x="643" y="427"/>
                </a:lnTo>
                <a:lnTo>
                  <a:pt x="631" y="457"/>
                </a:lnTo>
                <a:lnTo>
                  <a:pt x="618" y="486"/>
                </a:lnTo>
                <a:lnTo>
                  <a:pt x="602" y="513"/>
                </a:lnTo>
                <a:lnTo>
                  <a:pt x="583" y="539"/>
                </a:lnTo>
                <a:lnTo>
                  <a:pt x="561" y="562"/>
                </a:lnTo>
                <a:lnTo>
                  <a:pt x="538" y="583"/>
                </a:lnTo>
                <a:lnTo>
                  <a:pt x="513" y="602"/>
                </a:lnTo>
                <a:lnTo>
                  <a:pt x="486" y="618"/>
                </a:lnTo>
                <a:lnTo>
                  <a:pt x="456" y="633"/>
                </a:lnTo>
                <a:lnTo>
                  <a:pt x="427" y="644"/>
                </a:lnTo>
                <a:lnTo>
                  <a:pt x="411" y="648"/>
                </a:lnTo>
                <a:lnTo>
                  <a:pt x="395" y="652"/>
                </a:lnTo>
                <a:lnTo>
                  <a:pt x="379" y="654"/>
                </a:lnTo>
                <a:lnTo>
                  <a:pt x="362" y="657"/>
                </a:lnTo>
                <a:lnTo>
                  <a:pt x="346" y="658"/>
                </a:lnTo>
                <a:lnTo>
                  <a:pt x="329" y="658"/>
                </a:lnTo>
                <a:lnTo>
                  <a:pt x="329" y="658"/>
                </a:lnTo>
                <a:close/>
                <a:moveTo>
                  <a:pt x="329" y="38"/>
                </a:moveTo>
                <a:lnTo>
                  <a:pt x="329" y="38"/>
                </a:lnTo>
                <a:lnTo>
                  <a:pt x="299" y="40"/>
                </a:lnTo>
                <a:lnTo>
                  <a:pt x="270" y="44"/>
                </a:lnTo>
                <a:lnTo>
                  <a:pt x="243" y="51"/>
                </a:lnTo>
                <a:lnTo>
                  <a:pt x="216" y="62"/>
                </a:lnTo>
                <a:lnTo>
                  <a:pt x="190" y="74"/>
                </a:lnTo>
                <a:lnTo>
                  <a:pt x="166" y="89"/>
                </a:lnTo>
                <a:lnTo>
                  <a:pt x="143" y="105"/>
                </a:lnTo>
                <a:lnTo>
                  <a:pt x="123" y="124"/>
                </a:lnTo>
                <a:lnTo>
                  <a:pt x="104" y="144"/>
                </a:lnTo>
                <a:lnTo>
                  <a:pt x="87" y="167"/>
                </a:lnTo>
                <a:lnTo>
                  <a:pt x="72" y="191"/>
                </a:lnTo>
                <a:lnTo>
                  <a:pt x="60" y="216"/>
                </a:lnTo>
                <a:lnTo>
                  <a:pt x="51" y="243"/>
                </a:lnTo>
                <a:lnTo>
                  <a:pt x="44" y="271"/>
                </a:lnTo>
                <a:lnTo>
                  <a:pt x="39" y="300"/>
                </a:lnTo>
                <a:lnTo>
                  <a:pt x="37" y="329"/>
                </a:lnTo>
                <a:lnTo>
                  <a:pt x="37" y="329"/>
                </a:lnTo>
                <a:lnTo>
                  <a:pt x="39" y="359"/>
                </a:lnTo>
                <a:lnTo>
                  <a:pt x="44" y="388"/>
                </a:lnTo>
                <a:lnTo>
                  <a:pt x="51" y="416"/>
                </a:lnTo>
                <a:lnTo>
                  <a:pt x="60" y="443"/>
                </a:lnTo>
                <a:lnTo>
                  <a:pt x="72" y="468"/>
                </a:lnTo>
                <a:lnTo>
                  <a:pt x="87" y="492"/>
                </a:lnTo>
                <a:lnTo>
                  <a:pt x="104" y="515"/>
                </a:lnTo>
                <a:lnTo>
                  <a:pt x="123" y="535"/>
                </a:lnTo>
                <a:lnTo>
                  <a:pt x="143" y="553"/>
                </a:lnTo>
                <a:lnTo>
                  <a:pt x="166" y="571"/>
                </a:lnTo>
                <a:lnTo>
                  <a:pt x="190" y="586"/>
                </a:lnTo>
                <a:lnTo>
                  <a:pt x="216" y="598"/>
                </a:lnTo>
                <a:lnTo>
                  <a:pt x="243" y="607"/>
                </a:lnTo>
                <a:lnTo>
                  <a:pt x="270" y="615"/>
                </a:lnTo>
                <a:lnTo>
                  <a:pt x="299" y="619"/>
                </a:lnTo>
                <a:lnTo>
                  <a:pt x="329" y="621"/>
                </a:lnTo>
                <a:lnTo>
                  <a:pt x="329" y="621"/>
                </a:lnTo>
                <a:lnTo>
                  <a:pt x="358" y="619"/>
                </a:lnTo>
                <a:lnTo>
                  <a:pt x="388" y="615"/>
                </a:lnTo>
                <a:lnTo>
                  <a:pt x="415" y="607"/>
                </a:lnTo>
                <a:lnTo>
                  <a:pt x="442" y="598"/>
                </a:lnTo>
                <a:lnTo>
                  <a:pt x="467" y="586"/>
                </a:lnTo>
                <a:lnTo>
                  <a:pt x="491" y="571"/>
                </a:lnTo>
                <a:lnTo>
                  <a:pt x="514" y="553"/>
                </a:lnTo>
                <a:lnTo>
                  <a:pt x="534" y="535"/>
                </a:lnTo>
                <a:lnTo>
                  <a:pt x="553" y="515"/>
                </a:lnTo>
                <a:lnTo>
                  <a:pt x="571" y="492"/>
                </a:lnTo>
                <a:lnTo>
                  <a:pt x="585" y="468"/>
                </a:lnTo>
                <a:lnTo>
                  <a:pt x="598" y="443"/>
                </a:lnTo>
                <a:lnTo>
                  <a:pt x="607" y="416"/>
                </a:lnTo>
                <a:lnTo>
                  <a:pt x="614" y="388"/>
                </a:lnTo>
                <a:lnTo>
                  <a:pt x="619" y="359"/>
                </a:lnTo>
                <a:lnTo>
                  <a:pt x="620" y="329"/>
                </a:lnTo>
                <a:lnTo>
                  <a:pt x="620" y="329"/>
                </a:lnTo>
                <a:lnTo>
                  <a:pt x="619" y="300"/>
                </a:lnTo>
                <a:lnTo>
                  <a:pt x="614" y="271"/>
                </a:lnTo>
                <a:lnTo>
                  <a:pt x="607" y="243"/>
                </a:lnTo>
                <a:lnTo>
                  <a:pt x="598" y="216"/>
                </a:lnTo>
                <a:lnTo>
                  <a:pt x="585" y="191"/>
                </a:lnTo>
                <a:lnTo>
                  <a:pt x="571" y="167"/>
                </a:lnTo>
                <a:lnTo>
                  <a:pt x="553" y="144"/>
                </a:lnTo>
                <a:lnTo>
                  <a:pt x="534" y="124"/>
                </a:lnTo>
                <a:lnTo>
                  <a:pt x="514" y="105"/>
                </a:lnTo>
                <a:lnTo>
                  <a:pt x="491" y="89"/>
                </a:lnTo>
                <a:lnTo>
                  <a:pt x="467" y="74"/>
                </a:lnTo>
                <a:lnTo>
                  <a:pt x="442" y="62"/>
                </a:lnTo>
                <a:lnTo>
                  <a:pt x="415" y="51"/>
                </a:lnTo>
                <a:lnTo>
                  <a:pt x="388" y="44"/>
                </a:lnTo>
                <a:lnTo>
                  <a:pt x="358" y="40"/>
                </a:lnTo>
                <a:lnTo>
                  <a:pt x="329" y="38"/>
                </a:lnTo>
                <a:lnTo>
                  <a:pt x="329" y="38"/>
                </a:lnTo>
                <a:close/>
              </a:path>
            </a:pathLst>
          </a:custGeom>
          <a:solidFill>
            <a:srgbClr val="009F95"/>
          </a:solidFill>
          <a:ln w="9525">
            <a:noFill/>
            <a:round/>
            <a:headEnd/>
            <a:tailEnd/>
          </a:ln>
        </p:spPr>
        <p:txBody>
          <a:bodyPr vert="horz" wrap="square" lIns="91440" tIns="45720" rIns="91440" bIns="45720" numCol="1" anchor="ctr" anchorCtr="0" compatLnSpc="1">
            <a:prstTxWarp prst="textNoShape">
              <a:avLst/>
            </a:prstTxWarp>
          </a:bodyPr>
          <a:lstStyle/>
          <a:p>
            <a:pPr algn="ctr"/>
            <a:r>
              <a:rPr lang="en-US">
                <a:solidFill>
                  <a:srgbClr val="009F95"/>
                </a:solidFill>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65" name="TextBox 64">
            <a:extLst>
              <a:ext uri="{FF2B5EF4-FFF2-40B4-BE49-F238E27FC236}">
                <a16:creationId xmlns:a16="http://schemas.microsoft.com/office/drawing/2014/main" id="{DD8A7D94-0C85-AC20-9DAE-C63C5FB8B89B}"/>
              </a:ext>
            </a:extLst>
          </p:cNvPr>
          <p:cNvSpPr txBox="1"/>
          <p:nvPr/>
        </p:nvSpPr>
        <p:spPr>
          <a:xfrm>
            <a:off x="748377" y="1997623"/>
            <a:ext cx="6275823" cy="1477328"/>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Large international survey by The Deloitte AI Institute</a:t>
            </a:r>
          </a:p>
          <a:p>
            <a:pPr marL="285750" indent="-200025">
              <a:buFont typeface="Wingdings" panose="05000000000000000000" pitchFamily="2" charset="2"/>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May-June 2024</a:t>
            </a:r>
          </a:p>
          <a:p>
            <a:pPr marL="285750" indent="-200025">
              <a:buFont typeface="Wingdings" panose="05000000000000000000" pitchFamily="2" charset="2"/>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2,770 director-to-C-suite-level</a:t>
            </a:r>
          </a:p>
          <a:p>
            <a:pPr marL="285750" indent="-200025">
              <a:buFont typeface="Wingdings" panose="05000000000000000000" pitchFamily="2" charset="2"/>
              <a:buChar char="§"/>
            </a:pPr>
            <a:r>
              <a:rPr lang="en-US">
                <a:latin typeface="Open Sans Light" panose="020B0306030504020204" pitchFamily="34" charset="0"/>
                <a:ea typeface="Open Sans Light" panose="020B0306030504020204" pitchFamily="34" charset="0"/>
                <a:cs typeface="Open Sans Light" panose="020B0306030504020204" pitchFamily="34" charset="0"/>
              </a:rPr>
              <a:t>Across 6 industries and 14 countries</a:t>
            </a:r>
          </a:p>
        </p:txBody>
      </p:sp>
      <p:sp>
        <p:nvSpPr>
          <p:cNvPr id="66" name="Freeform 24">
            <a:extLst>
              <a:ext uri="{FF2B5EF4-FFF2-40B4-BE49-F238E27FC236}">
                <a16:creationId xmlns:a16="http://schemas.microsoft.com/office/drawing/2014/main" id="{057FB0B6-44E5-4245-BF0F-D1F8983594AF}"/>
              </a:ext>
            </a:extLst>
          </p:cNvPr>
          <p:cNvSpPr>
            <a:spLocks noChangeAspect="1" noEditPoints="1"/>
          </p:cNvSpPr>
          <p:nvPr/>
        </p:nvSpPr>
        <p:spPr bwMode="auto">
          <a:xfrm>
            <a:off x="407504" y="3194555"/>
            <a:ext cx="307153" cy="307153"/>
          </a:xfrm>
          <a:custGeom>
            <a:avLst/>
            <a:gdLst>
              <a:gd name="T0" fmla="*/ 311 w 658"/>
              <a:gd name="T1" fmla="*/ 658 h 658"/>
              <a:gd name="T2" fmla="*/ 263 w 658"/>
              <a:gd name="T3" fmla="*/ 652 h 658"/>
              <a:gd name="T4" fmla="*/ 201 w 658"/>
              <a:gd name="T5" fmla="*/ 633 h 658"/>
              <a:gd name="T6" fmla="*/ 119 w 658"/>
              <a:gd name="T7" fmla="*/ 583 h 658"/>
              <a:gd name="T8" fmla="*/ 56 w 658"/>
              <a:gd name="T9" fmla="*/ 513 h 658"/>
              <a:gd name="T10" fmla="*/ 14 w 658"/>
              <a:gd name="T11" fmla="*/ 427 h 658"/>
              <a:gd name="T12" fmla="*/ 4 w 658"/>
              <a:gd name="T13" fmla="*/ 379 h 658"/>
              <a:gd name="T14" fmla="*/ 0 w 658"/>
              <a:gd name="T15" fmla="*/ 329 h 658"/>
              <a:gd name="T16" fmla="*/ 2 w 658"/>
              <a:gd name="T17" fmla="*/ 296 h 658"/>
              <a:gd name="T18" fmla="*/ 10 w 658"/>
              <a:gd name="T19" fmla="*/ 247 h 658"/>
              <a:gd name="T20" fmla="*/ 40 w 658"/>
              <a:gd name="T21" fmla="*/ 173 h 658"/>
              <a:gd name="T22" fmla="*/ 96 w 658"/>
              <a:gd name="T23" fmla="*/ 97 h 658"/>
              <a:gd name="T24" fmla="*/ 172 w 658"/>
              <a:gd name="T25" fmla="*/ 40 h 658"/>
              <a:gd name="T26" fmla="*/ 247 w 658"/>
              <a:gd name="T27" fmla="*/ 11 h 658"/>
              <a:gd name="T28" fmla="*/ 295 w 658"/>
              <a:gd name="T29" fmla="*/ 3 h 658"/>
              <a:gd name="T30" fmla="*/ 329 w 658"/>
              <a:gd name="T31" fmla="*/ 0 h 658"/>
              <a:gd name="T32" fmla="*/ 379 w 658"/>
              <a:gd name="T33" fmla="*/ 4 h 658"/>
              <a:gd name="T34" fmla="*/ 427 w 658"/>
              <a:gd name="T35" fmla="*/ 15 h 658"/>
              <a:gd name="T36" fmla="*/ 513 w 658"/>
              <a:gd name="T37" fmla="*/ 56 h 658"/>
              <a:gd name="T38" fmla="*/ 583 w 658"/>
              <a:gd name="T39" fmla="*/ 121 h 658"/>
              <a:gd name="T40" fmla="*/ 631 w 658"/>
              <a:gd name="T41" fmla="*/ 202 h 658"/>
              <a:gd name="T42" fmla="*/ 651 w 658"/>
              <a:gd name="T43" fmla="*/ 263 h 658"/>
              <a:gd name="T44" fmla="*/ 657 w 658"/>
              <a:gd name="T45" fmla="*/ 313 h 658"/>
              <a:gd name="T46" fmla="*/ 657 w 658"/>
              <a:gd name="T47" fmla="*/ 347 h 658"/>
              <a:gd name="T48" fmla="*/ 651 w 658"/>
              <a:gd name="T49" fmla="*/ 396 h 658"/>
              <a:gd name="T50" fmla="*/ 631 w 658"/>
              <a:gd name="T51" fmla="*/ 457 h 658"/>
              <a:gd name="T52" fmla="*/ 583 w 658"/>
              <a:gd name="T53" fmla="*/ 539 h 658"/>
              <a:gd name="T54" fmla="*/ 513 w 658"/>
              <a:gd name="T55" fmla="*/ 602 h 658"/>
              <a:gd name="T56" fmla="*/ 427 w 658"/>
              <a:gd name="T57" fmla="*/ 644 h 658"/>
              <a:gd name="T58" fmla="*/ 379 w 658"/>
              <a:gd name="T59" fmla="*/ 654 h 658"/>
              <a:gd name="T60" fmla="*/ 329 w 658"/>
              <a:gd name="T61" fmla="*/ 658 h 658"/>
              <a:gd name="T62" fmla="*/ 329 w 658"/>
              <a:gd name="T63" fmla="*/ 38 h 658"/>
              <a:gd name="T64" fmla="*/ 243 w 658"/>
              <a:gd name="T65" fmla="*/ 51 h 658"/>
              <a:gd name="T66" fmla="*/ 166 w 658"/>
              <a:gd name="T67" fmla="*/ 89 h 658"/>
              <a:gd name="T68" fmla="*/ 104 w 658"/>
              <a:gd name="T69" fmla="*/ 144 h 658"/>
              <a:gd name="T70" fmla="*/ 60 w 658"/>
              <a:gd name="T71" fmla="*/ 216 h 658"/>
              <a:gd name="T72" fmla="*/ 39 w 658"/>
              <a:gd name="T73" fmla="*/ 300 h 658"/>
              <a:gd name="T74" fmla="*/ 39 w 658"/>
              <a:gd name="T75" fmla="*/ 359 h 658"/>
              <a:gd name="T76" fmla="*/ 60 w 658"/>
              <a:gd name="T77" fmla="*/ 443 h 658"/>
              <a:gd name="T78" fmla="*/ 104 w 658"/>
              <a:gd name="T79" fmla="*/ 515 h 658"/>
              <a:gd name="T80" fmla="*/ 166 w 658"/>
              <a:gd name="T81" fmla="*/ 571 h 658"/>
              <a:gd name="T82" fmla="*/ 243 w 658"/>
              <a:gd name="T83" fmla="*/ 607 h 658"/>
              <a:gd name="T84" fmla="*/ 329 w 658"/>
              <a:gd name="T85" fmla="*/ 621 h 658"/>
              <a:gd name="T86" fmla="*/ 388 w 658"/>
              <a:gd name="T87" fmla="*/ 615 h 658"/>
              <a:gd name="T88" fmla="*/ 467 w 658"/>
              <a:gd name="T89" fmla="*/ 586 h 658"/>
              <a:gd name="T90" fmla="*/ 534 w 658"/>
              <a:gd name="T91" fmla="*/ 535 h 658"/>
              <a:gd name="T92" fmla="*/ 585 w 658"/>
              <a:gd name="T93" fmla="*/ 468 h 658"/>
              <a:gd name="T94" fmla="*/ 614 w 658"/>
              <a:gd name="T95" fmla="*/ 388 h 658"/>
              <a:gd name="T96" fmla="*/ 620 w 658"/>
              <a:gd name="T97" fmla="*/ 329 h 658"/>
              <a:gd name="T98" fmla="*/ 607 w 658"/>
              <a:gd name="T99" fmla="*/ 243 h 658"/>
              <a:gd name="T100" fmla="*/ 571 w 658"/>
              <a:gd name="T101" fmla="*/ 167 h 658"/>
              <a:gd name="T102" fmla="*/ 514 w 658"/>
              <a:gd name="T103" fmla="*/ 105 h 658"/>
              <a:gd name="T104" fmla="*/ 442 w 658"/>
              <a:gd name="T105" fmla="*/ 62 h 658"/>
              <a:gd name="T106" fmla="*/ 358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1" y="658"/>
                </a:lnTo>
                <a:lnTo>
                  <a:pt x="295" y="657"/>
                </a:lnTo>
                <a:lnTo>
                  <a:pt x="279" y="654"/>
                </a:lnTo>
                <a:lnTo>
                  <a:pt x="263" y="652"/>
                </a:lnTo>
                <a:lnTo>
                  <a:pt x="247" y="648"/>
                </a:lnTo>
                <a:lnTo>
                  <a:pt x="231" y="644"/>
                </a:lnTo>
                <a:lnTo>
                  <a:pt x="201" y="633"/>
                </a:lnTo>
                <a:lnTo>
                  <a:pt x="172" y="618"/>
                </a:lnTo>
                <a:lnTo>
                  <a:pt x="145" y="602"/>
                </a:lnTo>
                <a:lnTo>
                  <a:pt x="119" y="583"/>
                </a:lnTo>
                <a:lnTo>
                  <a:pt x="96" y="562"/>
                </a:lnTo>
                <a:lnTo>
                  <a:pt x="75" y="539"/>
                </a:lnTo>
                <a:lnTo>
                  <a:pt x="56" y="513"/>
                </a:lnTo>
                <a:lnTo>
                  <a:pt x="40" y="486"/>
                </a:lnTo>
                <a:lnTo>
                  <a:pt x="25" y="457"/>
                </a:lnTo>
                <a:lnTo>
                  <a:pt x="14" y="427"/>
                </a:lnTo>
                <a:lnTo>
                  <a:pt x="10" y="411"/>
                </a:lnTo>
                <a:lnTo>
                  <a:pt x="6" y="396"/>
                </a:lnTo>
                <a:lnTo>
                  <a:pt x="4" y="379"/>
                </a:lnTo>
                <a:lnTo>
                  <a:pt x="2" y="363"/>
                </a:lnTo>
                <a:lnTo>
                  <a:pt x="1" y="347"/>
                </a:lnTo>
                <a:lnTo>
                  <a:pt x="0" y="329"/>
                </a:lnTo>
                <a:lnTo>
                  <a:pt x="0" y="329"/>
                </a:lnTo>
                <a:lnTo>
                  <a:pt x="1" y="313"/>
                </a:lnTo>
                <a:lnTo>
                  <a:pt x="2" y="296"/>
                </a:lnTo>
                <a:lnTo>
                  <a:pt x="4" y="279"/>
                </a:lnTo>
                <a:lnTo>
                  <a:pt x="6" y="263"/>
                </a:lnTo>
                <a:lnTo>
                  <a:pt x="10" y="247"/>
                </a:lnTo>
                <a:lnTo>
                  <a:pt x="14" y="232"/>
                </a:lnTo>
                <a:lnTo>
                  <a:pt x="25" y="202"/>
                </a:lnTo>
                <a:lnTo>
                  <a:pt x="40" y="173"/>
                </a:lnTo>
                <a:lnTo>
                  <a:pt x="56" y="145"/>
                </a:lnTo>
                <a:lnTo>
                  <a:pt x="75" y="121"/>
                </a:lnTo>
                <a:lnTo>
                  <a:pt x="96" y="97"/>
                </a:lnTo>
                <a:lnTo>
                  <a:pt x="119" y="75"/>
                </a:lnTo>
                <a:lnTo>
                  <a:pt x="145" y="56"/>
                </a:lnTo>
                <a:lnTo>
                  <a:pt x="172" y="40"/>
                </a:lnTo>
                <a:lnTo>
                  <a:pt x="201" y="27"/>
                </a:lnTo>
                <a:lnTo>
                  <a:pt x="231" y="15"/>
                </a:lnTo>
                <a:lnTo>
                  <a:pt x="247" y="11"/>
                </a:lnTo>
                <a:lnTo>
                  <a:pt x="263" y="7"/>
                </a:lnTo>
                <a:lnTo>
                  <a:pt x="279" y="4"/>
                </a:lnTo>
                <a:lnTo>
                  <a:pt x="295" y="3"/>
                </a:lnTo>
                <a:lnTo>
                  <a:pt x="311" y="1"/>
                </a:lnTo>
                <a:lnTo>
                  <a:pt x="329" y="0"/>
                </a:lnTo>
                <a:lnTo>
                  <a:pt x="329" y="0"/>
                </a:lnTo>
                <a:lnTo>
                  <a:pt x="346" y="1"/>
                </a:lnTo>
                <a:lnTo>
                  <a:pt x="362" y="3"/>
                </a:lnTo>
                <a:lnTo>
                  <a:pt x="379" y="4"/>
                </a:lnTo>
                <a:lnTo>
                  <a:pt x="395" y="7"/>
                </a:lnTo>
                <a:lnTo>
                  <a:pt x="411" y="11"/>
                </a:lnTo>
                <a:lnTo>
                  <a:pt x="427" y="15"/>
                </a:lnTo>
                <a:lnTo>
                  <a:pt x="456" y="27"/>
                </a:lnTo>
                <a:lnTo>
                  <a:pt x="486" y="40"/>
                </a:lnTo>
                <a:lnTo>
                  <a:pt x="513" y="56"/>
                </a:lnTo>
                <a:lnTo>
                  <a:pt x="538" y="75"/>
                </a:lnTo>
                <a:lnTo>
                  <a:pt x="561" y="97"/>
                </a:lnTo>
                <a:lnTo>
                  <a:pt x="583" y="121"/>
                </a:lnTo>
                <a:lnTo>
                  <a:pt x="602" y="145"/>
                </a:lnTo>
                <a:lnTo>
                  <a:pt x="618" y="173"/>
                </a:lnTo>
                <a:lnTo>
                  <a:pt x="631" y="202"/>
                </a:lnTo>
                <a:lnTo>
                  <a:pt x="643" y="232"/>
                </a:lnTo>
                <a:lnTo>
                  <a:pt x="647" y="247"/>
                </a:lnTo>
                <a:lnTo>
                  <a:pt x="651" y="263"/>
                </a:lnTo>
                <a:lnTo>
                  <a:pt x="654" y="279"/>
                </a:lnTo>
                <a:lnTo>
                  <a:pt x="655" y="296"/>
                </a:lnTo>
                <a:lnTo>
                  <a:pt x="657" y="313"/>
                </a:lnTo>
                <a:lnTo>
                  <a:pt x="658" y="329"/>
                </a:lnTo>
                <a:lnTo>
                  <a:pt x="658" y="329"/>
                </a:lnTo>
                <a:lnTo>
                  <a:pt x="657" y="347"/>
                </a:lnTo>
                <a:lnTo>
                  <a:pt x="655" y="363"/>
                </a:lnTo>
                <a:lnTo>
                  <a:pt x="654" y="379"/>
                </a:lnTo>
                <a:lnTo>
                  <a:pt x="651" y="396"/>
                </a:lnTo>
                <a:lnTo>
                  <a:pt x="647" y="411"/>
                </a:lnTo>
                <a:lnTo>
                  <a:pt x="643" y="427"/>
                </a:lnTo>
                <a:lnTo>
                  <a:pt x="631" y="457"/>
                </a:lnTo>
                <a:lnTo>
                  <a:pt x="618" y="486"/>
                </a:lnTo>
                <a:lnTo>
                  <a:pt x="602" y="513"/>
                </a:lnTo>
                <a:lnTo>
                  <a:pt x="583" y="539"/>
                </a:lnTo>
                <a:lnTo>
                  <a:pt x="561" y="562"/>
                </a:lnTo>
                <a:lnTo>
                  <a:pt x="538" y="583"/>
                </a:lnTo>
                <a:lnTo>
                  <a:pt x="513" y="602"/>
                </a:lnTo>
                <a:lnTo>
                  <a:pt x="486" y="618"/>
                </a:lnTo>
                <a:lnTo>
                  <a:pt x="456" y="633"/>
                </a:lnTo>
                <a:lnTo>
                  <a:pt x="427" y="644"/>
                </a:lnTo>
                <a:lnTo>
                  <a:pt x="411" y="648"/>
                </a:lnTo>
                <a:lnTo>
                  <a:pt x="395" y="652"/>
                </a:lnTo>
                <a:lnTo>
                  <a:pt x="379" y="654"/>
                </a:lnTo>
                <a:lnTo>
                  <a:pt x="362" y="657"/>
                </a:lnTo>
                <a:lnTo>
                  <a:pt x="346" y="658"/>
                </a:lnTo>
                <a:lnTo>
                  <a:pt x="329" y="658"/>
                </a:lnTo>
                <a:lnTo>
                  <a:pt x="329" y="658"/>
                </a:lnTo>
                <a:close/>
                <a:moveTo>
                  <a:pt x="329" y="38"/>
                </a:moveTo>
                <a:lnTo>
                  <a:pt x="329" y="38"/>
                </a:lnTo>
                <a:lnTo>
                  <a:pt x="299" y="40"/>
                </a:lnTo>
                <a:lnTo>
                  <a:pt x="270" y="44"/>
                </a:lnTo>
                <a:lnTo>
                  <a:pt x="243" y="51"/>
                </a:lnTo>
                <a:lnTo>
                  <a:pt x="216" y="62"/>
                </a:lnTo>
                <a:lnTo>
                  <a:pt x="190" y="74"/>
                </a:lnTo>
                <a:lnTo>
                  <a:pt x="166" y="89"/>
                </a:lnTo>
                <a:lnTo>
                  <a:pt x="143" y="105"/>
                </a:lnTo>
                <a:lnTo>
                  <a:pt x="123" y="124"/>
                </a:lnTo>
                <a:lnTo>
                  <a:pt x="104" y="144"/>
                </a:lnTo>
                <a:lnTo>
                  <a:pt x="87" y="167"/>
                </a:lnTo>
                <a:lnTo>
                  <a:pt x="72" y="191"/>
                </a:lnTo>
                <a:lnTo>
                  <a:pt x="60" y="216"/>
                </a:lnTo>
                <a:lnTo>
                  <a:pt x="51" y="243"/>
                </a:lnTo>
                <a:lnTo>
                  <a:pt x="44" y="271"/>
                </a:lnTo>
                <a:lnTo>
                  <a:pt x="39" y="300"/>
                </a:lnTo>
                <a:lnTo>
                  <a:pt x="37" y="329"/>
                </a:lnTo>
                <a:lnTo>
                  <a:pt x="37" y="329"/>
                </a:lnTo>
                <a:lnTo>
                  <a:pt x="39" y="359"/>
                </a:lnTo>
                <a:lnTo>
                  <a:pt x="44" y="388"/>
                </a:lnTo>
                <a:lnTo>
                  <a:pt x="51" y="416"/>
                </a:lnTo>
                <a:lnTo>
                  <a:pt x="60" y="443"/>
                </a:lnTo>
                <a:lnTo>
                  <a:pt x="72" y="468"/>
                </a:lnTo>
                <a:lnTo>
                  <a:pt x="87" y="492"/>
                </a:lnTo>
                <a:lnTo>
                  <a:pt x="104" y="515"/>
                </a:lnTo>
                <a:lnTo>
                  <a:pt x="123" y="535"/>
                </a:lnTo>
                <a:lnTo>
                  <a:pt x="143" y="553"/>
                </a:lnTo>
                <a:lnTo>
                  <a:pt x="166" y="571"/>
                </a:lnTo>
                <a:lnTo>
                  <a:pt x="190" y="586"/>
                </a:lnTo>
                <a:lnTo>
                  <a:pt x="216" y="598"/>
                </a:lnTo>
                <a:lnTo>
                  <a:pt x="243" y="607"/>
                </a:lnTo>
                <a:lnTo>
                  <a:pt x="270" y="615"/>
                </a:lnTo>
                <a:lnTo>
                  <a:pt x="299" y="619"/>
                </a:lnTo>
                <a:lnTo>
                  <a:pt x="329" y="621"/>
                </a:lnTo>
                <a:lnTo>
                  <a:pt x="329" y="621"/>
                </a:lnTo>
                <a:lnTo>
                  <a:pt x="358" y="619"/>
                </a:lnTo>
                <a:lnTo>
                  <a:pt x="388" y="615"/>
                </a:lnTo>
                <a:lnTo>
                  <a:pt x="415" y="607"/>
                </a:lnTo>
                <a:lnTo>
                  <a:pt x="442" y="598"/>
                </a:lnTo>
                <a:lnTo>
                  <a:pt x="467" y="586"/>
                </a:lnTo>
                <a:lnTo>
                  <a:pt x="491" y="571"/>
                </a:lnTo>
                <a:lnTo>
                  <a:pt x="514" y="553"/>
                </a:lnTo>
                <a:lnTo>
                  <a:pt x="534" y="535"/>
                </a:lnTo>
                <a:lnTo>
                  <a:pt x="553" y="515"/>
                </a:lnTo>
                <a:lnTo>
                  <a:pt x="571" y="492"/>
                </a:lnTo>
                <a:lnTo>
                  <a:pt x="585" y="468"/>
                </a:lnTo>
                <a:lnTo>
                  <a:pt x="598" y="443"/>
                </a:lnTo>
                <a:lnTo>
                  <a:pt x="607" y="416"/>
                </a:lnTo>
                <a:lnTo>
                  <a:pt x="614" y="388"/>
                </a:lnTo>
                <a:lnTo>
                  <a:pt x="619" y="359"/>
                </a:lnTo>
                <a:lnTo>
                  <a:pt x="620" y="329"/>
                </a:lnTo>
                <a:lnTo>
                  <a:pt x="620" y="329"/>
                </a:lnTo>
                <a:lnTo>
                  <a:pt x="619" y="300"/>
                </a:lnTo>
                <a:lnTo>
                  <a:pt x="614" y="271"/>
                </a:lnTo>
                <a:lnTo>
                  <a:pt x="607" y="243"/>
                </a:lnTo>
                <a:lnTo>
                  <a:pt x="598" y="216"/>
                </a:lnTo>
                <a:lnTo>
                  <a:pt x="585" y="191"/>
                </a:lnTo>
                <a:lnTo>
                  <a:pt x="571" y="167"/>
                </a:lnTo>
                <a:lnTo>
                  <a:pt x="553" y="144"/>
                </a:lnTo>
                <a:lnTo>
                  <a:pt x="534" y="124"/>
                </a:lnTo>
                <a:lnTo>
                  <a:pt x="514" y="105"/>
                </a:lnTo>
                <a:lnTo>
                  <a:pt x="491" y="89"/>
                </a:lnTo>
                <a:lnTo>
                  <a:pt x="467" y="74"/>
                </a:lnTo>
                <a:lnTo>
                  <a:pt x="442" y="62"/>
                </a:lnTo>
                <a:lnTo>
                  <a:pt x="415" y="51"/>
                </a:lnTo>
                <a:lnTo>
                  <a:pt x="388" y="44"/>
                </a:lnTo>
                <a:lnTo>
                  <a:pt x="358" y="40"/>
                </a:lnTo>
                <a:lnTo>
                  <a:pt x="329" y="38"/>
                </a:lnTo>
                <a:lnTo>
                  <a:pt x="329" y="38"/>
                </a:lnTo>
                <a:close/>
              </a:path>
            </a:pathLst>
          </a:custGeom>
          <a:solidFill>
            <a:srgbClr val="009F95"/>
          </a:solidFill>
          <a:ln w="9525">
            <a:noFill/>
            <a:round/>
            <a:headEnd/>
            <a:tailEnd/>
          </a:ln>
        </p:spPr>
        <p:txBody>
          <a:bodyPr vert="horz" wrap="square" lIns="91440" tIns="45720" rIns="91440" bIns="45720" numCol="1" anchor="ctr" anchorCtr="0" compatLnSpc="1">
            <a:prstTxWarp prst="textNoShape">
              <a:avLst/>
            </a:prstTxWarp>
          </a:bodyPr>
          <a:lstStyle/>
          <a:p>
            <a:pPr algn="ctr"/>
            <a:r>
              <a:rPr lang="en-US">
                <a:solidFill>
                  <a:srgbClr val="009F95"/>
                </a:solidFill>
                <a:latin typeface="Open Sans Light" panose="020B0306030504020204" pitchFamily="34" charset="0"/>
                <a:ea typeface="Open Sans Light" panose="020B0306030504020204" pitchFamily="34" charset="0"/>
                <a:cs typeface="Open Sans Light" panose="020B0306030504020204" pitchFamily="34" charset="0"/>
              </a:rPr>
              <a:t>2</a:t>
            </a:r>
          </a:p>
        </p:txBody>
      </p:sp>
      <p:sp>
        <p:nvSpPr>
          <p:cNvPr id="67" name="TextBox 66">
            <a:extLst>
              <a:ext uri="{FF2B5EF4-FFF2-40B4-BE49-F238E27FC236}">
                <a16:creationId xmlns:a16="http://schemas.microsoft.com/office/drawing/2014/main" id="{2BC9ADD3-B770-44E0-0BFD-E037257A8460}"/>
              </a:ext>
            </a:extLst>
          </p:cNvPr>
          <p:cNvSpPr txBox="1"/>
          <p:nvPr/>
        </p:nvSpPr>
        <p:spPr>
          <a:xfrm>
            <a:off x="748377" y="3176090"/>
            <a:ext cx="6275823" cy="646331"/>
          </a:xfrm>
          <a:prstGeom prst="rect">
            <a:avLst/>
          </a:prstGeom>
          <a:noFill/>
        </p:spPr>
        <p:txBody>
          <a:bodyPr wrap="square" lIns="91440" tIns="45720" rIns="91440" bIns="45720" rtlCol="0" anchor="t">
            <a:spAutoFit/>
          </a:bodyPr>
          <a:lstStyle/>
          <a:p>
            <a:r>
              <a:rPr lang="en-US">
                <a:latin typeface="Open Sans Light"/>
                <a:ea typeface="Open Sans Light"/>
                <a:cs typeface="Open Sans Light"/>
              </a:rPr>
              <a:t>Survey with 60 Belgian CIOs conducted in partnership between Deloitte Belgium and CIONET</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0" name="Freeform 24">
            <a:extLst>
              <a:ext uri="{FF2B5EF4-FFF2-40B4-BE49-F238E27FC236}">
                <a16:creationId xmlns:a16="http://schemas.microsoft.com/office/drawing/2014/main" id="{720E6867-CCEA-D7FD-E4B6-5B869BF32AC4}"/>
              </a:ext>
            </a:extLst>
          </p:cNvPr>
          <p:cNvSpPr>
            <a:spLocks noChangeAspect="1" noEditPoints="1"/>
          </p:cNvSpPr>
          <p:nvPr/>
        </p:nvSpPr>
        <p:spPr bwMode="auto">
          <a:xfrm>
            <a:off x="407504" y="3865502"/>
            <a:ext cx="307153" cy="307153"/>
          </a:xfrm>
          <a:custGeom>
            <a:avLst/>
            <a:gdLst>
              <a:gd name="T0" fmla="*/ 311 w 658"/>
              <a:gd name="T1" fmla="*/ 658 h 658"/>
              <a:gd name="T2" fmla="*/ 263 w 658"/>
              <a:gd name="T3" fmla="*/ 652 h 658"/>
              <a:gd name="T4" fmla="*/ 201 w 658"/>
              <a:gd name="T5" fmla="*/ 633 h 658"/>
              <a:gd name="T6" fmla="*/ 119 w 658"/>
              <a:gd name="T7" fmla="*/ 583 h 658"/>
              <a:gd name="T8" fmla="*/ 56 w 658"/>
              <a:gd name="T9" fmla="*/ 513 h 658"/>
              <a:gd name="T10" fmla="*/ 14 w 658"/>
              <a:gd name="T11" fmla="*/ 427 h 658"/>
              <a:gd name="T12" fmla="*/ 4 w 658"/>
              <a:gd name="T13" fmla="*/ 379 h 658"/>
              <a:gd name="T14" fmla="*/ 0 w 658"/>
              <a:gd name="T15" fmla="*/ 329 h 658"/>
              <a:gd name="T16" fmla="*/ 2 w 658"/>
              <a:gd name="T17" fmla="*/ 296 h 658"/>
              <a:gd name="T18" fmla="*/ 10 w 658"/>
              <a:gd name="T19" fmla="*/ 247 h 658"/>
              <a:gd name="T20" fmla="*/ 40 w 658"/>
              <a:gd name="T21" fmla="*/ 173 h 658"/>
              <a:gd name="T22" fmla="*/ 96 w 658"/>
              <a:gd name="T23" fmla="*/ 97 h 658"/>
              <a:gd name="T24" fmla="*/ 172 w 658"/>
              <a:gd name="T25" fmla="*/ 40 h 658"/>
              <a:gd name="T26" fmla="*/ 247 w 658"/>
              <a:gd name="T27" fmla="*/ 11 h 658"/>
              <a:gd name="T28" fmla="*/ 295 w 658"/>
              <a:gd name="T29" fmla="*/ 3 h 658"/>
              <a:gd name="T30" fmla="*/ 329 w 658"/>
              <a:gd name="T31" fmla="*/ 0 h 658"/>
              <a:gd name="T32" fmla="*/ 379 w 658"/>
              <a:gd name="T33" fmla="*/ 4 h 658"/>
              <a:gd name="T34" fmla="*/ 427 w 658"/>
              <a:gd name="T35" fmla="*/ 15 h 658"/>
              <a:gd name="T36" fmla="*/ 513 w 658"/>
              <a:gd name="T37" fmla="*/ 56 h 658"/>
              <a:gd name="T38" fmla="*/ 583 w 658"/>
              <a:gd name="T39" fmla="*/ 121 h 658"/>
              <a:gd name="T40" fmla="*/ 631 w 658"/>
              <a:gd name="T41" fmla="*/ 202 h 658"/>
              <a:gd name="T42" fmla="*/ 651 w 658"/>
              <a:gd name="T43" fmla="*/ 263 h 658"/>
              <a:gd name="T44" fmla="*/ 657 w 658"/>
              <a:gd name="T45" fmla="*/ 313 h 658"/>
              <a:gd name="T46" fmla="*/ 657 w 658"/>
              <a:gd name="T47" fmla="*/ 347 h 658"/>
              <a:gd name="T48" fmla="*/ 651 w 658"/>
              <a:gd name="T49" fmla="*/ 396 h 658"/>
              <a:gd name="T50" fmla="*/ 631 w 658"/>
              <a:gd name="T51" fmla="*/ 457 h 658"/>
              <a:gd name="T52" fmla="*/ 583 w 658"/>
              <a:gd name="T53" fmla="*/ 539 h 658"/>
              <a:gd name="T54" fmla="*/ 513 w 658"/>
              <a:gd name="T55" fmla="*/ 602 h 658"/>
              <a:gd name="T56" fmla="*/ 427 w 658"/>
              <a:gd name="T57" fmla="*/ 644 h 658"/>
              <a:gd name="T58" fmla="*/ 379 w 658"/>
              <a:gd name="T59" fmla="*/ 654 h 658"/>
              <a:gd name="T60" fmla="*/ 329 w 658"/>
              <a:gd name="T61" fmla="*/ 658 h 658"/>
              <a:gd name="T62" fmla="*/ 329 w 658"/>
              <a:gd name="T63" fmla="*/ 38 h 658"/>
              <a:gd name="T64" fmla="*/ 243 w 658"/>
              <a:gd name="T65" fmla="*/ 51 h 658"/>
              <a:gd name="T66" fmla="*/ 166 w 658"/>
              <a:gd name="T67" fmla="*/ 89 h 658"/>
              <a:gd name="T68" fmla="*/ 104 w 658"/>
              <a:gd name="T69" fmla="*/ 144 h 658"/>
              <a:gd name="T70" fmla="*/ 60 w 658"/>
              <a:gd name="T71" fmla="*/ 216 h 658"/>
              <a:gd name="T72" fmla="*/ 39 w 658"/>
              <a:gd name="T73" fmla="*/ 300 h 658"/>
              <a:gd name="T74" fmla="*/ 39 w 658"/>
              <a:gd name="T75" fmla="*/ 359 h 658"/>
              <a:gd name="T76" fmla="*/ 60 w 658"/>
              <a:gd name="T77" fmla="*/ 443 h 658"/>
              <a:gd name="T78" fmla="*/ 104 w 658"/>
              <a:gd name="T79" fmla="*/ 515 h 658"/>
              <a:gd name="T80" fmla="*/ 166 w 658"/>
              <a:gd name="T81" fmla="*/ 571 h 658"/>
              <a:gd name="T82" fmla="*/ 243 w 658"/>
              <a:gd name="T83" fmla="*/ 607 h 658"/>
              <a:gd name="T84" fmla="*/ 329 w 658"/>
              <a:gd name="T85" fmla="*/ 621 h 658"/>
              <a:gd name="T86" fmla="*/ 388 w 658"/>
              <a:gd name="T87" fmla="*/ 615 h 658"/>
              <a:gd name="T88" fmla="*/ 467 w 658"/>
              <a:gd name="T89" fmla="*/ 586 h 658"/>
              <a:gd name="T90" fmla="*/ 534 w 658"/>
              <a:gd name="T91" fmla="*/ 535 h 658"/>
              <a:gd name="T92" fmla="*/ 585 w 658"/>
              <a:gd name="T93" fmla="*/ 468 h 658"/>
              <a:gd name="T94" fmla="*/ 614 w 658"/>
              <a:gd name="T95" fmla="*/ 388 h 658"/>
              <a:gd name="T96" fmla="*/ 620 w 658"/>
              <a:gd name="T97" fmla="*/ 329 h 658"/>
              <a:gd name="T98" fmla="*/ 607 w 658"/>
              <a:gd name="T99" fmla="*/ 243 h 658"/>
              <a:gd name="T100" fmla="*/ 571 w 658"/>
              <a:gd name="T101" fmla="*/ 167 h 658"/>
              <a:gd name="T102" fmla="*/ 514 w 658"/>
              <a:gd name="T103" fmla="*/ 105 h 658"/>
              <a:gd name="T104" fmla="*/ 442 w 658"/>
              <a:gd name="T105" fmla="*/ 62 h 658"/>
              <a:gd name="T106" fmla="*/ 358 w 658"/>
              <a:gd name="T107" fmla="*/ 4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8">
                <a:moveTo>
                  <a:pt x="329" y="658"/>
                </a:moveTo>
                <a:lnTo>
                  <a:pt x="329" y="658"/>
                </a:lnTo>
                <a:lnTo>
                  <a:pt x="311" y="658"/>
                </a:lnTo>
                <a:lnTo>
                  <a:pt x="295" y="657"/>
                </a:lnTo>
                <a:lnTo>
                  <a:pt x="279" y="654"/>
                </a:lnTo>
                <a:lnTo>
                  <a:pt x="263" y="652"/>
                </a:lnTo>
                <a:lnTo>
                  <a:pt x="247" y="648"/>
                </a:lnTo>
                <a:lnTo>
                  <a:pt x="231" y="644"/>
                </a:lnTo>
                <a:lnTo>
                  <a:pt x="201" y="633"/>
                </a:lnTo>
                <a:lnTo>
                  <a:pt x="172" y="618"/>
                </a:lnTo>
                <a:lnTo>
                  <a:pt x="145" y="602"/>
                </a:lnTo>
                <a:lnTo>
                  <a:pt x="119" y="583"/>
                </a:lnTo>
                <a:lnTo>
                  <a:pt x="96" y="562"/>
                </a:lnTo>
                <a:lnTo>
                  <a:pt x="75" y="539"/>
                </a:lnTo>
                <a:lnTo>
                  <a:pt x="56" y="513"/>
                </a:lnTo>
                <a:lnTo>
                  <a:pt x="40" y="486"/>
                </a:lnTo>
                <a:lnTo>
                  <a:pt x="25" y="457"/>
                </a:lnTo>
                <a:lnTo>
                  <a:pt x="14" y="427"/>
                </a:lnTo>
                <a:lnTo>
                  <a:pt x="10" y="411"/>
                </a:lnTo>
                <a:lnTo>
                  <a:pt x="6" y="396"/>
                </a:lnTo>
                <a:lnTo>
                  <a:pt x="4" y="379"/>
                </a:lnTo>
                <a:lnTo>
                  <a:pt x="2" y="363"/>
                </a:lnTo>
                <a:lnTo>
                  <a:pt x="1" y="347"/>
                </a:lnTo>
                <a:lnTo>
                  <a:pt x="0" y="329"/>
                </a:lnTo>
                <a:lnTo>
                  <a:pt x="0" y="329"/>
                </a:lnTo>
                <a:lnTo>
                  <a:pt x="1" y="313"/>
                </a:lnTo>
                <a:lnTo>
                  <a:pt x="2" y="296"/>
                </a:lnTo>
                <a:lnTo>
                  <a:pt x="4" y="279"/>
                </a:lnTo>
                <a:lnTo>
                  <a:pt x="6" y="263"/>
                </a:lnTo>
                <a:lnTo>
                  <a:pt x="10" y="247"/>
                </a:lnTo>
                <a:lnTo>
                  <a:pt x="14" y="232"/>
                </a:lnTo>
                <a:lnTo>
                  <a:pt x="25" y="202"/>
                </a:lnTo>
                <a:lnTo>
                  <a:pt x="40" y="173"/>
                </a:lnTo>
                <a:lnTo>
                  <a:pt x="56" y="145"/>
                </a:lnTo>
                <a:lnTo>
                  <a:pt x="75" y="121"/>
                </a:lnTo>
                <a:lnTo>
                  <a:pt x="96" y="97"/>
                </a:lnTo>
                <a:lnTo>
                  <a:pt x="119" y="75"/>
                </a:lnTo>
                <a:lnTo>
                  <a:pt x="145" y="56"/>
                </a:lnTo>
                <a:lnTo>
                  <a:pt x="172" y="40"/>
                </a:lnTo>
                <a:lnTo>
                  <a:pt x="201" y="27"/>
                </a:lnTo>
                <a:lnTo>
                  <a:pt x="231" y="15"/>
                </a:lnTo>
                <a:lnTo>
                  <a:pt x="247" y="11"/>
                </a:lnTo>
                <a:lnTo>
                  <a:pt x="263" y="7"/>
                </a:lnTo>
                <a:lnTo>
                  <a:pt x="279" y="4"/>
                </a:lnTo>
                <a:lnTo>
                  <a:pt x="295" y="3"/>
                </a:lnTo>
                <a:lnTo>
                  <a:pt x="311" y="1"/>
                </a:lnTo>
                <a:lnTo>
                  <a:pt x="329" y="0"/>
                </a:lnTo>
                <a:lnTo>
                  <a:pt x="329" y="0"/>
                </a:lnTo>
                <a:lnTo>
                  <a:pt x="346" y="1"/>
                </a:lnTo>
                <a:lnTo>
                  <a:pt x="362" y="3"/>
                </a:lnTo>
                <a:lnTo>
                  <a:pt x="379" y="4"/>
                </a:lnTo>
                <a:lnTo>
                  <a:pt x="395" y="7"/>
                </a:lnTo>
                <a:lnTo>
                  <a:pt x="411" y="11"/>
                </a:lnTo>
                <a:lnTo>
                  <a:pt x="427" y="15"/>
                </a:lnTo>
                <a:lnTo>
                  <a:pt x="456" y="27"/>
                </a:lnTo>
                <a:lnTo>
                  <a:pt x="486" y="40"/>
                </a:lnTo>
                <a:lnTo>
                  <a:pt x="513" y="56"/>
                </a:lnTo>
                <a:lnTo>
                  <a:pt x="538" y="75"/>
                </a:lnTo>
                <a:lnTo>
                  <a:pt x="561" y="97"/>
                </a:lnTo>
                <a:lnTo>
                  <a:pt x="583" y="121"/>
                </a:lnTo>
                <a:lnTo>
                  <a:pt x="602" y="145"/>
                </a:lnTo>
                <a:lnTo>
                  <a:pt x="618" y="173"/>
                </a:lnTo>
                <a:lnTo>
                  <a:pt x="631" y="202"/>
                </a:lnTo>
                <a:lnTo>
                  <a:pt x="643" y="232"/>
                </a:lnTo>
                <a:lnTo>
                  <a:pt x="647" y="247"/>
                </a:lnTo>
                <a:lnTo>
                  <a:pt x="651" y="263"/>
                </a:lnTo>
                <a:lnTo>
                  <a:pt x="654" y="279"/>
                </a:lnTo>
                <a:lnTo>
                  <a:pt x="655" y="296"/>
                </a:lnTo>
                <a:lnTo>
                  <a:pt x="657" y="313"/>
                </a:lnTo>
                <a:lnTo>
                  <a:pt x="658" y="329"/>
                </a:lnTo>
                <a:lnTo>
                  <a:pt x="658" y="329"/>
                </a:lnTo>
                <a:lnTo>
                  <a:pt x="657" y="347"/>
                </a:lnTo>
                <a:lnTo>
                  <a:pt x="655" y="363"/>
                </a:lnTo>
                <a:lnTo>
                  <a:pt x="654" y="379"/>
                </a:lnTo>
                <a:lnTo>
                  <a:pt x="651" y="396"/>
                </a:lnTo>
                <a:lnTo>
                  <a:pt x="647" y="411"/>
                </a:lnTo>
                <a:lnTo>
                  <a:pt x="643" y="427"/>
                </a:lnTo>
                <a:lnTo>
                  <a:pt x="631" y="457"/>
                </a:lnTo>
                <a:lnTo>
                  <a:pt x="618" y="486"/>
                </a:lnTo>
                <a:lnTo>
                  <a:pt x="602" y="513"/>
                </a:lnTo>
                <a:lnTo>
                  <a:pt x="583" y="539"/>
                </a:lnTo>
                <a:lnTo>
                  <a:pt x="561" y="562"/>
                </a:lnTo>
                <a:lnTo>
                  <a:pt x="538" y="583"/>
                </a:lnTo>
                <a:lnTo>
                  <a:pt x="513" y="602"/>
                </a:lnTo>
                <a:lnTo>
                  <a:pt x="486" y="618"/>
                </a:lnTo>
                <a:lnTo>
                  <a:pt x="456" y="633"/>
                </a:lnTo>
                <a:lnTo>
                  <a:pt x="427" y="644"/>
                </a:lnTo>
                <a:lnTo>
                  <a:pt x="411" y="648"/>
                </a:lnTo>
                <a:lnTo>
                  <a:pt x="395" y="652"/>
                </a:lnTo>
                <a:lnTo>
                  <a:pt x="379" y="654"/>
                </a:lnTo>
                <a:lnTo>
                  <a:pt x="362" y="657"/>
                </a:lnTo>
                <a:lnTo>
                  <a:pt x="346" y="658"/>
                </a:lnTo>
                <a:lnTo>
                  <a:pt x="329" y="658"/>
                </a:lnTo>
                <a:lnTo>
                  <a:pt x="329" y="658"/>
                </a:lnTo>
                <a:close/>
                <a:moveTo>
                  <a:pt x="329" y="38"/>
                </a:moveTo>
                <a:lnTo>
                  <a:pt x="329" y="38"/>
                </a:lnTo>
                <a:lnTo>
                  <a:pt x="299" y="40"/>
                </a:lnTo>
                <a:lnTo>
                  <a:pt x="270" y="44"/>
                </a:lnTo>
                <a:lnTo>
                  <a:pt x="243" y="51"/>
                </a:lnTo>
                <a:lnTo>
                  <a:pt x="216" y="62"/>
                </a:lnTo>
                <a:lnTo>
                  <a:pt x="190" y="74"/>
                </a:lnTo>
                <a:lnTo>
                  <a:pt x="166" y="89"/>
                </a:lnTo>
                <a:lnTo>
                  <a:pt x="143" y="105"/>
                </a:lnTo>
                <a:lnTo>
                  <a:pt x="123" y="124"/>
                </a:lnTo>
                <a:lnTo>
                  <a:pt x="104" y="144"/>
                </a:lnTo>
                <a:lnTo>
                  <a:pt x="87" y="167"/>
                </a:lnTo>
                <a:lnTo>
                  <a:pt x="72" y="191"/>
                </a:lnTo>
                <a:lnTo>
                  <a:pt x="60" y="216"/>
                </a:lnTo>
                <a:lnTo>
                  <a:pt x="51" y="243"/>
                </a:lnTo>
                <a:lnTo>
                  <a:pt x="44" y="271"/>
                </a:lnTo>
                <a:lnTo>
                  <a:pt x="39" y="300"/>
                </a:lnTo>
                <a:lnTo>
                  <a:pt x="37" y="329"/>
                </a:lnTo>
                <a:lnTo>
                  <a:pt x="37" y="329"/>
                </a:lnTo>
                <a:lnTo>
                  <a:pt x="39" y="359"/>
                </a:lnTo>
                <a:lnTo>
                  <a:pt x="44" y="388"/>
                </a:lnTo>
                <a:lnTo>
                  <a:pt x="51" y="416"/>
                </a:lnTo>
                <a:lnTo>
                  <a:pt x="60" y="443"/>
                </a:lnTo>
                <a:lnTo>
                  <a:pt x="72" y="468"/>
                </a:lnTo>
                <a:lnTo>
                  <a:pt x="87" y="492"/>
                </a:lnTo>
                <a:lnTo>
                  <a:pt x="104" y="515"/>
                </a:lnTo>
                <a:lnTo>
                  <a:pt x="123" y="535"/>
                </a:lnTo>
                <a:lnTo>
                  <a:pt x="143" y="553"/>
                </a:lnTo>
                <a:lnTo>
                  <a:pt x="166" y="571"/>
                </a:lnTo>
                <a:lnTo>
                  <a:pt x="190" y="586"/>
                </a:lnTo>
                <a:lnTo>
                  <a:pt x="216" y="598"/>
                </a:lnTo>
                <a:lnTo>
                  <a:pt x="243" y="607"/>
                </a:lnTo>
                <a:lnTo>
                  <a:pt x="270" y="615"/>
                </a:lnTo>
                <a:lnTo>
                  <a:pt x="299" y="619"/>
                </a:lnTo>
                <a:lnTo>
                  <a:pt x="329" y="621"/>
                </a:lnTo>
                <a:lnTo>
                  <a:pt x="329" y="621"/>
                </a:lnTo>
                <a:lnTo>
                  <a:pt x="358" y="619"/>
                </a:lnTo>
                <a:lnTo>
                  <a:pt x="388" y="615"/>
                </a:lnTo>
                <a:lnTo>
                  <a:pt x="415" y="607"/>
                </a:lnTo>
                <a:lnTo>
                  <a:pt x="442" y="598"/>
                </a:lnTo>
                <a:lnTo>
                  <a:pt x="467" y="586"/>
                </a:lnTo>
                <a:lnTo>
                  <a:pt x="491" y="571"/>
                </a:lnTo>
                <a:lnTo>
                  <a:pt x="514" y="553"/>
                </a:lnTo>
                <a:lnTo>
                  <a:pt x="534" y="535"/>
                </a:lnTo>
                <a:lnTo>
                  <a:pt x="553" y="515"/>
                </a:lnTo>
                <a:lnTo>
                  <a:pt x="571" y="492"/>
                </a:lnTo>
                <a:lnTo>
                  <a:pt x="585" y="468"/>
                </a:lnTo>
                <a:lnTo>
                  <a:pt x="598" y="443"/>
                </a:lnTo>
                <a:lnTo>
                  <a:pt x="607" y="416"/>
                </a:lnTo>
                <a:lnTo>
                  <a:pt x="614" y="388"/>
                </a:lnTo>
                <a:lnTo>
                  <a:pt x="619" y="359"/>
                </a:lnTo>
                <a:lnTo>
                  <a:pt x="620" y="329"/>
                </a:lnTo>
                <a:lnTo>
                  <a:pt x="620" y="329"/>
                </a:lnTo>
                <a:lnTo>
                  <a:pt x="619" y="300"/>
                </a:lnTo>
                <a:lnTo>
                  <a:pt x="614" y="271"/>
                </a:lnTo>
                <a:lnTo>
                  <a:pt x="607" y="243"/>
                </a:lnTo>
                <a:lnTo>
                  <a:pt x="598" y="216"/>
                </a:lnTo>
                <a:lnTo>
                  <a:pt x="585" y="191"/>
                </a:lnTo>
                <a:lnTo>
                  <a:pt x="571" y="167"/>
                </a:lnTo>
                <a:lnTo>
                  <a:pt x="553" y="144"/>
                </a:lnTo>
                <a:lnTo>
                  <a:pt x="534" y="124"/>
                </a:lnTo>
                <a:lnTo>
                  <a:pt x="514" y="105"/>
                </a:lnTo>
                <a:lnTo>
                  <a:pt x="491" y="89"/>
                </a:lnTo>
                <a:lnTo>
                  <a:pt x="467" y="74"/>
                </a:lnTo>
                <a:lnTo>
                  <a:pt x="442" y="62"/>
                </a:lnTo>
                <a:lnTo>
                  <a:pt x="415" y="51"/>
                </a:lnTo>
                <a:lnTo>
                  <a:pt x="388" y="44"/>
                </a:lnTo>
                <a:lnTo>
                  <a:pt x="358" y="40"/>
                </a:lnTo>
                <a:lnTo>
                  <a:pt x="329" y="38"/>
                </a:lnTo>
                <a:lnTo>
                  <a:pt x="329" y="38"/>
                </a:lnTo>
                <a:close/>
              </a:path>
            </a:pathLst>
          </a:custGeom>
          <a:solidFill>
            <a:srgbClr val="009F95"/>
          </a:solidFill>
          <a:ln w="9525">
            <a:noFill/>
            <a:round/>
            <a:headEnd/>
            <a:tailEnd/>
          </a:ln>
        </p:spPr>
        <p:txBody>
          <a:bodyPr vert="horz" wrap="square" lIns="91440" tIns="45720" rIns="91440" bIns="45720" numCol="1" anchor="ctr" anchorCtr="0" compatLnSpc="1">
            <a:prstTxWarp prst="textNoShape">
              <a:avLst/>
            </a:prstTxWarp>
          </a:bodyPr>
          <a:lstStyle/>
          <a:p>
            <a:pPr algn="ctr"/>
            <a:r>
              <a:rPr lang="en-US">
                <a:solidFill>
                  <a:srgbClr val="009F95"/>
                </a:solidFill>
                <a:latin typeface="Open Sans Light" panose="020B0306030504020204" pitchFamily="34" charset="0"/>
                <a:ea typeface="Open Sans Light" panose="020B0306030504020204" pitchFamily="34" charset="0"/>
                <a:cs typeface="Open Sans Light" panose="020B0306030504020204" pitchFamily="34" charset="0"/>
              </a:rPr>
              <a:t>3</a:t>
            </a:r>
          </a:p>
        </p:txBody>
      </p:sp>
      <p:sp>
        <p:nvSpPr>
          <p:cNvPr id="76" name="TextBox 75">
            <a:extLst>
              <a:ext uri="{FF2B5EF4-FFF2-40B4-BE49-F238E27FC236}">
                <a16:creationId xmlns:a16="http://schemas.microsoft.com/office/drawing/2014/main" id="{DD3AEA0C-9FAF-2F4D-A956-F3BF7116A4E6}"/>
              </a:ext>
            </a:extLst>
          </p:cNvPr>
          <p:cNvSpPr txBox="1"/>
          <p:nvPr/>
        </p:nvSpPr>
        <p:spPr>
          <a:xfrm>
            <a:off x="754314" y="3847037"/>
            <a:ext cx="6632781" cy="369332"/>
          </a:xfrm>
          <a:prstGeom prst="rect">
            <a:avLst/>
          </a:prstGeom>
          <a:noFill/>
        </p:spPr>
        <p:txBody>
          <a:bodyPr wrap="square" rtlCol="0">
            <a:spAutoFit/>
          </a:bodyPr>
          <a:lstStyle/>
          <a:p>
            <a:r>
              <a:rPr lang="en-US">
                <a:latin typeface="Open Sans Light" panose="020B0306030504020204" pitchFamily="34" charset="0"/>
                <a:ea typeface="Open Sans Light" panose="020B0306030504020204" pitchFamily="34" charset="0"/>
                <a:cs typeface="Open Sans Light" panose="020B0306030504020204" pitchFamily="34" charset="0"/>
              </a:rPr>
              <a:t>10 in-depth interviews with leaders from Belgian </a:t>
            </a:r>
            <a:r>
              <a:rPr lang="en-US" err="1">
                <a:latin typeface="Open Sans Light" panose="020B0306030504020204" pitchFamily="34" charset="0"/>
                <a:ea typeface="Open Sans Light" panose="020B0306030504020204" pitchFamily="34" charset="0"/>
                <a:cs typeface="Open Sans Light" panose="020B0306030504020204" pitchFamily="34" charset="0"/>
              </a:rPr>
              <a:t>organisations</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573FC9C3-AAC1-B9C0-9841-9261FEA093DD}"/>
              </a:ext>
            </a:extLst>
          </p:cNvPr>
          <p:cNvSpPr>
            <a:spLocks/>
          </p:cNvSpPr>
          <p:nvPr/>
        </p:nvSpPr>
        <p:spPr bwMode="gray">
          <a:xfrm>
            <a:off x="309518" y="4625872"/>
            <a:ext cx="11579314" cy="2024890"/>
          </a:xfrm>
          <a:prstGeom prst="rect">
            <a:avLst/>
          </a:prstGeom>
          <a:noFill/>
          <a:ln w="19050" algn="ctr">
            <a:solidFill>
              <a:srgbClr val="009F95"/>
            </a:solidFill>
            <a:miter lim="800000"/>
            <a:headEnd/>
            <a:tailEnd/>
          </a:ln>
        </p:spPr>
        <p:txBody>
          <a:bodyPr wrap="square" lIns="88900" tIns="88900" rIns="88900" bIns="88900" rtlCol="0" anchor="ctr"/>
          <a:lstStyle/>
          <a:p>
            <a:pPr marL="0" marR="0" lvl="0" indent="0" algn="l" defTabSz="914400" rtl="0" eaLnBrk="0" fontAlgn="base" latinLnBrk="0" hangingPunct="0">
              <a:lnSpc>
                <a:spcPct val="106000"/>
              </a:lnSpc>
              <a:spcBef>
                <a:spcPct val="0"/>
              </a:spcBef>
              <a:spcAft>
                <a:spcPct val="0"/>
              </a:spcAft>
              <a:buClrTx/>
              <a:buSzTx/>
              <a:buFontTx/>
              <a:buNone/>
              <a:tabLst/>
              <a:defRPr/>
            </a:pPr>
            <a:endParaRPr kumimoji="0" lang="en-GB" sz="12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EB7DD87D-51EF-B33A-25AD-3F865A1A9367}"/>
              </a:ext>
            </a:extLst>
          </p:cNvPr>
          <p:cNvSpPr>
            <a:spLocks/>
          </p:cNvSpPr>
          <p:nvPr/>
        </p:nvSpPr>
        <p:spPr bwMode="gray">
          <a:xfrm>
            <a:off x="3812530" y="4524866"/>
            <a:ext cx="4573291" cy="212992"/>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0" fontAlgn="base" latinLnBrk="0" hangingPunct="0">
              <a:lnSpc>
                <a:spcPct val="106000"/>
              </a:lnSpc>
              <a:spcBef>
                <a:spcPct val="0"/>
              </a:spcBef>
              <a:spcAft>
                <a:spcPct val="0"/>
              </a:spcAft>
              <a:buClrTx/>
              <a:buSzTx/>
              <a:buFontTx/>
              <a:buNone/>
              <a:tabLst/>
              <a:defRPr/>
            </a:pPr>
            <a:r>
              <a:rPr kumimoji="0" lang="en-GB" b="1"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Outcomes</a:t>
            </a:r>
          </a:p>
        </p:txBody>
      </p:sp>
      <p:pic>
        <p:nvPicPr>
          <p:cNvPr id="12" name="Graphic 11" descr="Arrow: Slight curve with solid fill">
            <a:extLst>
              <a:ext uri="{FF2B5EF4-FFF2-40B4-BE49-F238E27FC236}">
                <a16:creationId xmlns:a16="http://schemas.microsoft.com/office/drawing/2014/main" id="{D15F5765-10F9-4C4B-E8B5-7E470CFD02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3381221">
            <a:off x="212987" y="4193243"/>
            <a:ext cx="581035" cy="581035"/>
          </a:xfrm>
          <a:prstGeom prst="rect">
            <a:avLst/>
          </a:prstGeom>
        </p:spPr>
      </p:pic>
      <p:pic>
        <p:nvPicPr>
          <p:cNvPr id="13" name="Graphic 12" descr="Arrow: Slight curve with solid fill">
            <a:extLst>
              <a:ext uri="{FF2B5EF4-FFF2-40B4-BE49-F238E27FC236}">
                <a16:creationId xmlns:a16="http://schemas.microsoft.com/office/drawing/2014/main" id="{BA3A8483-D3DE-1155-497D-E3A762FF99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8218779" flipH="1">
            <a:off x="11397977" y="4193244"/>
            <a:ext cx="581035" cy="581035"/>
          </a:xfrm>
          <a:prstGeom prst="rect">
            <a:avLst/>
          </a:prstGeom>
        </p:spPr>
      </p:pic>
      <p:cxnSp>
        <p:nvCxnSpPr>
          <p:cNvPr id="17" name="Straight Connector 16">
            <a:extLst>
              <a:ext uri="{FF2B5EF4-FFF2-40B4-BE49-F238E27FC236}">
                <a16:creationId xmlns:a16="http://schemas.microsoft.com/office/drawing/2014/main" id="{D1F901DE-F858-7727-E61D-25E544222098}"/>
              </a:ext>
            </a:extLst>
          </p:cNvPr>
          <p:cNvCxnSpPr>
            <a:cxnSpLocks/>
          </p:cNvCxnSpPr>
          <p:nvPr/>
        </p:nvCxnSpPr>
        <p:spPr>
          <a:xfrm flipH="1" flipV="1">
            <a:off x="7310661" y="1938792"/>
            <a:ext cx="34111" cy="21614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7" name="Title 1">
            <a:extLst>
              <a:ext uri="{FF2B5EF4-FFF2-40B4-BE49-F238E27FC236}">
                <a16:creationId xmlns:a16="http://schemas.microsoft.com/office/drawing/2014/main" id="{61DC82F5-5540-8CA5-27A8-D3EFC04D5805}"/>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2400">
                <a:latin typeface="Open Sans Light"/>
                <a:ea typeface="Open Sans Light"/>
                <a:cs typeface="Open Sans Light"/>
              </a:rPr>
              <a:t>Exploring the </a:t>
            </a:r>
            <a:r>
              <a:rPr lang="en-US" sz="2400" b="1">
                <a:latin typeface="Open Sans Light"/>
                <a:ea typeface="Open Sans Light"/>
                <a:cs typeface="Open Sans Light"/>
              </a:rPr>
              <a:t>State of GenAI </a:t>
            </a:r>
            <a:r>
              <a:rPr lang="en-US" b="1">
                <a:latin typeface="Open Sans Light"/>
                <a:ea typeface="Open Sans Light"/>
                <a:cs typeface="Open Sans Light"/>
              </a:rPr>
              <a:t>integration</a:t>
            </a:r>
            <a:r>
              <a:rPr lang="en-US" sz="2400" b="1">
                <a:latin typeface="Open Sans Light"/>
                <a:ea typeface="Open Sans Light"/>
                <a:cs typeface="Open Sans Light"/>
              </a:rPr>
              <a:t> </a:t>
            </a:r>
            <a:r>
              <a:rPr lang="en-US" sz="2400">
                <a:latin typeface="Open Sans Light"/>
                <a:ea typeface="Open Sans Light"/>
                <a:cs typeface="Open Sans Light"/>
              </a:rPr>
              <a:t>in </a:t>
            </a:r>
          </a:p>
          <a:p>
            <a:r>
              <a:rPr lang="en-US">
                <a:latin typeface="Open Sans Light"/>
                <a:ea typeface="Open Sans Light"/>
                <a:cs typeface="Open Sans Light"/>
              </a:rPr>
              <a:t>enterprises</a:t>
            </a:r>
            <a:endParaRPr lang="en-GB"/>
          </a:p>
        </p:txBody>
      </p:sp>
    </p:spTree>
    <p:extLst>
      <p:ext uri="{BB962C8B-B14F-4D97-AF65-F5344CB8AC3E}">
        <p14:creationId xmlns:p14="http://schemas.microsoft.com/office/powerpoint/2010/main" val="178231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333">
            <a:extLst>
              <a:ext uri="{FF2B5EF4-FFF2-40B4-BE49-F238E27FC236}">
                <a16:creationId xmlns:a16="http://schemas.microsoft.com/office/drawing/2014/main" id="{2A8CC799-726F-353D-BB88-EADB935BCEAB}"/>
              </a:ext>
            </a:extLst>
          </p:cNvPr>
          <p:cNvSpPr/>
          <p:nvPr/>
        </p:nvSpPr>
        <p:spPr>
          <a:xfrm>
            <a:off x="6857223" y="-11071"/>
            <a:ext cx="5334777" cy="1699650"/>
          </a:xfrm>
          <a:prstGeom prst="rect">
            <a:avLst/>
          </a:prstGeom>
          <a:solidFill>
            <a:srgbClr val="FFFFFF">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Rectangle 334">
            <a:extLst>
              <a:ext uri="{FF2B5EF4-FFF2-40B4-BE49-F238E27FC236}">
                <a16:creationId xmlns:a16="http://schemas.microsoft.com/office/drawing/2014/main" id="{2405E562-9B79-E454-1B8E-5D54930605CF}"/>
              </a:ext>
            </a:extLst>
          </p:cNvPr>
          <p:cNvSpPr/>
          <p:nvPr/>
        </p:nvSpPr>
        <p:spPr>
          <a:xfrm>
            <a:off x="0" y="5047297"/>
            <a:ext cx="5276167" cy="1807367"/>
          </a:xfrm>
          <a:prstGeom prst="rect">
            <a:avLst/>
          </a:prstGeom>
          <a:solidFill>
            <a:srgbClr val="FFFFFF">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597BE19-0A4A-5000-1E0C-D0FDCE467504}"/>
              </a:ext>
            </a:extLst>
          </p:cNvPr>
          <p:cNvSpPr/>
          <p:nvPr/>
        </p:nvSpPr>
        <p:spPr>
          <a:xfrm>
            <a:off x="0" y="2527399"/>
            <a:ext cx="12192000" cy="39744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0" name="Group 329">
            <a:extLst>
              <a:ext uri="{FF2B5EF4-FFF2-40B4-BE49-F238E27FC236}">
                <a16:creationId xmlns:a16="http://schemas.microsoft.com/office/drawing/2014/main" id="{B256CFFE-A8B7-A489-0F42-D29AFF458EC4}"/>
              </a:ext>
            </a:extLst>
          </p:cNvPr>
          <p:cNvGrpSpPr>
            <a:grpSpLocks noChangeAspect="1"/>
          </p:cNvGrpSpPr>
          <p:nvPr/>
        </p:nvGrpSpPr>
        <p:grpSpPr>
          <a:xfrm>
            <a:off x="335213" y="2637467"/>
            <a:ext cx="11740346" cy="3534642"/>
            <a:chOff x="-42462" y="2320401"/>
            <a:chExt cx="13557288" cy="4081666"/>
          </a:xfrm>
        </p:grpSpPr>
        <p:grpSp>
          <p:nvGrpSpPr>
            <p:cNvPr id="174" name="Group 173">
              <a:extLst>
                <a:ext uri="{FF2B5EF4-FFF2-40B4-BE49-F238E27FC236}">
                  <a16:creationId xmlns:a16="http://schemas.microsoft.com/office/drawing/2014/main" id="{76D42479-277F-DFD9-9D1B-94342871C9A6}"/>
                </a:ext>
              </a:extLst>
            </p:cNvPr>
            <p:cNvGrpSpPr/>
            <p:nvPr/>
          </p:nvGrpSpPr>
          <p:grpSpPr>
            <a:xfrm>
              <a:off x="-42462" y="2320401"/>
              <a:ext cx="4065471" cy="4081666"/>
              <a:chOff x="-42462" y="2320401"/>
              <a:chExt cx="4065471" cy="4081666"/>
            </a:xfrm>
          </p:grpSpPr>
          <p:sp>
            <p:nvSpPr>
              <p:cNvPr id="34" name="object 21">
                <a:extLst>
                  <a:ext uri="{FF2B5EF4-FFF2-40B4-BE49-F238E27FC236}">
                    <a16:creationId xmlns:a16="http://schemas.microsoft.com/office/drawing/2014/main" id="{0A2BDD85-E905-6D0A-B961-10749F11D5F3}"/>
                  </a:ext>
                </a:extLst>
              </p:cNvPr>
              <p:cNvSpPr/>
              <p:nvPr/>
            </p:nvSpPr>
            <p:spPr>
              <a:xfrm>
                <a:off x="1928226" y="2342752"/>
                <a:ext cx="0" cy="4025188"/>
              </a:xfrm>
              <a:custGeom>
                <a:avLst/>
                <a:gdLst/>
                <a:ahLst/>
                <a:cxnLst/>
                <a:rect l="l" t="t" r="r" b="b"/>
                <a:pathLst>
                  <a:path h="4122420">
                    <a:moveTo>
                      <a:pt x="0" y="0"/>
                    </a:moveTo>
                    <a:lnTo>
                      <a:pt x="0" y="4121950"/>
                    </a:lnTo>
                  </a:path>
                </a:pathLst>
              </a:custGeom>
              <a:ln w="6642">
                <a:solidFill>
                  <a:srgbClr val="000000"/>
                </a:solidFill>
              </a:ln>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68" name="Group 67">
                <a:extLst>
                  <a:ext uri="{FF2B5EF4-FFF2-40B4-BE49-F238E27FC236}">
                    <a16:creationId xmlns:a16="http://schemas.microsoft.com/office/drawing/2014/main" id="{6FD87127-C945-C344-C8E3-281916EAECCA}"/>
                  </a:ext>
                </a:extLst>
              </p:cNvPr>
              <p:cNvGrpSpPr>
                <a:grpSpLocks noChangeAspect="1"/>
              </p:cNvGrpSpPr>
              <p:nvPr/>
            </p:nvGrpSpPr>
            <p:grpSpPr>
              <a:xfrm>
                <a:off x="2021725" y="2342752"/>
                <a:ext cx="1951289" cy="424493"/>
                <a:chOff x="1087442" y="2292734"/>
                <a:chExt cx="831706" cy="587810"/>
              </a:xfrm>
            </p:grpSpPr>
            <p:sp>
              <p:nvSpPr>
                <p:cNvPr id="33" name="object 20">
                  <a:extLst>
                    <a:ext uri="{FF2B5EF4-FFF2-40B4-BE49-F238E27FC236}">
                      <a16:creationId xmlns:a16="http://schemas.microsoft.com/office/drawing/2014/main" id="{9C89C9EF-CD8D-1A8E-DBAD-8C4DEF895A1E}"/>
                    </a:ext>
                  </a:extLst>
                </p:cNvPr>
                <p:cNvSpPr/>
                <p:nvPr/>
              </p:nvSpPr>
              <p:spPr>
                <a:xfrm>
                  <a:off x="1087442" y="2292734"/>
                  <a:ext cx="831706"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6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object 20">
                  <a:extLst>
                    <a:ext uri="{FF2B5EF4-FFF2-40B4-BE49-F238E27FC236}">
                      <a16:creationId xmlns:a16="http://schemas.microsoft.com/office/drawing/2014/main" id="{177F1AE2-81EC-B828-6F80-6D4667D411D1}"/>
                    </a:ext>
                  </a:extLst>
                </p:cNvPr>
                <p:cNvSpPr/>
                <p:nvPr/>
              </p:nvSpPr>
              <p:spPr>
                <a:xfrm>
                  <a:off x="1087443" y="2589477"/>
                  <a:ext cx="664493"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69" name="Group 68">
                <a:extLst>
                  <a:ext uri="{FF2B5EF4-FFF2-40B4-BE49-F238E27FC236}">
                    <a16:creationId xmlns:a16="http://schemas.microsoft.com/office/drawing/2014/main" id="{F251E76F-9C50-3076-666E-6CEE854BCFD7}"/>
                  </a:ext>
                </a:extLst>
              </p:cNvPr>
              <p:cNvGrpSpPr>
                <a:grpSpLocks noChangeAspect="1"/>
              </p:cNvGrpSpPr>
              <p:nvPr/>
            </p:nvGrpSpPr>
            <p:grpSpPr>
              <a:xfrm>
                <a:off x="2021725" y="2857085"/>
                <a:ext cx="900445" cy="424879"/>
                <a:chOff x="1087442" y="3003934"/>
                <a:chExt cx="1154161" cy="588344"/>
              </a:xfrm>
            </p:grpSpPr>
            <p:sp>
              <p:nvSpPr>
                <p:cNvPr id="46" name="object 20">
                  <a:extLst>
                    <a:ext uri="{FF2B5EF4-FFF2-40B4-BE49-F238E27FC236}">
                      <a16:creationId xmlns:a16="http://schemas.microsoft.com/office/drawing/2014/main" id="{4138A9E4-8ADB-0F90-1208-8713B389989C}"/>
                    </a:ext>
                  </a:extLst>
                </p:cNvPr>
                <p:cNvSpPr/>
                <p:nvPr/>
              </p:nvSpPr>
              <p:spPr>
                <a:xfrm>
                  <a:off x="1087442" y="3003934"/>
                  <a:ext cx="115416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6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object 20">
                  <a:extLst>
                    <a:ext uri="{FF2B5EF4-FFF2-40B4-BE49-F238E27FC236}">
                      <a16:creationId xmlns:a16="http://schemas.microsoft.com/office/drawing/2014/main" id="{03986C1F-2663-CB7D-BB3D-53C17950F138}"/>
                    </a:ext>
                  </a:extLst>
                </p:cNvPr>
                <p:cNvSpPr/>
                <p:nvPr/>
              </p:nvSpPr>
              <p:spPr>
                <a:xfrm>
                  <a:off x="1087442" y="3301213"/>
                  <a:ext cx="987881" cy="291065"/>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70" name="Group 69">
                <a:extLst>
                  <a:ext uri="{FF2B5EF4-FFF2-40B4-BE49-F238E27FC236}">
                    <a16:creationId xmlns:a16="http://schemas.microsoft.com/office/drawing/2014/main" id="{973122B9-8D67-A838-560F-12A12DE00BED}"/>
                  </a:ext>
                </a:extLst>
              </p:cNvPr>
              <p:cNvGrpSpPr>
                <a:grpSpLocks noChangeAspect="1"/>
              </p:cNvGrpSpPr>
              <p:nvPr/>
            </p:nvGrpSpPr>
            <p:grpSpPr>
              <a:xfrm>
                <a:off x="2015959" y="3371792"/>
                <a:ext cx="544318" cy="424493"/>
                <a:chOff x="1081676" y="3715134"/>
                <a:chExt cx="544318" cy="587810"/>
              </a:xfrm>
            </p:grpSpPr>
            <p:sp>
              <p:nvSpPr>
                <p:cNvPr id="49" name="object 20">
                  <a:extLst>
                    <a:ext uri="{FF2B5EF4-FFF2-40B4-BE49-F238E27FC236}">
                      <a16:creationId xmlns:a16="http://schemas.microsoft.com/office/drawing/2014/main" id="{D1DA1DAE-CA13-F76D-8C50-58439FBE70B7}"/>
                    </a:ext>
                  </a:extLst>
                </p:cNvPr>
                <p:cNvSpPr/>
                <p:nvPr/>
              </p:nvSpPr>
              <p:spPr>
                <a:xfrm>
                  <a:off x="1081676" y="3715134"/>
                  <a:ext cx="42781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6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object 20">
                  <a:extLst>
                    <a:ext uri="{FF2B5EF4-FFF2-40B4-BE49-F238E27FC236}">
                      <a16:creationId xmlns:a16="http://schemas.microsoft.com/office/drawing/2014/main" id="{690ABAFE-6B19-0E46-390D-8E701C7F735A}"/>
                    </a:ext>
                  </a:extLst>
                </p:cNvPr>
                <p:cNvSpPr/>
                <p:nvPr/>
              </p:nvSpPr>
              <p:spPr>
                <a:xfrm>
                  <a:off x="1081676" y="4011877"/>
                  <a:ext cx="544318"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71" name="Group 70">
                <a:extLst>
                  <a:ext uri="{FF2B5EF4-FFF2-40B4-BE49-F238E27FC236}">
                    <a16:creationId xmlns:a16="http://schemas.microsoft.com/office/drawing/2014/main" id="{A3B0778E-027B-8FD3-5E18-4C8792438AD0}"/>
                  </a:ext>
                </a:extLst>
              </p:cNvPr>
              <p:cNvGrpSpPr>
                <a:grpSpLocks noChangeAspect="1"/>
              </p:cNvGrpSpPr>
              <p:nvPr/>
            </p:nvGrpSpPr>
            <p:grpSpPr>
              <a:xfrm>
                <a:off x="2015959" y="3886121"/>
                <a:ext cx="427810" cy="424493"/>
                <a:chOff x="1081676" y="3715134"/>
                <a:chExt cx="427810" cy="587810"/>
              </a:xfrm>
            </p:grpSpPr>
            <p:sp>
              <p:nvSpPr>
                <p:cNvPr id="72" name="object 20">
                  <a:extLst>
                    <a:ext uri="{FF2B5EF4-FFF2-40B4-BE49-F238E27FC236}">
                      <a16:creationId xmlns:a16="http://schemas.microsoft.com/office/drawing/2014/main" id="{B986A9C3-EAA9-9DE9-7933-293E177E19D8}"/>
                    </a:ext>
                  </a:extLst>
                </p:cNvPr>
                <p:cNvSpPr/>
                <p:nvPr/>
              </p:nvSpPr>
              <p:spPr>
                <a:xfrm>
                  <a:off x="1081676" y="3715134"/>
                  <a:ext cx="42781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6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3" name="object 20">
                  <a:extLst>
                    <a:ext uri="{FF2B5EF4-FFF2-40B4-BE49-F238E27FC236}">
                      <a16:creationId xmlns:a16="http://schemas.microsoft.com/office/drawing/2014/main" id="{2AC5DA14-772E-34A9-CF78-26FDC6FD927D}"/>
                    </a:ext>
                  </a:extLst>
                </p:cNvPr>
                <p:cNvSpPr/>
                <p:nvPr/>
              </p:nvSpPr>
              <p:spPr>
                <a:xfrm>
                  <a:off x="1081676" y="4011877"/>
                  <a:ext cx="327284"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74" name="Group 73">
                <a:extLst>
                  <a:ext uri="{FF2B5EF4-FFF2-40B4-BE49-F238E27FC236}">
                    <a16:creationId xmlns:a16="http://schemas.microsoft.com/office/drawing/2014/main" id="{218E4DFB-32F2-C5B4-987F-F484A4F431BD}"/>
                  </a:ext>
                </a:extLst>
              </p:cNvPr>
              <p:cNvGrpSpPr>
                <a:grpSpLocks noChangeAspect="1"/>
              </p:cNvGrpSpPr>
              <p:nvPr/>
            </p:nvGrpSpPr>
            <p:grpSpPr>
              <a:xfrm>
                <a:off x="2015959" y="4400450"/>
                <a:ext cx="427810" cy="424493"/>
                <a:chOff x="1081676" y="3715134"/>
                <a:chExt cx="427810" cy="587810"/>
              </a:xfrm>
            </p:grpSpPr>
            <p:sp>
              <p:nvSpPr>
                <p:cNvPr id="75" name="object 20">
                  <a:extLst>
                    <a:ext uri="{FF2B5EF4-FFF2-40B4-BE49-F238E27FC236}">
                      <a16:creationId xmlns:a16="http://schemas.microsoft.com/office/drawing/2014/main" id="{115765DE-28BC-8E7B-1376-0143605064EA}"/>
                    </a:ext>
                  </a:extLst>
                </p:cNvPr>
                <p:cNvSpPr/>
                <p:nvPr/>
              </p:nvSpPr>
              <p:spPr>
                <a:xfrm>
                  <a:off x="1081676" y="3715134"/>
                  <a:ext cx="42781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6" name="object 20">
                  <a:extLst>
                    <a:ext uri="{FF2B5EF4-FFF2-40B4-BE49-F238E27FC236}">
                      <a16:creationId xmlns:a16="http://schemas.microsoft.com/office/drawing/2014/main" id="{4B297B5D-B74C-EF51-DE4A-AE07A4A9FDC4}"/>
                    </a:ext>
                  </a:extLst>
                </p:cNvPr>
                <p:cNvSpPr/>
                <p:nvPr/>
              </p:nvSpPr>
              <p:spPr>
                <a:xfrm>
                  <a:off x="1081676" y="4011877"/>
                  <a:ext cx="42781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77" name="Group 76">
                <a:extLst>
                  <a:ext uri="{FF2B5EF4-FFF2-40B4-BE49-F238E27FC236}">
                    <a16:creationId xmlns:a16="http://schemas.microsoft.com/office/drawing/2014/main" id="{D328DC13-63B4-35BE-9764-3AF51AB68892}"/>
                  </a:ext>
                </a:extLst>
              </p:cNvPr>
              <p:cNvGrpSpPr>
                <a:grpSpLocks noChangeAspect="1"/>
              </p:cNvGrpSpPr>
              <p:nvPr/>
            </p:nvGrpSpPr>
            <p:grpSpPr>
              <a:xfrm>
                <a:off x="2015959" y="4914780"/>
                <a:ext cx="664902" cy="424493"/>
                <a:chOff x="1081676" y="3715134"/>
                <a:chExt cx="664902" cy="587810"/>
              </a:xfrm>
            </p:grpSpPr>
            <p:sp>
              <p:nvSpPr>
                <p:cNvPr id="78" name="object 20">
                  <a:extLst>
                    <a:ext uri="{FF2B5EF4-FFF2-40B4-BE49-F238E27FC236}">
                      <a16:creationId xmlns:a16="http://schemas.microsoft.com/office/drawing/2014/main" id="{ACCC80E3-D8D3-82CB-F7D7-90D42B5FA1BA}"/>
                    </a:ext>
                  </a:extLst>
                </p:cNvPr>
                <p:cNvSpPr/>
                <p:nvPr/>
              </p:nvSpPr>
              <p:spPr>
                <a:xfrm>
                  <a:off x="1081676" y="3715134"/>
                  <a:ext cx="327284"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9" name="object 20">
                  <a:extLst>
                    <a:ext uri="{FF2B5EF4-FFF2-40B4-BE49-F238E27FC236}">
                      <a16:creationId xmlns:a16="http://schemas.microsoft.com/office/drawing/2014/main" id="{826FA898-C066-16E4-1C10-9A3D692C9BF6}"/>
                    </a:ext>
                  </a:extLst>
                </p:cNvPr>
                <p:cNvSpPr/>
                <p:nvPr/>
              </p:nvSpPr>
              <p:spPr>
                <a:xfrm>
                  <a:off x="1081676" y="4011877"/>
                  <a:ext cx="664902"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80" name="Group 79">
                <a:extLst>
                  <a:ext uri="{FF2B5EF4-FFF2-40B4-BE49-F238E27FC236}">
                    <a16:creationId xmlns:a16="http://schemas.microsoft.com/office/drawing/2014/main" id="{B8B2D5B1-BB96-0A5E-2BF7-3EAFA0578122}"/>
                  </a:ext>
                </a:extLst>
              </p:cNvPr>
              <p:cNvGrpSpPr>
                <a:grpSpLocks noChangeAspect="1"/>
              </p:cNvGrpSpPr>
              <p:nvPr/>
            </p:nvGrpSpPr>
            <p:grpSpPr>
              <a:xfrm>
                <a:off x="2015959" y="5429109"/>
                <a:ext cx="327284" cy="424493"/>
                <a:chOff x="1081676" y="3715134"/>
                <a:chExt cx="327284" cy="587810"/>
              </a:xfrm>
            </p:grpSpPr>
            <p:sp>
              <p:nvSpPr>
                <p:cNvPr id="81" name="object 20">
                  <a:extLst>
                    <a:ext uri="{FF2B5EF4-FFF2-40B4-BE49-F238E27FC236}">
                      <a16:creationId xmlns:a16="http://schemas.microsoft.com/office/drawing/2014/main" id="{F3C77BAE-3953-329F-09F8-FDA8AC9FF84D}"/>
                    </a:ext>
                  </a:extLst>
                </p:cNvPr>
                <p:cNvSpPr/>
                <p:nvPr/>
              </p:nvSpPr>
              <p:spPr>
                <a:xfrm>
                  <a:off x="1081676" y="3715134"/>
                  <a:ext cx="327284"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2" name="object 20">
                  <a:extLst>
                    <a:ext uri="{FF2B5EF4-FFF2-40B4-BE49-F238E27FC236}">
                      <a16:creationId xmlns:a16="http://schemas.microsoft.com/office/drawing/2014/main" id="{D8D8C8D8-635E-8575-EE52-36548046B415}"/>
                    </a:ext>
                  </a:extLst>
                </p:cNvPr>
                <p:cNvSpPr/>
                <p:nvPr/>
              </p:nvSpPr>
              <p:spPr>
                <a:xfrm>
                  <a:off x="1081676" y="4011877"/>
                  <a:ext cx="32728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83" name="Group 82">
                <a:extLst>
                  <a:ext uri="{FF2B5EF4-FFF2-40B4-BE49-F238E27FC236}">
                    <a16:creationId xmlns:a16="http://schemas.microsoft.com/office/drawing/2014/main" id="{8F66E002-08A5-9B7B-74BF-D86736F090AA}"/>
                  </a:ext>
                </a:extLst>
              </p:cNvPr>
              <p:cNvGrpSpPr>
                <a:grpSpLocks noChangeAspect="1"/>
              </p:cNvGrpSpPr>
              <p:nvPr/>
            </p:nvGrpSpPr>
            <p:grpSpPr>
              <a:xfrm>
                <a:off x="2015959" y="5943437"/>
                <a:ext cx="608579" cy="413494"/>
                <a:chOff x="1081676" y="3715134"/>
                <a:chExt cx="608579" cy="572580"/>
              </a:xfrm>
            </p:grpSpPr>
            <p:sp>
              <p:nvSpPr>
                <p:cNvPr id="84" name="object 20">
                  <a:extLst>
                    <a:ext uri="{FF2B5EF4-FFF2-40B4-BE49-F238E27FC236}">
                      <a16:creationId xmlns:a16="http://schemas.microsoft.com/office/drawing/2014/main" id="{C6A3ADCF-D828-CB6F-56E7-725D7B9AEF7F}"/>
                    </a:ext>
                  </a:extLst>
                </p:cNvPr>
                <p:cNvSpPr/>
                <p:nvPr/>
              </p:nvSpPr>
              <p:spPr>
                <a:xfrm>
                  <a:off x="1081676" y="3715134"/>
                  <a:ext cx="327284"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5" name="object 20">
                  <a:extLst>
                    <a:ext uri="{FF2B5EF4-FFF2-40B4-BE49-F238E27FC236}">
                      <a16:creationId xmlns:a16="http://schemas.microsoft.com/office/drawing/2014/main" id="{AA06FF08-11EE-DA6E-62A3-0F90FADA9542}"/>
                    </a:ext>
                  </a:extLst>
                </p:cNvPr>
                <p:cNvSpPr/>
                <p:nvPr/>
              </p:nvSpPr>
              <p:spPr>
                <a:xfrm>
                  <a:off x="1081676" y="3996646"/>
                  <a:ext cx="608579"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87" name="TextBox 86">
                <a:extLst>
                  <a:ext uri="{FF2B5EF4-FFF2-40B4-BE49-F238E27FC236}">
                    <a16:creationId xmlns:a16="http://schemas.microsoft.com/office/drawing/2014/main" id="{B6C400A4-C7F3-9A7C-0A9C-E44A370357D0}"/>
                  </a:ext>
                </a:extLst>
              </p:cNvPr>
              <p:cNvSpPr txBox="1"/>
              <p:nvPr/>
            </p:nvSpPr>
            <p:spPr>
              <a:xfrm>
                <a:off x="3536573" y="2320401"/>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55%</a:t>
                </a:r>
              </a:p>
            </p:txBody>
          </p:sp>
          <p:sp>
            <p:nvSpPr>
              <p:cNvPr id="88" name="TextBox 87">
                <a:extLst>
                  <a:ext uri="{FF2B5EF4-FFF2-40B4-BE49-F238E27FC236}">
                    <a16:creationId xmlns:a16="http://schemas.microsoft.com/office/drawing/2014/main" id="{471B0F39-DA7F-6313-D2DA-B0E4C1648CE3}"/>
                  </a:ext>
                </a:extLst>
              </p:cNvPr>
              <p:cNvSpPr txBox="1"/>
              <p:nvPr/>
            </p:nvSpPr>
            <p:spPr>
              <a:xfrm>
                <a:off x="3143677" y="2537963"/>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34%</a:t>
                </a:r>
              </a:p>
            </p:txBody>
          </p:sp>
          <p:sp>
            <p:nvSpPr>
              <p:cNvPr id="89" name="TextBox 88">
                <a:extLst>
                  <a:ext uri="{FF2B5EF4-FFF2-40B4-BE49-F238E27FC236}">
                    <a16:creationId xmlns:a16="http://schemas.microsoft.com/office/drawing/2014/main" id="{909E9B26-749A-C0D1-6033-C363AAD0A50C}"/>
                  </a:ext>
                </a:extLst>
              </p:cNvPr>
              <p:cNvSpPr txBox="1"/>
              <p:nvPr/>
            </p:nvSpPr>
            <p:spPr>
              <a:xfrm>
                <a:off x="2361735" y="3049029"/>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12%</a:t>
                </a:r>
              </a:p>
            </p:txBody>
          </p:sp>
          <p:sp>
            <p:nvSpPr>
              <p:cNvPr id="90" name="TextBox 89">
                <a:extLst>
                  <a:ext uri="{FF2B5EF4-FFF2-40B4-BE49-F238E27FC236}">
                    <a16:creationId xmlns:a16="http://schemas.microsoft.com/office/drawing/2014/main" id="{7090CD2C-8615-11D4-EAAD-B2E037F0C1FA}"/>
                  </a:ext>
                </a:extLst>
              </p:cNvPr>
              <p:cNvSpPr txBox="1"/>
              <p:nvPr/>
            </p:nvSpPr>
            <p:spPr>
              <a:xfrm>
                <a:off x="2220966" y="3563741"/>
                <a:ext cx="403571"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7%</a:t>
                </a:r>
              </a:p>
            </p:txBody>
          </p:sp>
          <p:sp>
            <p:nvSpPr>
              <p:cNvPr id="91" name="TextBox 90">
                <a:extLst>
                  <a:ext uri="{FF2B5EF4-FFF2-40B4-BE49-F238E27FC236}">
                    <a16:creationId xmlns:a16="http://schemas.microsoft.com/office/drawing/2014/main" id="{49AA41C9-D4F8-B149-31E9-7FA1641119A4}"/>
                  </a:ext>
                </a:extLst>
              </p:cNvPr>
              <p:cNvSpPr txBox="1"/>
              <p:nvPr/>
            </p:nvSpPr>
            <p:spPr>
              <a:xfrm>
                <a:off x="2033168" y="4068600"/>
                <a:ext cx="403571"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4%</a:t>
                </a:r>
              </a:p>
            </p:txBody>
          </p:sp>
          <p:sp>
            <p:nvSpPr>
              <p:cNvPr id="92" name="TextBox 91">
                <a:extLst>
                  <a:ext uri="{FF2B5EF4-FFF2-40B4-BE49-F238E27FC236}">
                    <a16:creationId xmlns:a16="http://schemas.microsoft.com/office/drawing/2014/main" id="{9BE07AC8-4730-B901-E1D3-9877C316C2C4}"/>
                  </a:ext>
                </a:extLst>
              </p:cNvPr>
              <p:cNvSpPr txBox="1"/>
              <p:nvPr/>
            </p:nvSpPr>
            <p:spPr>
              <a:xfrm>
                <a:off x="2085780" y="4592399"/>
                <a:ext cx="403571"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93" name="TextBox 92">
                <a:extLst>
                  <a:ext uri="{FF2B5EF4-FFF2-40B4-BE49-F238E27FC236}">
                    <a16:creationId xmlns:a16="http://schemas.microsoft.com/office/drawing/2014/main" id="{89BCB4C4-B4AC-E794-0331-5CE31EEC839A}"/>
                  </a:ext>
                </a:extLst>
              </p:cNvPr>
              <p:cNvSpPr txBox="1"/>
              <p:nvPr/>
            </p:nvSpPr>
            <p:spPr>
              <a:xfrm>
                <a:off x="2228588" y="5108990"/>
                <a:ext cx="53875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10%</a:t>
                </a:r>
              </a:p>
            </p:txBody>
          </p:sp>
          <p:sp>
            <p:nvSpPr>
              <p:cNvPr id="94" name="TextBox 93">
                <a:extLst>
                  <a:ext uri="{FF2B5EF4-FFF2-40B4-BE49-F238E27FC236}">
                    <a16:creationId xmlns:a16="http://schemas.microsoft.com/office/drawing/2014/main" id="{D077DEDE-B536-2BFB-89EE-C7196A48E6CB}"/>
                  </a:ext>
                </a:extLst>
              </p:cNvPr>
              <p:cNvSpPr txBox="1"/>
              <p:nvPr/>
            </p:nvSpPr>
            <p:spPr>
              <a:xfrm>
                <a:off x="1987659" y="5604863"/>
                <a:ext cx="395948"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4%</a:t>
                </a:r>
              </a:p>
            </p:txBody>
          </p:sp>
          <p:sp>
            <p:nvSpPr>
              <p:cNvPr id="95" name="TextBox 94">
                <a:extLst>
                  <a:ext uri="{FF2B5EF4-FFF2-40B4-BE49-F238E27FC236}">
                    <a16:creationId xmlns:a16="http://schemas.microsoft.com/office/drawing/2014/main" id="{29D62082-DA10-9F4A-35C6-38EB0BE25D51}"/>
                  </a:ext>
                </a:extLst>
              </p:cNvPr>
              <p:cNvSpPr txBox="1"/>
              <p:nvPr/>
            </p:nvSpPr>
            <p:spPr>
              <a:xfrm>
                <a:off x="2273973" y="6135511"/>
                <a:ext cx="395948"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9%</a:t>
                </a:r>
              </a:p>
            </p:txBody>
          </p:sp>
          <p:sp>
            <p:nvSpPr>
              <p:cNvPr id="96" name="TextBox 95">
                <a:extLst>
                  <a:ext uri="{FF2B5EF4-FFF2-40B4-BE49-F238E27FC236}">
                    <a16:creationId xmlns:a16="http://schemas.microsoft.com/office/drawing/2014/main" id="{A9AC43C3-A97C-2494-D09B-C01479506421}"/>
                  </a:ext>
                </a:extLst>
              </p:cNvPr>
              <p:cNvSpPr txBox="1"/>
              <p:nvPr/>
            </p:nvSpPr>
            <p:spPr>
              <a:xfrm>
                <a:off x="-42462" y="2342753"/>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Improve efficiency &amp; productivity</a:t>
                </a:r>
              </a:p>
            </p:txBody>
          </p:sp>
          <p:sp>
            <p:nvSpPr>
              <p:cNvPr id="97" name="TextBox 96">
                <a:extLst>
                  <a:ext uri="{FF2B5EF4-FFF2-40B4-BE49-F238E27FC236}">
                    <a16:creationId xmlns:a16="http://schemas.microsoft.com/office/drawing/2014/main" id="{2AC5EA43-7BAB-7B4C-42DF-58934881208C}"/>
                  </a:ext>
                </a:extLst>
              </p:cNvPr>
              <p:cNvSpPr txBox="1"/>
              <p:nvPr/>
            </p:nvSpPr>
            <p:spPr>
              <a:xfrm>
                <a:off x="-42462" y="2906588"/>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Encourage Innovation</a:t>
                </a:r>
              </a:p>
            </p:txBody>
          </p:sp>
          <p:sp>
            <p:nvSpPr>
              <p:cNvPr id="98" name="TextBox 97">
                <a:extLst>
                  <a:ext uri="{FF2B5EF4-FFF2-40B4-BE49-F238E27FC236}">
                    <a16:creationId xmlns:a16="http://schemas.microsoft.com/office/drawing/2014/main" id="{E6254541-2F1B-FDD7-396F-A1693B7BF734}"/>
                  </a:ext>
                </a:extLst>
              </p:cNvPr>
              <p:cNvSpPr txBox="1"/>
              <p:nvPr/>
            </p:nvSpPr>
            <p:spPr>
              <a:xfrm>
                <a:off x="-42462" y="3281768"/>
                <a:ext cx="1970687" cy="586423"/>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Increase speed/ease of developing new systems/softwares</a:t>
                </a:r>
              </a:p>
            </p:txBody>
          </p:sp>
          <p:sp>
            <p:nvSpPr>
              <p:cNvPr id="99" name="TextBox 98">
                <a:extLst>
                  <a:ext uri="{FF2B5EF4-FFF2-40B4-BE49-F238E27FC236}">
                    <a16:creationId xmlns:a16="http://schemas.microsoft.com/office/drawing/2014/main" id="{D035A8DB-929E-5C86-F6CC-E946D6046E58}"/>
                  </a:ext>
                </a:extLst>
              </p:cNvPr>
              <p:cNvSpPr txBox="1"/>
              <p:nvPr/>
            </p:nvSpPr>
            <p:spPr>
              <a:xfrm>
                <a:off x="-31690" y="3870760"/>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Shift workers from lower to higher value tasks</a:t>
                </a:r>
              </a:p>
            </p:txBody>
          </p:sp>
          <p:sp>
            <p:nvSpPr>
              <p:cNvPr id="100" name="TextBox 99">
                <a:extLst>
                  <a:ext uri="{FF2B5EF4-FFF2-40B4-BE49-F238E27FC236}">
                    <a16:creationId xmlns:a16="http://schemas.microsoft.com/office/drawing/2014/main" id="{9291278D-9EB4-65D4-B25C-49ADFB7E8CBD}"/>
                  </a:ext>
                </a:extLst>
              </p:cNvPr>
              <p:cNvSpPr txBox="1"/>
              <p:nvPr/>
            </p:nvSpPr>
            <p:spPr>
              <a:xfrm>
                <a:off x="-31690" y="4372172"/>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Developed new products &amp; services</a:t>
                </a:r>
              </a:p>
            </p:txBody>
          </p:sp>
          <p:sp>
            <p:nvSpPr>
              <p:cNvPr id="101" name="TextBox 100">
                <a:extLst>
                  <a:ext uri="{FF2B5EF4-FFF2-40B4-BE49-F238E27FC236}">
                    <a16:creationId xmlns:a16="http://schemas.microsoft.com/office/drawing/2014/main" id="{54596C2B-C00F-B8D3-E060-7679BA58B2CB}"/>
                  </a:ext>
                </a:extLst>
              </p:cNvPr>
              <p:cNvSpPr txBox="1"/>
              <p:nvPr/>
            </p:nvSpPr>
            <p:spPr>
              <a:xfrm>
                <a:off x="-39597" y="4901860"/>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Improved existing products and services</a:t>
                </a:r>
              </a:p>
            </p:txBody>
          </p:sp>
          <p:sp>
            <p:nvSpPr>
              <p:cNvPr id="102" name="TextBox 101">
                <a:extLst>
                  <a:ext uri="{FF2B5EF4-FFF2-40B4-BE49-F238E27FC236}">
                    <a16:creationId xmlns:a16="http://schemas.microsoft.com/office/drawing/2014/main" id="{74C2B033-5B22-A48A-E45F-D38B1173D1D8}"/>
                  </a:ext>
                </a:extLst>
              </p:cNvPr>
              <p:cNvSpPr txBox="1"/>
              <p:nvPr/>
            </p:nvSpPr>
            <p:spPr>
              <a:xfrm>
                <a:off x="-39597" y="5427594"/>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Better detection of fraud &amp; risk management</a:t>
                </a:r>
              </a:p>
            </p:txBody>
          </p:sp>
          <p:sp>
            <p:nvSpPr>
              <p:cNvPr id="103" name="TextBox 102">
                <a:extLst>
                  <a:ext uri="{FF2B5EF4-FFF2-40B4-BE49-F238E27FC236}">
                    <a16:creationId xmlns:a16="http://schemas.microsoft.com/office/drawing/2014/main" id="{D3AD5D8C-88CE-6D6E-58D1-7473068A9113}"/>
                  </a:ext>
                </a:extLst>
              </p:cNvPr>
              <p:cNvSpPr txBox="1"/>
              <p:nvPr/>
            </p:nvSpPr>
            <p:spPr>
              <a:xfrm>
                <a:off x="-31690" y="5926803"/>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Enhanced relationships with clients/customers</a:t>
                </a:r>
              </a:p>
            </p:txBody>
          </p:sp>
          <p:sp>
            <p:nvSpPr>
              <p:cNvPr id="104" name="TextBox 103">
                <a:extLst>
                  <a:ext uri="{FF2B5EF4-FFF2-40B4-BE49-F238E27FC236}">
                    <a16:creationId xmlns:a16="http://schemas.microsoft.com/office/drawing/2014/main" id="{62BC89A6-81E7-94A9-3C05-F12DC8F8395F}"/>
                  </a:ext>
                </a:extLst>
              </p:cNvPr>
              <p:cNvSpPr txBox="1"/>
              <p:nvPr/>
            </p:nvSpPr>
            <p:spPr>
              <a:xfrm>
                <a:off x="2483264" y="2830482"/>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14%</a:t>
                </a:r>
              </a:p>
            </p:txBody>
          </p:sp>
          <p:sp>
            <p:nvSpPr>
              <p:cNvPr id="105" name="TextBox 104">
                <a:extLst>
                  <a:ext uri="{FF2B5EF4-FFF2-40B4-BE49-F238E27FC236}">
                    <a16:creationId xmlns:a16="http://schemas.microsoft.com/office/drawing/2014/main" id="{E96774EA-BA89-5327-822F-995782733F4F}"/>
                  </a:ext>
                </a:extLst>
              </p:cNvPr>
              <p:cNvSpPr txBox="1"/>
              <p:nvPr/>
            </p:nvSpPr>
            <p:spPr>
              <a:xfrm>
                <a:off x="2085780" y="3354994"/>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106" name="TextBox 105">
                <a:extLst>
                  <a:ext uri="{FF2B5EF4-FFF2-40B4-BE49-F238E27FC236}">
                    <a16:creationId xmlns:a16="http://schemas.microsoft.com/office/drawing/2014/main" id="{5D228201-2AE5-60CF-E192-139169B86FBB}"/>
                  </a:ext>
                </a:extLst>
              </p:cNvPr>
              <p:cNvSpPr txBox="1"/>
              <p:nvPr/>
            </p:nvSpPr>
            <p:spPr>
              <a:xfrm>
                <a:off x="2085780" y="3861725"/>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108" name="TextBox 107">
                <a:extLst>
                  <a:ext uri="{FF2B5EF4-FFF2-40B4-BE49-F238E27FC236}">
                    <a16:creationId xmlns:a16="http://schemas.microsoft.com/office/drawing/2014/main" id="{3D2CD849-C90E-B9DF-01FF-D69BC8E6F5DC}"/>
                  </a:ext>
                </a:extLst>
              </p:cNvPr>
              <p:cNvSpPr txBox="1"/>
              <p:nvPr/>
            </p:nvSpPr>
            <p:spPr>
              <a:xfrm>
                <a:off x="2085780" y="4368976"/>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109" name="TextBox 108">
                <a:extLst>
                  <a:ext uri="{FF2B5EF4-FFF2-40B4-BE49-F238E27FC236}">
                    <a16:creationId xmlns:a16="http://schemas.microsoft.com/office/drawing/2014/main" id="{003DCF3F-308A-CDD8-F744-827F26090176}"/>
                  </a:ext>
                </a:extLst>
              </p:cNvPr>
              <p:cNvSpPr txBox="1"/>
              <p:nvPr/>
            </p:nvSpPr>
            <p:spPr>
              <a:xfrm>
                <a:off x="1989002" y="4894692"/>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a:t>
                </a:r>
              </a:p>
            </p:txBody>
          </p:sp>
          <p:sp>
            <p:nvSpPr>
              <p:cNvPr id="110" name="TextBox 109">
                <a:extLst>
                  <a:ext uri="{FF2B5EF4-FFF2-40B4-BE49-F238E27FC236}">
                    <a16:creationId xmlns:a16="http://schemas.microsoft.com/office/drawing/2014/main" id="{4434E022-D4DE-7073-446F-F06C50C2FE02}"/>
                  </a:ext>
                </a:extLst>
              </p:cNvPr>
              <p:cNvSpPr txBox="1"/>
              <p:nvPr/>
            </p:nvSpPr>
            <p:spPr>
              <a:xfrm>
                <a:off x="1989002" y="5409555"/>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a:t>
                </a:r>
              </a:p>
            </p:txBody>
          </p:sp>
          <p:sp>
            <p:nvSpPr>
              <p:cNvPr id="111" name="TextBox 110">
                <a:extLst>
                  <a:ext uri="{FF2B5EF4-FFF2-40B4-BE49-F238E27FC236}">
                    <a16:creationId xmlns:a16="http://schemas.microsoft.com/office/drawing/2014/main" id="{FD5CF84E-FAF4-424D-C4F6-E7F70B9FF088}"/>
                  </a:ext>
                </a:extLst>
              </p:cNvPr>
              <p:cNvSpPr txBox="1"/>
              <p:nvPr/>
            </p:nvSpPr>
            <p:spPr>
              <a:xfrm>
                <a:off x="1989002" y="5926149"/>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a:t>
                </a:r>
              </a:p>
            </p:txBody>
          </p:sp>
        </p:grpSp>
        <p:grpSp>
          <p:nvGrpSpPr>
            <p:cNvPr id="173" name="Group 172">
              <a:extLst>
                <a:ext uri="{FF2B5EF4-FFF2-40B4-BE49-F238E27FC236}">
                  <a16:creationId xmlns:a16="http://schemas.microsoft.com/office/drawing/2014/main" id="{19EE8A17-562B-9511-B09F-960C23589B21}"/>
                </a:ext>
              </a:extLst>
            </p:cNvPr>
            <p:cNvGrpSpPr/>
            <p:nvPr/>
          </p:nvGrpSpPr>
          <p:grpSpPr>
            <a:xfrm>
              <a:off x="4476736" y="2320401"/>
              <a:ext cx="4065471" cy="4081665"/>
              <a:chOff x="4375425" y="2320401"/>
              <a:chExt cx="4065471" cy="4081665"/>
            </a:xfrm>
          </p:grpSpPr>
          <p:sp>
            <p:nvSpPr>
              <p:cNvPr id="115" name="object 21">
                <a:extLst>
                  <a:ext uri="{FF2B5EF4-FFF2-40B4-BE49-F238E27FC236}">
                    <a16:creationId xmlns:a16="http://schemas.microsoft.com/office/drawing/2014/main" id="{EC210DDF-BFF5-0DEF-7F29-FC40012E6948}"/>
                  </a:ext>
                </a:extLst>
              </p:cNvPr>
              <p:cNvSpPr/>
              <p:nvPr/>
            </p:nvSpPr>
            <p:spPr>
              <a:xfrm>
                <a:off x="6346113" y="2342752"/>
                <a:ext cx="0" cy="4025188"/>
              </a:xfrm>
              <a:custGeom>
                <a:avLst/>
                <a:gdLst/>
                <a:ahLst/>
                <a:cxnLst/>
                <a:rect l="l" t="t" r="r" b="b"/>
                <a:pathLst>
                  <a:path h="4122420">
                    <a:moveTo>
                      <a:pt x="0" y="0"/>
                    </a:moveTo>
                    <a:lnTo>
                      <a:pt x="0" y="4121950"/>
                    </a:lnTo>
                  </a:path>
                </a:pathLst>
              </a:custGeom>
              <a:ln w="6642">
                <a:solidFill>
                  <a:srgbClr val="000000"/>
                </a:solidFill>
              </a:ln>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67" name="Group 166">
                <a:extLst>
                  <a:ext uri="{FF2B5EF4-FFF2-40B4-BE49-F238E27FC236}">
                    <a16:creationId xmlns:a16="http://schemas.microsoft.com/office/drawing/2014/main" id="{85CCC620-7FCE-B790-90E5-C18FA9435766}"/>
                  </a:ext>
                </a:extLst>
              </p:cNvPr>
              <p:cNvGrpSpPr/>
              <p:nvPr/>
            </p:nvGrpSpPr>
            <p:grpSpPr>
              <a:xfrm>
                <a:off x="6439612" y="2320401"/>
                <a:ext cx="2001284" cy="484116"/>
                <a:chOff x="6439612" y="2320401"/>
                <a:chExt cx="2001284" cy="484116"/>
              </a:xfrm>
            </p:grpSpPr>
            <p:grpSp>
              <p:nvGrpSpPr>
                <p:cNvPr id="116" name="Group 115">
                  <a:extLst>
                    <a:ext uri="{FF2B5EF4-FFF2-40B4-BE49-F238E27FC236}">
                      <a16:creationId xmlns:a16="http://schemas.microsoft.com/office/drawing/2014/main" id="{BB1B25D1-1390-89DC-2AB9-60C78ADC907E}"/>
                    </a:ext>
                  </a:extLst>
                </p:cNvPr>
                <p:cNvGrpSpPr>
                  <a:grpSpLocks noChangeAspect="1"/>
                </p:cNvGrpSpPr>
                <p:nvPr/>
              </p:nvGrpSpPr>
              <p:grpSpPr>
                <a:xfrm>
                  <a:off x="6439612" y="2342752"/>
                  <a:ext cx="1951289" cy="424493"/>
                  <a:chOff x="1087442" y="2292734"/>
                  <a:chExt cx="831706" cy="587810"/>
                </a:xfrm>
              </p:grpSpPr>
              <p:sp>
                <p:nvSpPr>
                  <p:cNvPr id="162" name="object 20">
                    <a:extLst>
                      <a:ext uri="{FF2B5EF4-FFF2-40B4-BE49-F238E27FC236}">
                        <a16:creationId xmlns:a16="http://schemas.microsoft.com/office/drawing/2014/main" id="{913B1528-F7EF-6612-FC8C-2FFB13AF257D}"/>
                      </a:ext>
                    </a:extLst>
                  </p:cNvPr>
                  <p:cNvSpPr/>
                  <p:nvPr/>
                </p:nvSpPr>
                <p:spPr>
                  <a:xfrm>
                    <a:off x="1087442" y="2292734"/>
                    <a:ext cx="831706"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6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3" name="object 20">
                    <a:extLst>
                      <a:ext uri="{FF2B5EF4-FFF2-40B4-BE49-F238E27FC236}">
                        <a16:creationId xmlns:a16="http://schemas.microsoft.com/office/drawing/2014/main" id="{7F73D592-DA22-22E5-593C-B6B1BA323A6C}"/>
                      </a:ext>
                    </a:extLst>
                  </p:cNvPr>
                  <p:cNvSpPr/>
                  <p:nvPr/>
                </p:nvSpPr>
                <p:spPr>
                  <a:xfrm>
                    <a:off x="1087443" y="2589477"/>
                    <a:ext cx="460387"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24" name="TextBox 123">
                  <a:extLst>
                    <a:ext uri="{FF2B5EF4-FFF2-40B4-BE49-F238E27FC236}">
                      <a16:creationId xmlns:a16="http://schemas.microsoft.com/office/drawing/2014/main" id="{1EA56232-0BD0-3F3E-B9A5-42FB5DD9648F}"/>
                    </a:ext>
                  </a:extLst>
                </p:cNvPr>
                <p:cNvSpPr txBox="1"/>
                <p:nvPr/>
              </p:nvSpPr>
              <p:spPr>
                <a:xfrm>
                  <a:off x="7954460" y="2320401"/>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50%</a:t>
                  </a:r>
                </a:p>
              </p:txBody>
            </p:sp>
            <p:sp>
              <p:nvSpPr>
                <p:cNvPr id="125" name="TextBox 124">
                  <a:extLst>
                    <a:ext uri="{FF2B5EF4-FFF2-40B4-BE49-F238E27FC236}">
                      <a16:creationId xmlns:a16="http://schemas.microsoft.com/office/drawing/2014/main" id="{1BCDB1A8-BD12-39B8-3164-81A177C18076}"/>
                    </a:ext>
                  </a:extLst>
                </p:cNvPr>
                <p:cNvSpPr txBox="1"/>
                <p:nvPr/>
              </p:nvSpPr>
              <p:spPr>
                <a:xfrm>
                  <a:off x="7117709" y="2537961"/>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22%</a:t>
                  </a:r>
                </a:p>
              </p:txBody>
            </p:sp>
          </p:grpSp>
          <p:sp>
            <p:nvSpPr>
              <p:cNvPr id="133" name="TextBox 132">
                <a:extLst>
                  <a:ext uri="{FF2B5EF4-FFF2-40B4-BE49-F238E27FC236}">
                    <a16:creationId xmlns:a16="http://schemas.microsoft.com/office/drawing/2014/main" id="{E46E48BA-E65F-FDD5-6F81-8E48C6B6F19A}"/>
                  </a:ext>
                </a:extLst>
              </p:cNvPr>
              <p:cNvSpPr txBox="1"/>
              <p:nvPr/>
            </p:nvSpPr>
            <p:spPr>
              <a:xfrm>
                <a:off x="4375425" y="2342753"/>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Deeply embed GenAI into functions/procedures</a:t>
                </a:r>
              </a:p>
            </p:txBody>
          </p:sp>
          <p:sp>
            <p:nvSpPr>
              <p:cNvPr id="134" name="TextBox 133">
                <a:extLst>
                  <a:ext uri="{FF2B5EF4-FFF2-40B4-BE49-F238E27FC236}">
                    <a16:creationId xmlns:a16="http://schemas.microsoft.com/office/drawing/2014/main" id="{E42A70DF-43EA-BE25-3DF1-15EE5F5DD093}"/>
                  </a:ext>
                </a:extLst>
              </p:cNvPr>
              <p:cNvSpPr txBox="1"/>
              <p:nvPr/>
            </p:nvSpPr>
            <p:spPr>
              <a:xfrm>
                <a:off x="4375425" y="2947917"/>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Tailor/customise models with proprietary data</a:t>
                </a:r>
              </a:p>
            </p:txBody>
          </p:sp>
          <p:sp>
            <p:nvSpPr>
              <p:cNvPr id="135" name="TextBox 134">
                <a:extLst>
                  <a:ext uri="{FF2B5EF4-FFF2-40B4-BE49-F238E27FC236}">
                    <a16:creationId xmlns:a16="http://schemas.microsoft.com/office/drawing/2014/main" id="{0E66F8DC-52E2-2CC2-6FA1-C531265508EC}"/>
                  </a:ext>
                </a:extLst>
              </p:cNvPr>
              <p:cNvSpPr txBox="1"/>
              <p:nvPr/>
            </p:nvSpPr>
            <p:spPr>
              <a:xfrm>
                <a:off x="4375425" y="3553082"/>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Develop creative &amp; differentiated applications</a:t>
                </a:r>
              </a:p>
            </p:txBody>
          </p:sp>
          <p:sp>
            <p:nvSpPr>
              <p:cNvPr id="136" name="TextBox 135">
                <a:extLst>
                  <a:ext uri="{FF2B5EF4-FFF2-40B4-BE49-F238E27FC236}">
                    <a16:creationId xmlns:a16="http://schemas.microsoft.com/office/drawing/2014/main" id="{6E0195AD-3703-F828-B4CC-ACA41A425CB3}"/>
                  </a:ext>
                </a:extLst>
              </p:cNvPr>
              <p:cNvSpPr txBox="1"/>
              <p:nvPr/>
            </p:nvSpPr>
            <p:spPr>
              <a:xfrm>
                <a:off x="4386197" y="4135291"/>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Provide large access to the workforce</a:t>
                </a:r>
              </a:p>
            </p:txBody>
          </p:sp>
          <p:sp>
            <p:nvSpPr>
              <p:cNvPr id="137" name="TextBox 136">
                <a:extLst>
                  <a:ext uri="{FF2B5EF4-FFF2-40B4-BE49-F238E27FC236}">
                    <a16:creationId xmlns:a16="http://schemas.microsoft.com/office/drawing/2014/main" id="{F3987D59-18D1-DAE7-41BE-736ED5D84FA5}"/>
                  </a:ext>
                </a:extLst>
              </p:cNvPr>
              <p:cNvSpPr txBox="1"/>
              <p:nvPr/>
            </p:nvSpPr>
            <p:spPr>
              <a:xfrm>
                <a:off x="4386197" y="4809319"/>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Effectively manage risks</a:t>
                </a:r>
              </a:p>
            </p:txBody>
          </p:sp>
          <p:sp>
            <p:nvSpPr>
              <p:cNvPr id="138" name="TextBox 137">
                <a:extLst>
                  <a:ext uri="{FF2B5EF4-FFF2-40B4-BE49-F238E27FC236}">
                    <a16:creationId xmlns:a16="http://schemas.microsoft.com/office/drawing/2014/main" id="{9D6D2CA7-E498-FC7A-1691-71B6CD9B1066}"/>
                  </a:ext>
                </a:extLst>
              </p:cNvPr>
              <p:cNvSpPr txBox="1"/>
              <p:nvPr/>
            </p:nvSpPr>
            <p:spPr>
              <a:xfrm>
                <a:off x="4389767" y="5413452"/>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Develop the latest technology</a:t>
                </a:r>
              </a:p>
            </p:txBody>
          </p:sp>
          <p:sp>
            <p:nvSpPr>
              <p:cNvPr id="139" name="TextBox 138">
                <a:extLst>
                  <a:ext uri="{FF2B5EF4-FFF2-40B4-BE49-F238E27FC236}">
                    <a16:creationId xmlns:a16="http://schemas.microsoft.com/office/drawing/2014/main" id="{CEBFDCE1-77A3-3750-E58F-D0DE57C8EBD5}"/>
                  </a:ext>
                </a:extLst>
              </p:cNvPr>
              <p:cNvSpPr txBox="1"/>
              <p:nvPr/>
            </p:nvSpPr>
            <p:spPr>
              <a:xfrm>
                <a:off x="4389767" y="5926802"/>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Completely measure performance</a:t>
                </a:r>
              </a:p>
            </p:txBody>
          </p:sp>
          <p:grpSp>
            <p:nvGrpSpPr>
              <p:cNvPr id="172" name="Group 171">
                <a:extLst>
                  <a:ext uri="{FF2B5EF4-FFF2-40B4-BE49-F238E27FC236}">
                    <a16:creationId xmlns:a16="http://schemas.microsoft.com/office/drawing/2014/main" id="{0B19C08C-1310-B1D1-C78E-A734AA70B1EA}"/>
                  </a:ext>
                </a:extLst>
              </p:cNvPr>
              <p:cNvGrpSpPr/>
              <p:nvPr/>
            </p:nvGrpSpPr>
            <p:grpSpPr>
              <a:xfrm>
                <a:off x="6439612" y="2921403"/>
                <a:ext cx="947975" cy="485101"/>
                <a:chOff x="6439612" y="2830482"/>
                <a:chExt cx="947975" cy="485101"/>
              </a:xfrm>
            </p:grpSpPr>
            <p:grpSp>
              <p:nvGrpSpPr>
                <p:cNvPr id="117" name="Group 116">
                  <a:extLst>
                    <a:ext uri="{FF2B5EF4-FFF2-40B4-BE49-F238E27FC236}">
                      <a16:creationId xmlns:a16="http://schemas.microsoft.com/office/drawing/2014/main" id="{4D6694BB-776D-2516-82FA-32B09614B138}"/>
                    </a:ext>
                  </a:extLst>
                </p:cNvPr>
                <p:cNvGrpSpPr>
                  <a:grpSpLocks noChangeAspect="1"/>
                </p:cNvGrpSpPr>
                <p:nvPr/>
              </p:nvGrpSpPr>
              <p:grpSpPr>
                <a:xfrm>
                  <a:off x="6439612" y="2857085"/>
                  <a:ext cx="900445" cy="424879"/>
                  <a:chOff x="1087442" y="3003934"/>
                  <a:chExt cx="1154161" cy="588344"/>
                </a:xfrm>
              </p:grpSpPr>
              <p:sp>
                <p:nvSpPr>
                  <p:cNvPr id="160" name="object 20">
                    <a:extLst>
                      <a:ext uri="{FF2B5EF4-FFF2-40B4-BE49-F238E27FC236}">
                        <a16:creationId xmlns:a16="http://schemas.microsoft.com/office/drawing/2014/main" id="{CB5FEADA-B44D-2AF0-EC30-9F46E01AE87F}"/>
                      </a:ext>
                    </a:extLst>
                  </p:cNvPr>
                  <p:cNvSpPr/>
                  <p:nvPr/>
                </p:nvSpPr>
                <p:spPr>
                  <a:xfrm>
                    <a:off x="1087442" y="3003934"/>
                    <a:ext cx="115416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1" name="object 20">
                    <a:extLst>
                      <a:ext uri="{FF2B5EF4-FFF2-40B4-BE49-F238E27FC236}">
                        <a16:creationId xmlns:a16="http://schemas.microsoft.com/office/drawing/2014/main" id="{7D0B1369-AB09-1373-EA88-3D38B664FA3C}"/>
                      </a:ext>
                    </a:extLst>
                  </p:cNvPr>
                  <p:cNvSpPr/>
                  <p:nvPr/>
                </p:nvSpPr>
                <p:spPr>
                  <a:xfrm>
                    <a:off x="1087442" y="3301213"/>
                    <a:ext cx="844856" cy="291065"/>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26" name="TextBox 125">
                  <a:extLst>
                    <a:ext uri="{FF2B5EF4-FFF2-40B4-BE49-F238E27FC236}">
                      <a16:creationId xmlns:a16="http://schemas.microsoft.com/office/drawing/2014/main" id="{CB8E33E9-5727-E800-55D2-390F650A5126}"/>
                    </a:ext>
                  </a:extLst>
                </p:cNvPr>
                <p:cNvSpPr txBox="1"/>
                <p:nvPr/>
              </p:nvSpPr>
              <p:spPr>
                <a:xfrm>
                  <a:off x="6711043" y="3049027"/>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10%</a:t>
                  </a:r>
                </a:p>
              </p:txBody>
            </p:sp>
            <p:sp>
              <p:nvSpPr>
                <p:cNvPr id="141" name="TextBox 140">
                  <a:extLst>
                    <a:ext uri="{FF2B5EF4-FFF2-40B4-BE49-F238E27FC236}">
                      <a16:creationId xmlns:a16="http://schemas.microsoft.com/office/drawing/2014/main" id="{D6D940F0-F038-318C-A1BD-61BDC8D868F0}"/>
                    </a:ext>
                  </a:extLst>
                </p:cNvPr>
                <p:cNvSpPr txBox="1"/>
                <p:nvPr/>
              </p:nvSpPr>
              <p:spPr>
                <a:xfrm>
                  <a:off x="6901151" y="2830482"/>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18%</a:t>
                  </a:r>
                </a:p>
              </p:txBody>
            </p:sp>
          </p:grpSp>
          <p:grpSp>
            <p:nvGrpSpPr>
              <p:cNvPr id="171" name="Group 170">
                <a:extLst>
                  <a:ext uri="{FF2B5EF4-FFF2-40B4-BE49-F238E27FC236}">
                    <a16:creationId xmlns:a16="http://schemas.microsoft.com/office/drawing/2014/main" id="{4A743E4A-BAFA-533E-256B-FD80B5760B64}"/>
                  </a:ext>
                </a:extLst>
              </p:cNvPr>
              <p:cNvGrpSpPr/>
              <p:nvPr/>
            </p:nvGrpSpPr>
            <p:grpSpPr>
              <a:xfrm>
                <a:off x="6433845" y="3523390"/>
                <a:ext cx="713683" cy="467683"/>
                <a:chOff x="6433845" y="3347374"/>
                <a:chExt cx="713683" cy="467683"/>
              </a:xfrm>
            </p:grpSpPr>
            <p:grpSp>
              <p:nvGrpSpPr>
                <p:cNvPr id="118" name="Group 117">
                  <a:extLst>
                    <a:ext uri="{FF2B5EF4-FFF2-40B4-BE49-F238E27FC236}">
                      <a16:creationId xmlns:a16="http://schemas.microsoft.com/office/drawing/2014/main" id="{325EF36D-4340-C170-46AF-C0CD058AF3CF}"/>
                    </a:ext>
                  </a:extLst>
                </p:cNvPr>
                <p:cNvGrpSpPr>
                  <a:grpSpLocks noChangeAspect="1"/>
                </p:cNvGrpSpPr>
                <p:nvPr/>
              </p:nvGrpSpPr>
              <p:grpSpPr>
                <a:xfrm>
                  <a:off x="6433845" y="3371792"/>
                  <a:ext cx="659133" cy="424493"/>
                  <a:chOff x="1081675" y="3715134"/>
                  <a:chExt cx="659133" cy="587810"/>
                </a:xfrm>
              </p:grpSpPr>
              <p:sp>
                <p:nvSpPr>
                  <p:cNvPr id="158" name="object 20">
                    <a:extLst>
                      <a:ext uri="{FF2B5EF4-FFF2-40B4-BE49-F238E27FC236}">
                        <a16:creationId xmlns:a16="http://schemas.microsoft.com/office/drawing/2014/main" id="{D7C415FC-BE8D-041E-784C-ECB92E763AC5}"/>
                      </a:ext>
                    </a:extLst>
                  </p:cNvPr>
                  <p:cNvSpPr/>
                  <p:nvPr/>
                </p:nvSpPr>
                <p:spPr>
                  <a:xfrm>
                    <a:off x="1081675" y="3715134"/>
                    <a:ext cx="659133"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9" name="object 20">
                    <a:extLst>
                      <a:ext uri="{FF2B5EF4-FFF2-40B4-BE49-F238E27FC236}">
                        <a16:creationId xmlns:a16="http://schemas.microsoft.com/office/drawing/2014/main" id="{6F0F9C86-E7AE-D06C-E7D7-F4F1B5D9A5F1}"/>
                      </a:ext>
                    </a:extLst>
                  </p:cNvPr>
                  <p:cNvSpPr/>
                  <p:nvPr/>
                </p:nvSpPr>
                <p:spPr>
                  <a:xfrm>
                    <a:off x="1081675" y="4011877"/>
                    <a:ext cx="65913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27" name="TextBox 126">
                  <a:extLst>
                    <a:ext uri="{FF2B5EF4-FFF2-40B4-BE49-F238E27FC236}">
                      <a16:creationId xmlns:a16="http://schemas.microsoft.com/office/drawing/2014/main" id="{28195613-2B0E-46F1-443C-50D963DD92B3}"/>
                    </a:ext>
                  </a:extLst>
                </p:cNvPr>
                <p:cNvSpPr txBox="1"/>
                <p:nvPr/>
              </p:nvSpPr>
              <p:spPr>
                <a:xfrm>
                  <a:off x="6661713" y="3548501"/>
                  <a:ext cx="485815"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10%</a:t>
                  </a:r>
                </a:p>
              </p:txBody>
            </p:sp>
            <p:sp>
              <p:nvSpPr>
                <p:cNvPr id="142" name="TextBox 141">
                  <a:extLst>
                    <a:ext uri="{FF2B5EF4-FFF2-40B4-BE49-F238E27FC236}">
                      <a16:creationId xmlns:a16="http://schemas.microsoft.com/office/drawing/2014/main" id="{947845B9-40A2-4EE2-4951-C28892329F48}"/>
                    </a:ext>
                  </a:extLst>
                </p:cNvPr>
                <p:cNvSpPr txBox="1"/>
                <p:nvPr/>
              </p:nvSpPr>
              <p:spPr>
                <a:xfrm>
                  <a:off x="6656067" y="3347374"/>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10%</a:t>
                  </a:r>
                </a:p>
              </p:txBody>
            </p:sp>
          </p:grpSp>
          <p:grpSp>
            <p:nvGrpSpPr>
              <p:cNvPr id="170" name="Group 169">
                <a:extLst>
                  <a:ext uri="{FF2B5EF4-FFF2-40B4-BE49-F238E27FC236}">
                    <a16:creationId xmlns:a16="http://schemas.microsoft.com/office/drawing/2014/main" id="{FC4BA696-DEB7-D795-A46E-97443C36E22E}"/>
                  </a:ext>
                </a:extLst>
              </p:cNvPr>
              <p:cNvGrpSpPr/>
              <p:nvPr/>
            </p:nvGrpSpPr>
            <p:grpSpPr>
              <a:xfrm>
                <a:off x="6433845" y="4107958"/>
                <a:ext cx="708658" cy="482901"/>
                <a:chOff x="6433845" y="3861725"/>
                <a:chExt cx="708658" cy="482901"/>
              </a:xfrm>
            </p:grpSpPr>
            <p:grpSp>
              <p:nvGrpSpPr>
                <p:cNvPr id="119" name="Group 118">
                  <a:extLst>
                    <a:ext uri="{FF2B5EF4-FFF2-40B4-BE49-F238E27FC236}">
                      <a16:creationId xmlns:a16="http://schemas.microsoft.com/office/drawing/2014/main" id="{FF0EEDBA-E434-9D52-7555-BDA0B9BD851B}"/>
                    </a:ext>
                  </a:extLst>
                </p:cNvPr>
                <p:cNvGrpSpPr>
                  <a:grpSpLocks noChangeAspect="1"/>
                </p:cNvGrpSpPr>
                <p:nvPr/>
              </p:nvGrpSpPr>
              <p:grpSpPr>
                <a:xfrm>
                  <a:off x="6433845" y="3886121"/>
                  <a:ext cx="659131" cy="424493"/>
                  <a:chOff x="1081675" y="3715134"/>
                  <a:chExt cx="659131" cy="587810"/>
                </a:xfrm>
              </p:grpSpPr>
              <p:sp>
                <p:nvSpPr>
                  <p:cNvPr id="156" name="object 20">
                    <a:extLst>
                      <a:ext uri="{FF2B5EF4-FFF2-40B4-BE49-F238E27FC236}">
                        <a16:creationId xmlns:a16="http://schemas.microsoft.com/office/drawing/2014/main" id="{3A31F239-6F58-5A58-DB0B-3BD705E80AD4}"/>
                      </a:ext>
                    </a:extLst>
                  </p:cNvPr>
                  <p:cNvSpPr/>
                  <p:nvPr/>
                </p:nvSpPr>
                <p:spPr>
                  <a:xfrm>
                    <a:off x="1081676" y="3715134"/>
                    <a:ext cx="65913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7" name="object 20">
                    <a:extLst>
                      <a:ext uri="{FF2B5EF4-FFF2-40B4-BE49-F238E27FC236}">
                        <a16:creationId xmlns:a16="http://schemas.microsoft.com/office/drawing/2014/main" id="{21C03710-8C6E-6BC7-8E0D-715395B296D6}"/>
                      </a:ext>
                    </a:extLst>
                  </p:cNvPr>
                  <p:cNvSpPr/>
                  <p:nvPr/>
                </p:nvSpPr>
                <p:spPr>
                  <a:xfrm>
                    <a:off x="1081675" y="4011877"/>
                    <a:ext cx="541913"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28" name="TextBox 127">
                  <a:extLst>
                    <a:ext uri="{FF2B5EF4-FFF2-40B4-BE49-F238E27FC236}">
                      <a16:creationId xmlns:a16="http://schemas.microsoft.com/office/drawing/2014/main" id="{B940ACDD-CECA-27D1-1BE4-A43A73D6556A}"/>
                    </a:ext>
                  </a:extLst>
                </p:cNvPr>
                <p:cNvSpPr txBox="1"/>
                <p:nvPr/>
              </p:nvSpPr>
              <p:spPr>
                <a:xfrm>
                  <a:off x="6642742" y="4078070"/>
                  <a:ext cx="403571"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7%</a:t>
                  </a:r>
                </a:p>
              </p:txBody>
            </p:sp>
            <p:sp>
              <p:nvSpPr>
                <p:cNvPr id="143" name="TextBox 142">
                  <a:extLst>
                    <a:ext uri="{FF2B5EF4-FFF2-40B4-BE49-F238E27FC236}">
                      <a16:creationId xmlns:a16="http://schemas.microsoft.com/office/drawing/2014/main" id="{22386F8B-06D9-0F36-26A5-186678FDE59B}"/>
                    </a:ext>
                  </a:extLst>
                </p:cNvPr>
                <p:cNvSpPr txBox="1"/>
                <p:nvPr/>
              </p:nvSpPr>
              <p:spPr>
                <a:xfrm>
                  <a:off x="6656067" y="3861725"/>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10%</a:t>
                  </a:r>
                </a:p>
              </p:txBody>
            </p:sp>
          </p:grpSp>
          <p:grpSp>
            <p:nvGrpSpPr>
              <p:cNvPr id="169" name="Group 168">
                <a:extLst>
                  <a:ext uri="{FF2B5EF4-FFF2-40B4-BE49-F238E27FC236}">
                    <a16:creationId xmlns:a16="http://schemas.microsoft.com/office/drawing/2014/main" id="{F279EBA5-4653-FBA1-E312-A56AB9B5D85F}"/>
                  </a:ext>
                </a:extLst>
              </p:cNvPr>
              <p:cNvGrpSpPr/>
              <p:nvPr/>
            </p:nvGrpSpPr>
            <p:grpSpPr>
              <a:xfrm>
                <a:off x="6433845" y="4707744"/>
                <a:ext cx="882206" cy="489979"/>
                <a:chOff x="6433845" y="4368976"/>
                <a:chExt cx="882206" cy="489979"/>
              </a:xfrm>
            </p:grpSpPr>
            <p:grpSp>
              <p:nvGrpSpPr>
                <p:cNvPr id="120" name="Group 119">
                  <a:extLst>
                    <a:ext uri="{FF2B5EF4-FFF2-40B4-BE49-F238E27FC236}">
                      <a16:creationId xmlns:a16="http://schemas.microsoft.com/office/drawing/2014/main" id="{E62C7FED-9BF0-01EB-A46E-1BC68B4276B9}"/>
                    </a:ext>
                  </a:extLst>
                </p:cNvPr>
                <p:cNvGrpSpPr>
                  <a:grpSpLocks noChangeAspect="1"/>
                </p:cNvGrpSpPr>
                <p:nvPr/>
              </p:nvGrpSpPr>
              <p:grpSpPr>
                <a:xfrm>
                  <a:off x="6433845" y="4400450"/>
                  <a:ext cx="751375" cy="424493"/>
                  <a:chOff x="1081675" y="3715134"/>
                  <a:chExt cx="751375" cy="587810"/>
                </a:xfrm>
              </p:grpSpPr>
              <p:sp>
                <p:nvSpPr>
                  <p:cNvPr id="154" name="object 20">
                    <a:extLst>
                      <a:ext uri="{FF2B5EF4-FFF2-40B4-BE49-F238E27FC236}">
                        <a16:creationId xmlns:a16="http://schemas.microsoft.com/office/drawing/2014/main" id="{3E3A69E4-4200-F18C-E12B-DE1D93234DC1}"/>
                      </a:ext>
                    </a:extLst>
                  </p:cNvPr>
                  <p:cNvSpPr/>
                  <p:nvPr/>
                </p:nvSpPr>
                <p:spPr>
                  <a:xfrm>
                    <a:off x="1081675" y="3715134"/>
                    <a:ext cx="594239"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object 20">
                    <a:extLst>
                      <a:ext uri="{FF2B5EF4-FFF2-40B4-BE49-F238E27FC236}">
                        <a16:creationId xmlns:a16="http://schemas.microsoft.com/office/drawing/2014/main" id="{6FD20493-C134-23D5-A583-CB4906F45149}"/>
                      </a:ext>
                    </a:extLst>
                  </p:cNvPr>
                  <p:cNvSpPr/>
                  <p:nvPr/>
                </p:nvSpPr>
                <p:spPr>
                  <a:xfrm>
                    <a:off x="1081675" y="4011877"/>
                    <a:ext cx="751375"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29" name="TextBox 128">
                  <a:extLst>
                    <a:ext uri="{FF2B5EF4-FFF2-40B4-BE49-F238E27FC236}">
                      <a16:creationId xmlns:a16="http://schemas.microsoft.com/office/drawing/2014/main" id="{9E7A3DFD-24D4-CBFD-5937-47EBDC8E5507}"/>
                    </a:ext>
                  </a:extLst>
                </p:cNvPr>
                <p:cNvSpPr txBox="1"/>
                <p:nvPr/>
              </p:nvSpPr>
              <p:spPr>
                <a:xfrm>
                  <a:off x="6777296" y="4592399"/>
                  <a:ext cx="538755"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13%</a:t>
                  </a:r>
                </a:p>
              </p:txBody>
            </p:sp>
            <p:sp>
              <p:nvSpPr>
                <p:cNvPr id="144" name="TextBox 143">
                  <a:extLst>
                    <a:ext uri="{FF2B5EF4-FFF2-40B4-BE49-F238E27FC236}">
                      <a16:creationId xmlns:a16="http://schemas.microsoft.com/office/drawing/2014/main" id="{FB803EE2-0543-DFDD-20B5-5AEA7BE5C7C6}"/>
                    </a:ext>
                  </a:extLst>
                </p:cNvPr>
                <p:cNvSpPr txBox="1"/>
                <p:nvPr/>
              </p:nvSpPr>
              <p:spPr>
                <a:xfrm>
                  <a:off x="6710496" y="4368976"/>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a:t>
                  </a:r>
                </a:p>
              </p:txBody>
            </p:sp>
          </p:grpSp>
          <p:grpSp>
            <p:nvGrpSpPr>
              <p:cNvPr id="168" name="Group 167">
                <a:extLst>
                  <a:ext uri="{FF2B5EF4-FFF2-40B4-BE49-F238E27FC236}">
                    <a16:creationId xmlns:a16="http://schemas.microsoft.com/office/drawing/2014/main" id="{100EA8F1-F21E-F279-9555-7E9646659048}"/>
                  </a:ext>
                </a:extLst>
              </p:cNvPr>
              <p:cNvGrpSpPr/>
              <p:nvPr/>
            </p:nvGrpSpPr>
            <p:grpSpPr>
              <a:xfrm>
                <a:off x="6350499" y="5314608"/>
                <a:ext cx="911267" cy="480856"/>
                <a:chOff x="6350499" y="4894691"/>
                <a:chExt cx="911267" cy="480856"/>
              </a:xfrm>
            </p:grpSpPr>
            <p:grpSp>
              <p:nvGrpSpPr>
                <p:cNvPr id="121" name="Group 120">
                  <a:extLst>
                    <a:ext uri="{FF2B5EF4-FFF2-40B4-BE49-F238E27FC236}">
                      <a16:creationId xmlns:a16="http://schemas.microsoft.com/office/drawing/2014/main" id="{AF3FA5E7-9A82-79BC-9959-FE4FF03CA014}"/>
                    </a:ext>
                  </a:extLst>
                </p:cNvPr>
                <p:cNvGrpSpPr>
                  <a:grpSpLocks noChangeAspect="1"/>
                </p:cNvGrpSpPr>
                <p:nvPr/>
              </p:nvGrpSpPr>
              <p:grpSpPr>
                <a:xfrm>
                  <a:off x="6433845" y="4914780"/>
                  <a:ext cx="708657" cy="424493"/>
                  <a:chOff x="1081675" y="3715134"/>
                  <a:chExt cx="708657" cy="587810"/>
                </a:xfrm>
              </p:grpSpPr>
              <p:sp>
                <p:nvSpPr>
                  <p:cNvPr id="152" name="object 20">
                    <a:extLst>
                      <a:ext uri="{FF2B5EF4-FFF2-40B4-BE49-F238E27FC236}">
                        <a16:creationId xmlns:a16="http://schemas.microsoft.com/office/drawing/2014/main" id="{F776E3AA-582C-6B3C-2A91-573C3C131E8C}"/>
                      </a:ext>
                    </a:extLst>
                  </p:cNvPr>
                  <p:cNvSpPr/>
                  <p:nvPr/>
                </p:nvSpPr>
                <p:spPr>
                  <a:xfrm>
                    <a:off x="1081676" y="3715134"/>
                    <a:ext cx="208896"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3" name="object 20">
                    <a:extLst>
                      <a:ext uri="{FF2B5EF4-FFF2-40B4-BE49-F238E27FC236}">
                        <a16:creationId xmlns:a16="http://schemas.microsoft.com/office/drawing/2014/main" id="{AB87F9FD-1435-F980-C850-B8A6A7BFCAB8}"/>
                      </a:ext>
                    </a:extLst>
                  </p:cNvPr>
                  <p:cNvSpPr/>
                  <p:nvPr/>
                </p:nvSpPr>
                <p:spPr>
                  <a:xfrm>
                    <a:off x="1081675" y="4011877"/>
                    <a:ext cx="708657"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30" name="TextBox 129">
                  <a:extLst>
                    <a:ext uri="{FF2B5EF4-FFF2-40B4-BE49-F238E27FC236}">
                      <a16:creationId xmlns:a16="http://schemas.microsoft.com/office/drawing/2014/main" id="{470409A6-45BA-FB24-BA2E-98ADB3223CCD}"/>
                    </a:ext>
                  </a:extLst>
                </p:cNvPr>
                <p:cNvSpPr txBox="1"/>
                <p:nvPr/>
              </p:nvSpPr>
              <p:spPr>
                <a:xfrm>
                  <a:off x="6723010" y="5108991"/>
                  <a:ext cx="53875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11%</a:t>
                  </a:r>
                </a:p>
              </p:txBody>
            </p:sp>
            <p:sp>
              <p:nvSpPr>
                <p:cNvPr id="145" name="TextBox 144">
                  <a:extLst>
                    <a:ext uri="{FF2B5EF4-FFF2-40B4-BE49-F238E27FC236}">
                      <a16:creationId xmlns:a16="http://schemas.microsoft.com/office/drawing/2014/main" id="{1D0F9089-16A7-7648-3F2C-50115BA2A802}"/>
                    </a:ext>
                  </a:extLst>
                </p:cNvPr>
                <p:cNvSpPr txBox="1"/>
                <p:nvPr/>
              </p:nvSpPr>
              <p:spPr>
                <a:xfrm>
                  <a:off x="6350499" y="4894691"/>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166" name="Group 165">
                <a:extLst>
                  <a:ext uri="{FF2B5EF4-FFF2-40B4-BE49-F238E27FC236}">
                    <a16:creationId xmlns:a16="http://schemas.microsoft.com/office/drawing/2014/main" id="{1A082A2D-93B4-A13F-C6A9-C8573BE95EF1}"/>
                  </a:ext>
                </a:extLst>
              </p:cNvPr>
              <p:cNvGrpSpPr/>
              <p:nvPr/>
            </p:nvGrpSpPr>
            <p:grpSpPr>
              <a:xfrm>
                <a:off x="6350496" y="5912347"/>
                <a:ext cx="737312" cy="489719"/>
                <a:chOff x="6350496" y="5912347"/>
                <a:chExt cx="737312" cy="489719"/>
              </a:xfrm>
            </p:grpSpPr>
            <p:grpSp>
              <p:nvGrpSpPr>
                <p:cNvPr id="123" name="Group 122">
                  <a:extLst>
                    <a:ext uri="{FF2B5EF4-FFF2-40B4-BE49-F238E27FC236}">
                      <a16:creationId xmlns:a16="http://schemas.microsoft.com/office/drawing/2014/main" id="{7E8AC188-A515-A0E5-9A99-76D5C5DACEB8}"/>
                    </a:ext>
                  </a:extLst>
                </p:cNvPr>
                <p:cNvGrpSpPr>
                  <a:grpSpLocks noChangeAspect="1"/>
                </p:cNvGrpSpPr>
                <p:nvPr/>
              </p:nvGrpSpPr>
              <p:grpSpPr>
                <a:xfrm>
                  <a:off x="6433846" y="5943437"/>
                  <a:ext cx="594239" cy="413494"/>
                  <a:chOff x="1081676" y="3715134"/>
                  <a:chExt cx="594239" cy="572580"/>
                </a:xfrm>
              </p:grpSpPr>
              <p:sp>
                <p:nvSpPr>
                  <p:cNvPr id="148" name="object 20">
                    <a:extLst>
                      <a:ext uri="{FF2B5EF4-FFF2-40B4-BE49-F238E27FC236}">
                        <a16:creationId xmlns:a16="http://schemas.microsoft.com/office/drawing/2014/main" id="{61C46BA2-57E4-3C87-5ACC-F50E19A78E02}"/>
                      </a:ext>
                    </a:extLst>
                  </p:cNvPr>
                  <p:cNvSpPr/>
                  <p:nvPr/>
                </p:nvSpPr>
                <p:spPr>
                  <a:xfrm>
                    <a:off x="1081676" y="3715134"/>
                    <a:ext cx="208896"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9" name="object 20">
                    <a:extLst>
                      <a:ext uri="{FF2B5EF4-FFF2-40B4-BE49-F238E27FC236}">
                        <a16:creationId xmlns:a16="http://schemas.microsoft.com/office/drawing/2014/main" id="{7A8C5531-3EAB-2C0F-9258-2D36D5495B63}"/>
                      </a:ext>
                    </a:extLst>
                  </p:cNvPr>
                  <p:cNvSpPr/>
                  <p:nvPr/>
                </p:nvSpPr>
                <p:spPr>
                  <a:xfrm>
                    <a:off x="1081677" y="3996646"/>
                    <a:ext cx="594238"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32" name="TextBox 131">
                  <a:extLst>
                    <a:ext uri="{FF2B5EF4-FFF2-40B4-BE49-F238E27FC236}">
                      <a16:creationId xmlns:a16="http://schemas.microsoft.com/office/drawing/2014/main" id="{AA89DFA4-4336-B479-A648-214545CA0521}"/>
                    </a:ext>
                  </a:extLst>
                </p:cNvPr>
                <p:cNvSpPr txBox="1"/>
                <p:nvPr/>
              </p:nvSpPr>
              <p:spPr>
                <a:xfrm>
                  <a:off x="6691860" y="6135510"/>
                  <a:ext cx="395948"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8%</a:t>
                  </a:r>
                </a:p>
              </p:txBody>
            </p:sp>
            <p:sp>
              <p:nvSpPr>
                <p:cNvPr id="165" name="TextBox 164">
                  <a:extLst>
                    <a:ext uri="{FF2B5EF4-FFF2-40B4-BE49-F238E27FC236}">
                      <a16:creationId xmlns:a16="http://schemas.microsoft.com/office/drawing/2014/main" id="{F8C40C9A-DC1A-1C96-7C12-0AC564774DD3}"/>
                    </a:ext>
                  </a:extLst>
                </p:cNvPr>
                <p:cNvSpPr txBox="1"/>
                <p:nvPr/>
              </p:nvSpPr>
              <p:spPr>
                <a:xfrm>
                  <a:off x="6350496" y="5912347"/>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grpSp>
          <p:nvGrpSpPr>
            <p:cNvPr id="279" name="Group 278">
              <a:extLst>
                <a:ext uri="{FF2B5EF4-FFF2-40B4-BE49-F238E27FC236}">
                  <a16:creationId xmlns:a16="http://schemas.microsoft.com/office/drawing/2014/main" id="{41193B1D-9AEC-359C-F0DF-526668B47B22}"/>
                </a:ext>
              </a:extLst>
            </p:cNvPr>
            <p:cNvGrpSpPr/>
            <p:nvPr/>
          </p:nvGrpSpPr>
          <p:grpSpPr>
            <a:xfrm>
              <a:off x="8995933" y="2320401"/>
              <a:ext cx="4518893" cy="4081666"/>
              <a:chOff x="-42462" y="2320401"/>
              <a:chExt cx="4518893" cy="4081666"/>
            </a:xfrm>
          </p:grpSpPr>
          <p:sp>
            <p:nvSpPr>
              <p:cNvPr id="280" name="object 21">
                <a:extLst>
                  <a:ext uri="{FF2B5EF4-FFF2-40B4-BE49-F238E27FC236}">
                    <a16:creationId xmlns:a16="http://schemas.microsoft.com/office/drawing/2014/main" id="{CDF14466-6BE0-6456-C309-436B9E197EEC}"/>
                  </a:ext>
                </a:extLst>
              </p:cNvPr>
              <p:cNvSpPr/>
              <p:nvPr/>
            </p:nvSpPr>
            <p:spPr>
              <a:xfrm>
                <a:off x="1928226" y="2342752"/>
                <a:ext cx="0" cy="4025188"/>
              </a:xfrm>
              <a:custGeom>
                <a:avLst/>
                <a:gdLst/>
                <a:ahLst/>
                <a:cxnLst/>
                <a:rect l="l" t="t" r="r" b="b"/>
                <a:pathLst>
                  <a:path h="4122420">
                    <a:moveTo>
                      <a:pt x="0" y="0"/>
                    </a:moveTo>
                    <a:lnTo>
                      <a:pt x="0" y="4121950"/>
                    </a:lnTo>
                  </a:path>
                </a:pathLst>
              </a:custGeom>
              <a:ln w="6642">
                <a:solidFill>
                  <a:srgbClr val="000000"/>
                </a:solidFill>
              </a:ln>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81" name="Group 280">
                <a:extLst>
                  <a:ext uri="{FF2B5EF4-FFF2-40B4-BE49-F238E27FC236}">
                    <a16:creationId xmlns:a16="http://schemas.microsoft.com/office/drawing/2014/main" id="{A3748780-02B2-EB45-333E-68F789F03D0D}"/>
                  </a:ext>
                </a:extLst>
              </p:cNvPr>
              <p:cNvGrpSpPr>
                <a:grpSpLocks noChangeAspect="1"/>
              </p:cNvGrpSpPr>
              <p:nvPr/>
            </p:nvGrpSpPr>
            <p:grpSpPr>
              <a:xfrm>
                <a:off x="2021723" y="2342756"/>
                <a:ext cx="2389075" cy="424494"/>
                <a:chOff x="1087442" y="2292734"/>
                <a:chExt cx="1018306" cy="587810"/>
              </a:xfrm>
            </p:grpSpPr>
            <p:sp>
              <p:nvSpPr>
                <p:cNvPr id="327" name="object 20">
                  <a:extLst>
                    <a:ext uri="{FF2B5EF4-FFF2-40B4-BE49-F238E27FC236}">
                      <a16:creationId xmlns:a16="http://schemas.microsoft.com/office/drawing/2014/main" id="{BA65A821-A67C-D44E-A6E0-78168BC81BA2}"/>
                    </a:ext>
                  </a:extLst>
                </p:cNvPr>
                <p:cNvSpPr/>
                <p:nvPr/>
              </p:nvSpPr>
              <p:spPr>
                <a:xfrm>
                  <a:off x="1087442" y="2292734"/>
                  <a:ext cx="1018306"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8" name="object 20">
                  <a:extLst>
                    <a:ext uri="{FF2B5EF4-FFF2-40B4-BE49-F238E27FC236}">
                      <a16:creationId xmlns:a16="http://schemas.microsoft.com/office/drawing/2014/main" id="{56A1E5EE-9D47-A3D3-7A7F-0F13F3AE0804}"/>
                    </a:ext>
                  </a:extLst>
                </p:cNvPr>
                <p:cNvSpPr/>
                <p:nvPr/>
              </p:nvSpPr>
              <p:spPr>
                <a:xfrm>
                  <a:off x="1087443" y="2589477"/>
                  <a:ext cx="664475"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2" name="Group 281">
                <a:extLst>
                  <a:ext uri="{FF2B5EF4-FFF2-40B4-BE49-F238E27FC236}">
                    <a16:creationId xmlns:a16="http://schemas.microsoft.com/office/drawing/2014/main" id="{D047CAAD-DBA6-20D8-1216-34D517E06773}"/>
                  </a:ext>
                </a:extLst>
              </p:cNvPr>
              <p:cNvGrpSpPr>
                <a:grpSpLocks noChangeAspect="1"/>
              </p:cNvGrpSpPr>
              <p:nvPr/>
            </p:nvGrpSpPr>
            <p:grpSpPr>
              <a:xfrm>
                <a:off x="2021724" y="2857085"/>
                <a:ext cx="1655289" cy="424879"/>
                <a:chOff x="1087441" y="3003934"/>
                <a:chExt cx="2121694" cy="588344"/>
              </a:xfrm>
            </p:grpSpPr>
            <p:sp>
              <p:nvSpPr>
                <p:cNvPr id="325" name="object 20">
                  <a:extLst>
                    <a:ext uri="{FF2B5EF4-FFF2-40B4-BE49-F238E27FC236}">
                      <a16:creationId xmlns:a16="http://schemas.microsoft.com/office/drawing/2014/main" id="{D1C7A411-0D36-863D-683D-7BDF7D369E49}"/>
                    </a:ext>
                  </a:extLst>
                </p:cNvPr>
                <p:cNvSpPr/>
                <p:nvPr/>
              </p:nvSpPr>
              <p:spPr>
                <a:xfrm>
                  <a:off x="1087441" y="3003934"/>
                  <a:ext cx="2121694"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6" name="object 20">
                  <a:extLst>
                    <a:ext uri="{FF2B5EF4-FFF2-40B4-BE49-F238E27FC236}">
                      <a16:creationId xmlns:a16="http://schemas.microsoft.com/office/drawing/2014/main" id="{CA0258DD-709F-9159-137C-18A1AC17EBC1}"/>
                    </a:ext>
                  </a:extLst>
                </p:cNvPr>
                <p:cNvSpPr/>
                <p:nvPr/>
              </p:nvSpPr>
              <p:spPr>
                <a:xfrm>
                  <a:off x="1087441" y="3301213"/>
                  <a:ext cx="496735" cy="291065"/>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3" name="Group 282">
                <a:extLst>
                  <a:ext uri="{FF2B5EF4-FFF2-40B4-BE49-F238E27FC236}">
                    <a16:creationId xmlns:a16="http://schemas.microsoft.com/office/drawing/2014/main" id="{66F424FE-B558-8A25-2FBA-92C9FC0E7E33}"/>
                  </a:ext>
                </a:extLst>
              </p:cNvPr>
              <p:cNvGrpSpPr>
                <a:grpSpLocks noChangeAspect="1"/>
              </p:cNvGrpSpPr>
              <p:nvPr/>
            </p:nvGrpSpPr>
            <p:grpSpPr>
              <a:xfrm>
                <a:off x="2015957" y="3371798"/>
                <a:ext cx="1760672" cy="424494"/>
                <a:chOff x="1081674" y="3715134"/>
                <a:chExt cx="1760672" cy="587810"/>
              </a:xfrm>
            </p:grpSpPr>
            <p:sp>
              <p:nvSpPr>
                <p:cNvPr id="323" name="object 20">
                  <a:extLst>
                    <a:ext uri="{FF2B5EF4-FFF2-40B4-BE49-F238E27FC236}">
                      <a16:creationId xmlns:a16="http://schemas.microsoft.com/office/drawing/2014/main" id="{2275856A-2316-BA92-4CA6-B830103EB18B}"/>
                    </a:ext>
                  </a:extLst>
                </p:cNvPr>
                <p:cNvSpPr/>
                <p:nvPr/>
              </p:nvSpPr>
              <p:spPr>
                <a:xfrm>
                  <a:off x="1081674" y="3715134"/>
                  <a:ext cx="1423093"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4" name="object 20">
                  <a:extLst>
                    <a:ext uri="{FF2B5EF4-FFF2-40B4-BE49-F238E27FC236}">
                      <a16:creationId xmlns:a16="http://schemas.microsoft.com/office/drawing/2014/main" id="{95AE770A-EDFE-23E0-829D-151BB4CDBE25}"/>
                    </a:ext>
                  </a:extLst>
                </p:cNvPr>
                <p:cNvSpPr/>
                <p:nvPr/>
              </p:nvSpPr>
              <p:spPr>
                <a:xfrm>
                  <a:off x="1081675" y="4011877"/>
                  <a:ext cx="176067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4" name="Group 283">
                <a:extLst>
                  <a:ext uri="{FF2B5EF4-FFF2-40B4-BE49-F238E27FC236}">
                    <a16:creationId xmlns:a16="http://schemas.microsoft.com/office/drawing/2014/main" id="{889E4162-B357-6046-084B-AE5532FCE1AF}"/>
                  </a:ext>
                </a:extLst>
              </p:cNvPr>
              <p:cNvGrpSpPr>
                <a:grpSpLocks noChangeAspect="1"/>
              </p:cNvGrpSpPr>
              <p:nvPr/>
            </p:nvGrpSpPr>
            <p:grpSpPr>
              <a:xfrm>
                <a:off x="2015958" y="3886112"/>
                <a:ext cx="2123405" cy="413493"/>
                <a:chOff x="1081675" y="3715134"/>
                <a:chExt cx="2123405" cy="572580"/>
              </a:xfrm>
            </p:grpSpPr>
            <p:sp>
              <p:nvSpPr>
                <p:cNvPr id="321" name="object 20">
                  <a:extLst>
                    <a:ext uri="{FF2B5EF4-FFF2-40B4-BE49-F238E27FC236}">
                      <a16:creationId xmlns:a16="http://schemas.microsoft.com/office/drawing/2014/main" id="{AA06FCA9-EEDB-2947-DFDC-14F0486665A5}"/>
                    </a:ext>
                  </a:extLst>
                </p:cNvPr>
                <p:cNvSpPr/>
                <p:nvPr/>
              </p:nvSpPr>
              <p:spPr>
                <a:xfrm>
                  <a:off x="1081675" y="3715134"/>
                  <a:ext cx="912829"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2" name="object 20">
                  <a:extLst>
                    <a:ext uri="{FF2B5EF4-FFF2-40B4-BE49-F238E27FC236}">
                      <a16:creationId xmlns:a16="http://schemas.microsoft.com/office/drawing/2014/main" id="{C80AC6CF-7C54-6C13-3DC0-12E35DDF8AFA}"/>
                    </a:ext>
                  </a:extLst>
                </p:cNvPr>
                <p:cNvSpPr/>
                <p:nvPr/>
              </p:nvSpPr>
              <p:spPr>
                <a:xfrm>
                  <a:off x="1081676" y="3996646"/>
                  <a:ext cx="2123404"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5" name="Group 284">
                <a:extLst>
                  <a:ext uri="{FF2B5EF4-FFF2-40B4-BE49-F238E27FC236}">
                    <a16:creationId xmlns:a16="http://schemas.microsoft.com/office/drawing/2014/main" id="{CCF81BB7-31EB-6E4B-4EAB-857864CFEE8E}"/>
                  </a:ext>
                </a:extLst>
              </p:cNvPr>
              <p:cNvGrpSpPr>
                <a:grpSpLocks noChangeAspect="1"/>
              </p:cNvGrpSpPr>
              <p:nvPr/>
            </p:nvGrpSpPr>
            <p:grpSpPr>
              <a:xfrm>
                <a:off x="2015958" y="4400456"/>
                <a:ext cx="1624661" cy="424494"/>
                <a:chOff x="1081675" y="3715134"/>
                <a:chExt cx="1624661" cy="587810"/>
              </a:xfrm>
            </p:grpSpPr>
            <p:sp>
              <p:nvSpPr>
                <p:cNvPr id="319" name="object 20">
                  <a:extLst>
                    <a:ext uri="{FF2B5EF4-FFF2-40B4-BE49-F238E27FC236}">
                      <a16:creationId xmlns:a16="http://schemas.microsoft.com/office/drawing/2014/main" id="{F95BE8EC-91A2-B355-4A81-8A126EA861AC}"/>
                    </a:ext>
                  </a:extLst>
                </p:cNvPr>
                <p:cNvSpPr/>
                <p:nvPr/>
              </p:nvSpPr>
              <p:spPr>
                <a:xfrm>
                  <a:off x="1081675" y="3715134"/>
                  <a:ext cx="857225"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0" name="object 20">
                  <a:extLst>
                    <a:ext uri="{FF2B5EF4-FFF2-40B4-BE49-F238E27FC236}">
                      <a16:creationId xmlns:a16="http://schemas.microsoft.com/office/drawing/2014/main" id="{2EE6E35D-7EF3-992C-2278-176206C3D40E}"/>
                    </a:ext>
                  </a:extLst>
                </p:cNvPr>
                <p:cNvSpPr/>
                <p:nvPr/>
              </p:nvSpPr>
              <p:spPr>
                <a:xfrm>
                  <a:off x="1081676" y="4011877"/>
                  <a:ext cx="162466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6" name="Group 285">
                <a:extLst>
                  <a:ext uri="{FF2B5EF4-FFF2-40B4-BE49-F238E27FC236}">
                    <a16:creationId xmlns:a16="http://schemas.microsoft.com/office/drawing/2014/main" id="{5AC18EE2-FB5C-01D8-D861-1A5CFEAFBAE5}"/>
                  </a:ext>
                </a:extLst>
              </p:cNvPr>
              <p:cNvGrpSpPr>
                <a:grpSpLocks noChangeAspect="1"/>
              </p:cNvGrpSpPr>
              <p:nvPr/>
            </p:nvGrpSpPr>
            <p:grpSpPr>
              <a:xfrm>
                <a:off x="2015958" y="4914786"/>
                <a:ext cx="1760671" cy="424494"/>
                <a:chOff x="1081675" y="3715134"/>
                <a:chExt cx="1760671" cy="587810"/>
              </a:xfrm>
            </p:grpSpPr>
            <p:sp>
              <p:nvSpPr>
                <p:cNvPr id="317" name="object 20">
                  <a:extLst>
                    <a:ext uri="{FF2B5EF4-FFF2-40B4-BE49-F238E27FC236}">
                      <a16:creationId xmlns:a16="http://schemas.microsoft.com/office/drawing/2014/main" id="{C0F8BD19-1D77-24D2-FF39-2E8AD7A1B277}"/>
                    </a:ext>
                  </a:extLst>
                </p:cNvPr>
                <p:cNvSpPr/>
                <p:nvPr/>
              </p:nvSpPr>
              <p:spPr>
                <a:xfrm>
                  <a:off x="1081675" y="3715134"/>
                  <a:ext cx="711747"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8" name="object 20">
                  <a:extLst>
                    <a:ext uri="{FF2B5EF4-FFF2-40B4-BE49-F238E27FC236}">
                      <a16:creationId xmlns:a16="http://schemas.microsoft.com/office/drawing/2014/main" id="{5C21FA9E-6731-52C1-B18A-7266D9294C0C}"/>
                    </a:ext>
                  </a:extLst>
                </p:cNvPr>
                <p:cNvSpPr/>
                <p:nvPr/>
              </p:nvSpPr>
              <p:spPr>
                <a:xfrm>
                  <a:off x="1081676" y="4011877"/>
                  <a:ext cx="1760670"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7" name="Group 286">
                <a:extLst>
                  <a:ext uri="{FF2B5EF4-FFF2-40B4-BE49-F238E27FC236}">
                    <a16:creationId xmlns:a16="http://schemas.microsoft.com/office/drawing/2014/main" id="{0BE5345C-D8AC-649C-CD72-6C2962756ED3}"/>
                  </a:ext>
                </a:extLst>
              </p:cNvPr>
              <p:cNvGrpSpPr>
                <a:grpSpLocks noChangeAspect="1"/>
              </p:cNvGrpSpPr>
              <p:nvPr/>
            </p:nvGrpSpPr>
            <p:grpSpPr>
              <a:xfrm>
                <a:off x="2015958" y="5429115"/>
                <a:ext cx="1686512" cy="424494"/>
                <a:chOff x="1081675" y="3715134"/>
                <a:chExt cx="1686512" cy="587810"/>
              </a:xfrm>
            </p:grpSpPr>
            <p:sp>
              <p:nvSpPr>
                <p:cNvPr id="315" name="object 20">
                  <a:extLst>
                    <a:ext uri="{FF2B5EF4-FFF2-40B4-BE49-F238E27FC236}">
                      <a16:creationId xmlns:a16="http://schemas.microsoft.com/office/drawing/2014/main" id="{5ED8ADE5-5376-6B66-3116-83DF2CB0803B}"/>
                    </a:ext>
                  </a:extLst>
                </p:cNvPr>
                <p:cNvSpPr/>
                <p:nvPr/>
              </p:nvSpPr>
              <p:spPr>
                <a:xfrm>
                  <a:off x="1081675" y="3715134"/>
                  <a:ext cx="711748"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6" name="object 20">
                  <a:extLst>
                    <a:ext uri="{FF2B5EF4-FFF2-40B4-BE49-F238E27FC236}">
                      <a16:creationId xmlns:a16="http://schemas.microsoft.com/office/drawing/2014/main" id="{BE37C2C9-A12B-2885-CD03-74FADB4243F6}"/>
                    </a:ext>
                  </a:extLst>
                </p:cNvPr>
                <p:cNvSpPr/>
                <p:nvPr/>
              </p:nvSpPr>
              <p:spPr>
                <a:xfrm>
                  <a:off x="1081676" y="4011877"/>
                  <a:ext cx="1686511" cy="291067"/>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88" name="Group 287">
                <a:extLst>
                  <a:ext uri="{FF2B5EF4-FFF2-40B4-BE49-F238E27FC236}">
                    <a16:creationId xmlns:a16="http://schemas.microsoft.com/office/drawing/2014/main" id="{4E69D88C-7080-03B5-E97B-8D160A2881B0}"/>
                  </a:ext>
                </a:extLst>
              </p:cNvPr>
              <p:cNvGrpSpPr>
                <a:grpSpLocks noChangeAspect="1"/>
              </p:cNvGrpSpPr>
              <p:nvPr/>
            </p:nvGrpSpPr>
            <p:grpSpPr>
              <a:xfrm>
                <a:off x="2015958" y="5943431"/>
                <a:ext cx="857225" cy="413493"/>
                <a:chOff x="1081675" y="3715134"/>
                <a:chExt cx="857225" cy="572580"/>
              </a:xfrm>
            </p:grpSpPr>
            <p:sp>
              <p:nvSpPr>
                <p:cNvPr id="313" name="object 20">
                  <a:extLst>
                    <a:ext uri="{FF2B5EF4-FFF2-40B4-BE49-F238E27FC236}">
                      <a16:creationId xmlns:a16="http://schemas.microsoft.com/office/drawing/2014/main" id="{CA9C6625-60F8-6701-8C96-C6FDD32C7E93}"/>
                    </a:ext>
                  </a:extLst>
                </p:cNvPr>
                <p:cNvSpPr/>
                <p:nvPr/>
              </p:nvSpPr>
              <p:spPr>
                <a:xfrm>
                  <a:off x="1081675" y="3715134"/>
                  <a:ext cx="529940"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00A5B9"/>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4" name="object 20">
                  <a:extLst>
                    <a:ext uri="{FF2B5EF4-FFF2-40B4-BE49-F238E27FC236}">
                      <a16:creationId xmlns:a16="http://schemas.microsoft.com/office/drawing/2014/main" id="{C378678C-CDA1-627D-D5FE-B46F9D40435F}"/>
                    </a:ext>
                  </a:extLst>
                </p:cNvPr>
                <p:cNvSpPr/>
                <p:nvPr/>
              </p:nvSpPr>
              <p:spPr>
                <a:xfrm>
                  <a:off x="1081676" y="3996646"/>
                  <a:ext cx="857224" cy="291068"/>
                </a:xfrm>
                <a:custGeom>
                  <a:avLst/>
                  <a:gdLst/>
                  <a:ahLst/>
                  <a:cxnLst/>
                  <a:rect l="l" t="t" r="r" b="b"/>
                  <a:pathLst>
                    <a:path w="1087754" h="274319">
                      <a:moveTo>
                        <a:pt x="1087361" y="0"/>
                      </a:moveTo>
                      <a:lnTo>
                        <a:pt x="0" y="0"/>
                      </a:lnTo>
                      <a:lnTo>
                        <a:pt x="0" y="273748"/>
                      </a:lnTo>
                      <a:lnTo>
                        <a:pt x="1087361" y="273748"/>
                      </a:lnTo>
                      <a:lnTo>
                        <a:pt x="1087361" y="0"/>
                      </a:lnTo>
                      <a:close/>
                    </a:path>
                  </a:pathLst>
                </a:custGeom>
                <a:solidFill>
                  <a:srgbClr val="8ED2CC"/>
                </a:solidFill>
              </p:spPr>
              <p:txBody>
                <a:bodyPr wrap="square" lIns="0" tIns="0" rIns="0" bIns="0" rtlCol="0"/>
                <a:lstStyle/>
                <a:p>
                  <a:endParaRPr sz="11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89" name="TextBox 288">
                <a:extLst>
                  <a:ext uri="{FF2B5EF4-FFF2-40B4-BE49-F238E27FC236}">
                    <a16:creationId xmlns:a16="http://schemas.microsoft.com/office/drawing/2014/main" id="{252802F8-0E60-7E31-499E-0CF44036E722}"/>
                  </a:ext>
                </a:extLst>
              </p:cNvPr>
              <p:cNvSpPr txBox="1"/>
              <p:nvPr/>
            </p:nvSpPr>
            <p:spPr>
              <a:xfrm>
                <a:off x="3989995" y="2320401"/>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54%</a:t>
                </a:r>
              </a:p>
            </p:txBody>
          </p:sp>
          <p:sp>
            <p:nvSpPr>
              <p:cNvPr id="290" name="TextBox 289">
                <a:extLst>
                  <a:ext uri="{FF2B5EF4-FFF2-40B4-BE49-F238E27FC236}">
                    <a16:creationId xmlns:a16="http://schemas.microsoft.com/office/drawing/2014/main" id="{52E6DE92-046B-6472-5361-AC8A923DFA60}"/>
                  </a:ext>
                </a:extLst>
              </p:cNvPr>
              <p:cNvSpPr txBox="1"/>
              <p:nvPr/>
            </p:nvSpPr>
            <p:spPr>
              <a:xfrm>
                <a:off x="3143677" y="2537963"/>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29%</a:t>
                </a:r>
              </a:p>
            </p:txBody>
          </p:sp>
          <p:sp>
            <p:nvSpPr>
              <p:cNvPr id="291" name="TextBox 290">
                <a:extLst>
                  <a:ext uri="{FF2B5EF4-FFF2-40B4-BE49-F238E27FC236}">
                    <a16:creationId xmlns:a16="http://schemas.microsoft.com/office/drawing/2014/main" id="{5A4EBF20-D66B-15AA-3ADD-2941D63E110D}"/>
                  </a:ext>
                </a:extLst>
              </p:cNvPr>
              <p:cNvSpPr txBox="1"/>
              <p:nvPr/>
            </p:nvSpPr>
            <p:spPr>
              <a:xfrm>
                <a:off x="2065856" y="3041857"/>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292" name="TextBox 291">
                <a:extLst>
                  <a:ext uri="{FF2B5EF4-FFF2-40B4-BE49-F238E27FC236}">
                    <a16:creationId xmlns:a16="http://schemas.microsoft.com/office/drawing/2014/main" id="{1FB0A0EF-B760-BD91-E84C-13B0A5978504}"/>
                  </a:ext>
                </a:extLst>
              </p:cNvPr>
              <p:cNvSpPr txBox="1"/>
              <p:nvPr/>
            </p:nvSpPr>
            <p:spPr>
              <a:xfrm>
                <a:off x="3336534" y="3563741"/>
                <a:ext cx="53875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38%</a:t>
                </a:r>
              </a:p>
            </p:txBody>
          </p:sp>
          <p:sp>
            <p:nvSpPr>
              <p:cNvPr id="293" name="TextBox 292">
                <a:extLst>
                  <a:ext uri="{FF2B5EF4-FFF2-40B4-BE49-F238E27FC236}">
                    <a16:creationId xmlns:a16="http://schemas.microsoft.com/office/drawing/2014/main" id="{AAF5DE59-A253-0800-2884-E3713631167C}"/>
                  </a:ext>
                </a:extLst>
              </p:cNvPr>
              <p:cNvSpPr txBox="1"/>
              <p:nvPr/>
            </p:nvSpPr>
            <p:spPr>
              <a:xfrm>
                <a:off x="3737367" y="4078070"/>
                <a:ext cx="48643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48%</a:t>
                </a:r>
              </a:p>
            </p:txBody>
          </p:sp>
          <p:sp>
            <p:nvSpPr>
              <p:cNvPr id="294" name="TextBox 293">
                <a:extLst>
                  <a:ext uri="{FF2B5EF4-FFF2-40B4-BE49-F238E27FC236}">
                    <a16:creationId xmlns:a16="http://schemas.microsoft.com/office/drawing/2014/main" id="{A4A4C791-524F-5235-77AA-7617ED7B53FB}"/>
                  </a:ext>
                </a:extLst>
              </p:cNvPr>
              <p:cNvSpPr txBox="1"/>
              <p:nvPr/>
            </p:nvSpPr>
            <p:spPr>
              <a:xfrm>
                <a:off x="3190578" y="4592399"/>
                <a:ext cx="486435"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35%</a:t>
                </a:r>
              </a:p>
            </p:txBody>
          </p:sp>
          <p:sp>
            <p:nvSpPr>
              <p:cNvPr id="295" name="TextBox 294">
                <a:extLst>
                  <a:ext uri="{FF2B5EF4-FFF2-40B4-BE49-F238E27FC236}">
                    <a16:creationId xmlns:a16="http://schemas.microsoft.com/office/drawing/2014/main" id="{6B517142-03B3-2910-7400-580414648E73}"/>
                  </a:ext>
                </a:extLst>
              </p:cNvPr>
              <p:cNvSpPr txBox="1"/>
              <p:nvPr/>
            </p:nvSpPr>
            <p:spPr>
              <a:xfrm>
                <a:off x="3352257" y="5108990"/>
                <a:ext cx="538756"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38%</a:t>
                </a:r>
              </a:p>
            </p:txBody>
          </p:sp>
          <p:sp>
            <p:nvSpPr>
              <p:cNvPr id="296" name="TextBox 295">
                <a:extLst>
                  <a:ext uri="{FF2B5EF4-FFF2-40B4-BE49-F238E27FC236}">
                    <a16:creationId xmlns:a16="http://schemas.microsoft.com/office/drawing/2014/main" id="{59058D13-7DA8-11AB-4E0E-837A34FC710C}"/>
                  </a:ext>
                </a:extLst>
              </p:cNvPr>
              <p:cNvSpPr txBox="1"/>
              <p:nvPr/>
            </p:nvSpPr>
            <p:spPr>
              <a:xfrm>
                <a:off x="3301025" y="5618800"/>
                <a:ext cx="506080"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34%</a:t>
                </a:r>
              </a:p>
            </p:txBody>
          </p:sp>
          <p:sp>
            <p:nvSpPr>
              <p:cNvPr id="297" name="TextBox 296">
                <a:extLst>
                  <a:ext uri="{FF2B5EF4-FFF2-40B4-BE49-F238E27FC236}">
                    <a16:creationId xmlns:a16="http://schemas.microsoft.com/office/drawing/2014/main" id="{A2B62A5B-2126-EC72-B35D-7724DF4FA6B9}"/>
                  </a:ext>
                </a:extLst>
              </p:cNvPr>
              <p:cNvSpPr txBox="1"/>
              <p:nvPr/>
            </p:nvSpPr>
            <p:spPr>
              <a:xfrm>
                <a:off x="2469592" y="6135511"/>
                <a:ext cx="485749" cy="266556"/>
              </a:xfrm>
              <a:prstGeom prst="rect">
                <a:avLst/>
              </a:prstGeom>
              <a:noFill/>
            </p:spPr>
            <p:txBody>
              <a:bodyPr wrap="square" rtlCol="0">
                <a:spAutoFit/>
              </a:bodyPr>
              <a:lstStyle/>
              <a:p>
                <a:r>
                  <a:rPr lang="en-GB" sz="900">
                    <a:latin typeface="Open Sans Light" panose="020B0306030504020204" pitchFamily="34" charset="0"/>
                    <a:ea typeface="Open Sans Light" panose="020B0306030504020204" pitchFamily="34" charset="0"/>
                    <a:cs typeface="Open Sans Light" panose="020B0306030504020204" pitchFamily="34" charset="0"/>
                  </a:rPr>
                  <a:t>16%</a:t>
                </a:r>
              </a:p>
            </p:txBody>
          </p:sp>
          <p:sp>
            <p:nvSpPr>
              <p:cNvPr id="298" name="TextBox 297">
                <a:extLst>
                  <a:ext uri="{FF2B5EF4-FFF2-40B4-BE49-F238E27FC236}">
                    <a16:creationId xmlns:a16="http://schemas.microsoft.com/office/drawing/2014/main" id="{CAA704FD-6C36-83BD-41A7-F3A48B5A804C}"/>
                  </a:ext>
                </a:extLst>
              </p:cNvPr>
              <p:cNvSpPr txBox="1"/>
              <p:nvPr/>
            </p:nvSpPr>
            <p:spPr>
              <a:xfrm>
                <a:off x="-42462" y="2342753"/>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Appointed someone to track GenAI value creation</a:t>
                </a:r>
              </a:p>
            </p:txBody>
          </p:sp>
          <p:sp>
            <p:nvSpPr>
              <p:cNvPr id="299" name="TextBox 298">
                <a:extLst>
                  <a:ext uri="{FF2B5EF4-FFF2-40B4-BE49-F238E27FC236}">
                    <a16:creationId xmlns:a16="http://schemas.microsoft.com/office/drawing/2014/main" id="{D351E45F-7B13-0A8E-8B9A-BB0CFE9E7F92}"/>
                  </a:ext>
                </a:extLst>
              </p:cNvPr>
              <p:cNvSpPr txBox="1"/>
              <p:nvPr/>
            </p:nvSpPr>
            <p:spPr>
              <a:xfrm>
                <a:off x="-42462" y="2929542"/>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None of these</a:t>
                </a:r>
              </a:p>
            </p:txBody>
          </p:sp>
          <p:sp>
            <p:nvSpPr>
              <p:cNvPr id="300" name="TextBox 299">
                <a:extLst>
                  <a:ext uri="{FF2B5EF4-FFF2-40B4-BE49-F238E27FC236}">
                    <a16:creationId xmlns:a16="http://schemas.microsoft.com/office/drawing/2014/main" id="{E52B2D99-3E6A-9F2C-750F-7406EF1116CE}"/>
                  </a:ext>
                </a:extLst>
              </p:cNvPr>
              <p:cNvSpPr txBox="1"/>
              <p:nvPr/>
            </p:nvSpPr>
            <p:spPr>
              <a:xfrm>
                <a:off x="-42462" y="3379631"/>
                <a:ext cx="1970687" cy="426490"/>
              </a:xfrm>
              <a:prstGeom prst="rect">
                <a:avLst/>
              </a:prstGeom>
              <a:noFill/>
            </p:spPr>
            <p:txBody>
              <a:bodyPr wrap="square" lIns="90000" rIns="90000"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Built a framework to evaluate GenAI investments</a:t>
                </a:r>
              </a:p>
            </p:txBody>
          </p:sp>
          <p:sp>
            <p:nvSpPr>
              <p:cNvPr id="301" name="TextBox 300">
                <a:extLst>
                  <a:ext uri="{FF2B5EF4-FFF2-40B4-BE49-F238E27FC236}">
                    <a16:creationId xmlns:a16="http://schemas.microsoft.com/office/drawing/2014/main" id="{46A6A1C6-5AC7-0C72-08BA-6C43FB6866B6}"/>
                  </a:ext>
                </a:extLst>
              </p:cNvPr>
              <p:cNvSpPr txBox="1"/>
              <p:nvPr/>
            </p:nvSpPr>
            <p:spPr>
              <a:xfrm>
                <a:off x="-31690" y="3880700"/>
                <a:ext cx="1970687" cy="426490"/>
              </a:xfrm>
              <a:prstGeom prst="rect">
                <a:avLst/>
              </a:prstGeom>
              <a:noFill/>
            </p:spPr>
            <p:txBody>
              <a:bodyPr wrap="square" lIns="90000" rIns="90000"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Used specific KPIs to evaluate GenAI performance</a:t>
                </a:r>
              </a:p>
            </p:txBody>
          </p:sp>
          <p:sp>
            <p:nvSpPr>
              <p:cNvPr id="302" name="TextBox 301">
                <a:extLst>
                  <a:ext uri="{FF2B5EF4-FFF2-40B4-BE49-F238E27FC236}">
                    <a16:creationId xmlns:a16="http://schemas.microsoft.com/office/drawing/2014/main" id="{C2D06B67-C083-E063-CEC1-8B7D3E90C6C3}"/>
                  </a:ext>
                </a:extLst>
              </p:cNvPr>
              <p:cNvSpPr txBox="1"/>
              <p:nvPr/>
            </p:nvSpPr>
            <p:spPr>
              <a:xfrm>
                <a:off x="-31690" y="4481115"/>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Tracked ROI</a:t>
                </a:r>
              </a:p>
            </p:txBody>
          </p:sp>
          <p:sp>
            <p:nvSpPr>
              <p:cNvPr id="303" name="TextBox 302">
                <a:extLst>
                  <a:ext uri="{FF2B5EF4-FFF2-40B4-BE49-F238E27FC236}">
                    <a16:creationId xmlns:a16="http://schemas.microsoft.com/office/drawing/2014/main" id="{FCE33FF9-7F06-0177-9BA6-4B4EA5D2E59D}"/>
                  </a:ext>
                </a:extLst>
              </p:cNvPr>
              <p:cNvSpPr txBox="1"/>
              <p:nvPr/>
            </p:nvSpPr>
            <p:spPr>
              <a:xfrm>
                <a:off x="-28120" y="4901860"/>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Tracked changes in employee productivity</a:t>
                </a:r>
              </a:p>
            </p:txBody>
          </p:sp>
          <p:sp>
            <p:nvSpPr>
              <p:cNvPr id="304" name="TextBox 303">
                <a:extLst>
                  <a:ext uri="{FF2B5EF4-FFF2-40B4-BE49-F238E27FC236}">
                    <a16:creationId xmlns:a16="http://schemas.microsoft.com/office/drawing/2014/main" id="{B909D478-58E1-75DD-8EEC-15E24CEFD6C6}"/>
                  </a:ext>
                </a:extLst>
              </p:cNvPr>
              <p:cNvSpPr txBox="1"/>
              <p:nvPr/>
            </p:nvSpPr>
            <p:spPr>
              <a:xfrm>
                <a:off x="-28120" y="5489595"/>
                <a:ext cx="1970687" cy="266556"/>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Tracked nonfinancial benefits</a:t>
                </a:r>
              </a:p>
            </p:txBody>
          </p:sp>
          <p:sp>
            <p:nvSpPr>
              <p:cNvPr id="305" name="TextBox 304">
                <a:extLst>
                  <a:ext uri="{FF2B5EF4-FFF2-40B4-BE49-F238E27FC236}">
                    <a16:creationId xmlns:a16="http://schemas.microsoft.com/office/drawing/2014/main" id="{74D65A38-0FAE-4AED-08D4-824465927746}"/>
                  </a:ext>
                </a:extLst>
              </p:cNvPr>
              <p:cNvSpPr txBox="1"/>
              <p:nvPr/>
            </p:nvSpPr>
            <p:spPr>
              <a:xfrm>
                <a:off x="-31690" y="5926803"/>
                <a:ext cx="1970687" cy="426490"/>
              </a:xfrm>
              <a:prstGeom prst="rect">
                <a:avLst/>
              </a:prstGeom>
              <a:noFill/>
            </p:spPr>
            <p:txBody>
              <a:bodyPr wrap="square" rtlCol="0">
                <a:spAutoFit/>
              </a:bodyPr>
              <a:lstStyle/>
              <a:p>
                <a:pPr algn="r"/>
                <a:r>
                  <a:rPr lang="en-GB" sz="900">
                    <a:latin typeface="Open Sans Light" panose="020B0306030504020204" pitchFamily="34" charset="0"/>
                    <a:ea typeface="Open Sans Light" panose="020B0306030504020204" pitchFamily="34" charset="0"/>
                    <a:cs typeface="Open Sans Light" panose="020B0306030504020204" pitchFamily="34" charset="0"/>
                  </a:rPr>
                  <a:t>Produced regular reports for the CFO</a:t>
                </a:r>
              </a:p>
            </p:txBody>
          </p:sp>
          <p:sp>
            <p:nvSpPr>
              <p:cNvPr id="306" name="TextBox 305">
                <a:extLst>
                  <a:ext uri="{FF2B5EF4-FFF2-40B4-BE49-F238E27FC236}">
                    <a16:creationId xmlns:a16="http://schemas.microsoft.com/office/drawing/2014/main" id="{6CD5A964-34D8-7992-9030-0765E49CCBB7}"/>
                  </a:ext>
                </a:extLst>
              </p:cNvPr>
              <p:cNvSpPr txBox="1"/>
              <p:nvPr/>
            </p:nvSpPr>
            <p:spPr>
              <a:xfrm>
                <a:off x="3284075" y="2823426"/>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36%</a:t>
                </a:r>
              </a:p>
            </p:txBody>
          </p:sp>
          <p:sp>
            <p:nvSpPr>
              <p:cNvPr id="307" name="TextBox 306">
                <a:extLst>
                  <a:ext uri="{FF2B5EF4-FFF2-40B4-BE49-F238E27FC236}">
                    <a16:creationId xmlns:a16="http://schemas.microsoft.com/office/drawing/2014/main" id="{0D855EC2-0DB5-E837-9620-916B1B4CEBA8}"/>
                  </a:ext>
                </a:extLst>
              </p:cNvPr>
              <p:cNvSpPr txBox="1"/>
              <p:nvPr/>
            </p:nvSpPr>
            <p:spPr>
              <a:xfrm>
                <a:off x="3040345" y="3346809"/>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32%</a:t>
                </a:r>
              </a:p>
            </p:txBody>
          </p:sp>
          <p:sp>
            <p:nvSpPr>
              <p:cNvPr id="308" name="TextBox 307">
                <a:extLst>
                  <a:ext uri="{FF2B5EF4-FFF2-40B4-BE49-F238E27FC236}">
                    <a16:creationId xmlns:a16="http://schemas.microsoft.com/office/drawing/2014/main" id="{B9A848D1-57EF-DB00-B59E-59C71C1C946D}"/>
                  </a:ext>
                </a:extLst>
              </p:cNvPr>
              <p:cNvSpPr txBox="1"/>
              <p:nvPr/>
            </p:nvSpPr>
            <p:spPr>
              <a:xfrm>
                <a:off x="2530912" y="3855079"/>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a:t>
                </a:r>
              </a:p>
            </p:txBody>
          </p:sp>
          <p:sp>
            <p:nvSpPr>
              <p:cNvPr id="309" name="TextBox 308">
                <a:extLst>
                  <a:ext uri="{FF2B5EF4-FFF2-40B4-BE49-F238E27FC236}">
                    <a16:creationId xmlns:a16="http://schemas.microsoft.com/office/drawing/2014/main" id="{52A97235-1423-5FB5-FE00-39A32D91FC5E}"/>
                  </a:ext>
                </a:extLst>
              </p:cNvPr>
              <p:cNvSpPr txBox="1"/>
              <p:nvPr/>
            </p:nvSpPr>
            <p:spPr>
              <a:xfrm>
                <a:off x="2481396" y="4384103"/>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18%</a:t>
                </a:r>
              </a:p>
            </p:txBody>
          </p:sp>
          <p:sp>
            <p:nvSpPr>
              <p:cNvPr id="310" name="TextBox 309">
                <a:extLst>
                  <a:ext uri="{FF2B5EF4-FFF2-40B4-BE49-F238E27FC236}">
                    <a16:creationId xmlns:a16="http://schemas.microsoft.com/office/drawing/2014/main" id="{2E028115-C6DB-D260-BE2C-72C073F724D3}"/>
                  </a:ext>
                </a:extLst>
              </p:cNvPr>
              <p:cNvSpPr txBox="1"/>
              <p:nvPr/>
            </p:nvSpPr>
            <p:spPr>
              <a:xfrm>
                <a:off x="2341853" y="4888322"/>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14%</a:t>
                </a:r>
              </a:p>
            </p:txBody>
          </p:sp>
          <p:sp>
            <p:nvSpPr>
              <p:cNvPr id="311" name="TextBox 310">
                <a:extLst>
                  <a:ext uri="{FF2B5EF4-FFF2-40B4-BE49-F238E27FC236}">
                    <a16:creationId xmlns:a16="http://schemas.microsoft.com/office/drawing/2014/main" id="{8A37BEB6-2EE2-BBA7-2C35-A068429F491B}"/>
                  </a:ext>
                </a:extLst>
              </p:cNvPr>
              <p:cNvSpPr txBox="1"/>
              <p:nvPr/>
            </p:nvSpPr>
            <p:spPr>
              <a:xfrm>
                <a:off x="2353056" y="5403540"/>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14%</a:t>
                </a:r>
              </a:p>
            </p:txBody>
          </p:sp>
          <p:sp>
            <p:nvSpPr>
              <p:cNvPr id="312" name="TextBox 311">
                <a:extLst>
                  <a:ext uri="{FF2B5EF4-FFF2-40B4-BE49-F238E27FC236}">
                    <a16:creationId xmlns:a16="http://schemas.microsoft.com/office/drawing/2014/main" id="{53FC446E-E384-9197-F639-890F66DEFC52}"/>
                  </a:ext>
                </a:extLst>
              </p:cNvPr>
              <p:cNvSpPr txBox="1"/>
              <p:nvPr/>
            </p:nvSpPr>
            <p:spPr>
              <a:xfrm>
                <a:off x="2145736" y="5907955"/>
                <a:ext cx="486436" cy="266556"/>
              </a:xfrm>
              <a:prstGeom prst="rect">
                <a:avLst/>
              </a:prstGeom>
              <a:noFill/>
            </p:spPr>
            <p:txBody>
              <a:bodyPr wrap="square" rtlCol="0">
                <a:spAutoFit/>
              </a:bodyPr>
              <a:lstStyle/>
              <a:p>
                <a:r>
                  <a:rPr lang="en-GB" sz="9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10%</a:t>
                </a:r>
              </a:p>
            </p:txBody>
          </p:sp>
        </p:grpSp>
      </p:grpSp>
      <p:sp>
        <p:nvSpPr>
          <p:cNvPr id="332" name="TextBox 331">
            <a:extLst>
              <a:ext uri="{FF2B5EF4-FFF2-40B4-BE49-F238E27FC236}">
                <a16:creationId xmlns:a16="http://schemas.microsoft.com/office/drawing/2014/main" id="{DD93406A-B76F-1792-7B18-54B3279C7324}"/>
              </a:ext>
            </a:extLst>
          </p:cNvPr>
          <p:cNvSpPr txBox="1"/>
          <p:nvPr/>
        </p:nvSpPr>
        <p:spPr>
          <a:xfrm>
            <a:off x="484077" y="766632"/>
            <a:ext cx="3115424" cy="1754326"/>
          </a:xfrm>
          <a:prstGeom prst="rect">
            <a:avLst/>
          </a:prstGeom>
          <a:noFill/>
        </p:spPr>
        <p:txBody>
          <a:bodyPr wrap="square" lIns="0" tIns="45720" rIns="0" bIns="45720" anchor="t">
            <a:spAutoFit/>
          </a:bodyPr>
          <a:lstStyle/>
          <a:p>
            <a:pPr algn="ctr"/>
            <a:r>
              <a:rPr lang="en-US" b="1">
                <a:latin typeface="Open Sans Light"/>
                <a:ea typeface="Open Sans Light"/>
                <a:cs typeface="Open Sans Light"/>
              </a:rPr>
              <a:t>Top GenAI benefits </a:t>
            </a:r>
            <a:r>
              <a:rPr lang="en-US">
                <a:latin typeface="Open Sans Light"/>
                <a:ea typeface="Open Sans Light"/>
                <a:cs typeface="Open Sans Light"/>
              </a:rPr>
              <a:t>from both Belgian and international perspectives are </a:t>
            </a:r>
            <a:r>
              <a:rPr lang="en-US" b="1">
                <a:latin typeface="Open Sans Light"/>
                <a:ea typeface="Open Sans Light"/>
                <a:cs typeface="Open Sans Light"/>
              </a:rPr>
              <a:t>efficiency </a:t>
            </a:r>
            <a:r>
              <a:rPr lang="en-US">
                <a:latin typeface="Open Sans Light"/>
                <a:ea typeface="Open Sans Light"/>
                <a:cs typeface="Open Sans Light"/>
              </a:rPr>
              <a:t>and </a:t>
            </a:r>
            <a:r>
              <a:rPr lang="en-US" b="1">
                <a:latin typeface="Open Sans Light"/>
                <a:ea typeface="Open Sans Light"/>
                <a:cs typeface="Open Sans Light"/>
              </a:rPr>
              <a:t>productivity</a:t>
            </a:r>
            <a:r>
              <a:rPr lang="en-US">
                <a:latin typeface="Open Sans Light"/>
                <a:ea typeface="Open Sans Light"/>
                <a:cs typeface="Open Sans Light"/>
              </a:rPr>
              <a:t>, </a:t>
            </a:r>
            <a:r>
              <a:rPr lang="en-US" b="1">
                <a:latin typeface="Open Sans Light"/>
                <a:ea typeface="Open Sans Light"/>
                <a:cs typeface="Open Sans Light"/>
              </a:rPr>
              <a:t>innovation</a:t>
            </a:r>
            <a:r>
              <a:rPr lang="en-US">
                <a:latin typeface="Open Sans Light"/>
                <a:ea typeface="Open Sans Light"/>
                <a:cs typeface="Open Sans Light"/>
              </a:rPr>
              <a:t>, and products and services enhancements.</a:t>
            </a:r>
            <a:endParaRPr lang="en-GB">
              <a:latin typeface="Open Sans Light"/>
              <a:ea typeface="Open Sans Light"/>
              <a:cs typeface="Open Sans Light"/>
            </a:endParaRPr>
          </a:p>
        </p:txBody>
      </p:sp>
      <p:sp>
        <p:nvSpPr>
          <p:cNvPr id="333" name="TextBox 332">
            <a:extLst>
              <a:ext uri="{FF2B5EF4-FFF2-40B4-BE49-F238E27FC236}">
                <a16:creationId xmlns:a16="http://schemas.microsoft.com/office/drawing/2014/main" id="{0731ED38-F419-9E5B-0FA1-90DEA1D4DB65}"/>
              </a:ext>
            </a:extLst>
          </p:cNvPr>
          <p:cNvSpPr txBox="1"/>
          <p:nvPr/>
        </p:nvSpPr>
        <p:spPr>
          <a:xfrm>
            <a:off x="4395318" y="489633"/>
            <a:ext cx="3115424" cy="2031325"/>
          </a:xfrm>
          <a:prstGeom prst="rect">
            <a:avLst/>
          </a:prstGeom>
          <a:noFill/>
        </p:spPr>
        <p:txBody>
          <a:bodyPr wrap="square" lIns="0" rIns="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Both national and international leaders say deeply embedding GenAI into critical business functions and processes is the </a:t>
            </a:r>
            <a:r>
              <a:rPr lang="en-US" b="1">
                <a:latin typeface="Open Sans Light" panose="020B0306030504020204" pitchFamily="34" charset="0"/>
                <a:ea typeface="Open Sans Light" panose="020B0306030504020204" pitchFamily="34" charset="0"/>
                <a:cs typeface="Open Sans Light" panose="020B0306030504020204" pitchFamily="34" charset="0"/>
              </a:rPr>
              <a:t>top way to drive the most value</a:t>
            </a:r>
            <a:r>
              <a:rPr lang="en-US">
                <a:latin typeface="Open Sans Light" panose="020B0306030504020204" pitchFamily="34" charset="0"/>
                <a:ea typeface="Open Sans Light" panose="020B0306030504020204" pitchFamily="34" charset="0"/>
                <a:cs typeface="Open Sans Light" panose="020B0306030504020204" pitchFamily="34" charset="0"/>
              </a:rPr>
              <a:t> </a:t>
            </a:r>
            <a:r>
              <a:rPr lang="en-US" b="1">
                <a:latin typeface="Open Sans Light" panose="020B0306030504020204" pitchFamily="34" charset="0"/>
                <a:ea typeface="Open Sans Light" panose="020B0306030504020204" pitchFamily="34" charset="0"/>
                <a:cs typeface="Open Sans Light" panose="020B0306030504020204" pitchFamily="34" charset="0"/>
              </a:rPr>
              <a:t>from GenAI</a:t>
            </a:r>
            <a:r>
              <a:rPr lang="en-US">
                <a:latin typeface="Open Sans Light" panose="020B0306030504020204" pitchFamily="34" charset="0"/>
                <a:ea typeface="Open Sans Light" panose="020B0306030504020204" pitchFamily="34" charset="0"/>
                <a:cs typeface="Open Sans Light" panose="020B0306030504020204" pitchFamily="34" charset="0"/>
              </a:rPr>
              <a:t> initiatives.</a:t>
            </a:r>
          </a:p>
        </p:txBody>
      </p:sp>
      <p:grpSp>
        <p:nvGrpSpPr>
          <p:cNvPr id="342" name="Group 341">
            <a:extLst>
              <a:ext uri="{FF2B5EF4-FFF2-40B4-BE49-F238E27FC236}">
                <a16:creationId xmlns:a16="http://schemas.microsoft.com/office/drawing/2014/main" id="{A006C3BB-FCA1-8535-C039-5289C75CD78D}"/>
              </a:ext>
            </a:extLst>
          </p:cNvPr>
          <p:cNvGrpSpPr/>
          <p:nvPr/>
        </p:nvGrpSpPr>
        <p:grpSpPr>
          <a:xfrm>
            <a:off x="10163049" y="6540536"/>
            <a:ext cx="1044467" cy="276999"/>
            <a:chOff x="9524611" y="6373641"/>
            <a:chExt cx="1044467" cy="276999"/>
          </a:xfrm>
        </p:grpSpPr>
        <p:sp>
          <p:nvSpPr>
            <p:cNvPr id="336" name="TextBox 335">
              <a:extLst>
                <a:ext uri="{FF2B5EF4-FFF2-40B4-BE49-F238E27FC236}">
                  <a16:creationId xmlns:a16="http://schemas.microsoft.com/office/drawing/2014/main" id="{73BCE9B8-F247-D6E5-0276-8EBF55AEC72F}"/>
                </a:ext>
              </a:extLst>
            </p:cNvPr>
            <p:cNvSpPr txBox="1"/>
            <p:nvPr/>
          </p:nvSpPr>
          <p:spPr>
            <a:xfrm>
              <a:off x="9608332" y="6373641"/>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Belgium</a:t>
              </a:r>
            </a:p>
          </p:txBody>
        </p:sp>
        <p:sp>
          <p:nvSpPr>
            <p:cNvPr id="338" name="Rectangle 337">
              <a:extLst>
                <a:ext uri="{FF2B5EF4-FFF2-40B4-BE49-F238E27FC236}">
                  <a16:creationId xmlns:a16="http://schemas.microsoft.com/office/drawing/2014/main" id="{5DF37A1B-9504-1E41-9C9D-73CFAFBF5E36}"/>
                </a:ext>
              </a:extLst>
            </p:cNvPr>
            <p:cNvSpPr/>
            <p:nvPr/>
          </p:nvSpPr>
          <p:spPr>
            <a:xfrm>
              <a:off x="9524611" y="6455709"/>
              <a:ext cx="108000" cy="108000"/>
            </a:xfrm>
            <a:prstGeom prst="rect">
              <a:avLst/>
            </a:prstGeom>
            <a:solidFill>
              <a:srgbClr val="00A5B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1" name="Group 340">
            <a:extLst>
              <a:ext uri="{FF2B5EF4-FFF2-40B4-BE49-F238E27FC236}">
                <a16:creationId xmlns:a16="http://schemas.microsoft.com/office/drawing/2014/main" id="{685CDA63-3A31-BB71-437E-29A10BFF9209}"/>
              </a:ext>
            </a:extLst>
          </p:cNvPr>
          <p:cNvGrpSpPr/>
          <p:nvPr/>
        </p:nvGrpSpPr>
        <p:grpSpPr>
          <a:xfrm>
            <a:off x="11069207" y="6540536"/>
            <a:ext cx="1044467" cy="276999"/>
            <a:chOff x="10430769" y="6359078"/>
            <a:chExt cx="1044467" cy="276999"/>
          </a:xfrm>
        </p:grpSpPr>
        <p:sp>
          <p:nvSpPr>
            <p:cNvPr id="339" name="Rectangle 338">
              <a:extLst>
                <a:ext uri="{FF2B5EF4-FFF2-40B4-BE49-F238E27FC236}">
                  <a16:creationId xmlns:a16="http://schemas.microsoft.com/office/drawing/2014/main" id="{CFB45BF5-182E-969D-074C-40DDE55FBD18}"/>
                </a:ext>
              </a:extLst>
            </p:cNvPr>
            <p:cNvSpPr/>
            <p:nvPr/>
          </p:nvSpPr>
          <p:spPr>
            <a:xfrm>
              <a:off x="10430769" y="6454700"/>
              <a:ext cx="108000" cy="108000"/>
            </a:xfrm>
            <a:prstGeom prst="rect">
              <a:avLst/>
            </a:prstGeom>
            <a:solidFill>
              <a:srgbClr val="8ED2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TextBox 339">
              <a:extLst>
                <a:ext uri="{FF2B5EF4-FFF2-40B4-BE49-F238E27FC236}">
                  <a16:creationId xmlns:a16="http://schemas.microsoft.com/office/drawing/2014/main" id="{D7A6BFBF-7065-95EB-6D96-130F7440E90D}"/>
                </a:ext>
              </a:extLst>
            </p:cNvPr>
            <p:cNvSpPr txBox="1"/>
            <p:nvPr/>
          </p:nvSpPr>
          <p:spPr>
            <a:xfrm>
              <a:off x="10514490" y="6359078"/>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World</a:t>
              </a:r>
            </a:p>
          </p:txBody>
        </p:sp>
      </p:grpSp>
      <p:sp>
        <p:nvSpPr>
          <p:cNvPr id="344" name="TextBox 343">
            <a:extLst>
              <a:ext uri="{FF2B5EF4-FFF2-40B4-BE49-F238E27FC236}">
                <a16:creationId xmlns:a16="http://schemas.microsoft.com/office/drawing/2014/main" id="{8A2BD1BA-9EBB-D597-DCAB-9EA7F2B2E21B}"/>
              </a:ext>
            </a:extLst>
          </p:cNvPr>
          <p:cNvSpPr txBox="1"/>
          <p:nvPr/>
        </p:nvSpPr>
        <p:spPr>
          <a:xfrm>
            <a:off x="8316136" y="489633"/>
            <a:ext cx="3115424" cy="2031325"/>
          </a:xfrm>
          <a:prstGeom prst="rect">
            <a:avLst/>
          </a:prstGeom>
          <a:noFill/>
        </p:spPr>
        <p:txBody>
          <a:bodyPr wrap="square" lIns="0" tIns="45720" rIns="0" bIns="45720" anchor="t">
            <a:spAutoFit/>
          </a:bodyPr>
          <a:lstStyle/>
          <a:p>
            <a:pPr algn="ctr"/>
            <a:r>
              <a:rPr lang="en-US">
                <a:latin typeface="Open Sans Light"/>
                <a:ea typeface="Open Sans Light"/>
                <a:cs typeface="Open Sans Light"/>
              </a:rPr>
              <a:t>Belgian organisations led in appointing ownership for GenAI initiatives but lack </a:t>
            </a:r>
            <a:r>
              <a:rPr lang="en-US" b="1">
                <a:latin typeface="Open Sans Light"/>
                <a:ea typeface="Open Sans Light"/>
                <a:cs typeface="Open Sans Light"/>
              </a:rPr>
              <a:t>measuring GenAI impact through KPIs</a:t>
            </a:r>
            <a:r>
              <a:rPr lang="en-US">
                <a:latin typeface="Open Sans Light"/>
                <a:ea typeface="Open Sans Light"/>
                <a:cs typeface="Open Sans Light"/>
              </a:rPr>
              <a:t>, in comparison with their international counterparts.</a:t>
            </a:r>
            <a:endParaRPr lang="en-GB">
              <a:latin typeface="Open Sans Light"/>
              <a:ea typeface="Open Sans Light"/>
              <a:cs typeface="Open Sans Light"/>
            </a:endParaRPr>
          </a:p>
        </p:txBody>
      </p:sp>
      <p:sp>
        <p:nvSpPr>
          <p:cNvPr id="347" name="TextBox 346">
            <a:extLst>
              <a:ext uri="{FF2B5EF4-FFF2-40B4-BE49-F238E27FC236}">
                <a16:creationId xmlns:a16="http://schemas.microsoft.com/office/drawing/2014/main" id="{86FDF7F9-045A-BBAD-13D5-DE5878C55C61}"/>
              </a:ext>
            </a:extLst>
          </p:cNvPr>
          <p:cNvSpPr txBox="1"/>
          <p:nvPr/>
        </p:nvSpPr>
        <p:spPr>
          <a:xfrm>
            <a:off x="4413951" y="6183589"/>
            <a:ext cx="3078158" cy="307777"/>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2 </a:t>
            </a:r>
            <a:r>
              <a:rPr lang="en-US" sz="700" i="1">
                <a:latin typeface="Open Sans Light" panose="020B0306030504020204" pitchFamily="34" charset="0"/>
                <a:ea typeface="Open Sans Light" panose="020B0306030504020204" pitchFamily="34" charset="0"/>
                <a:cs typeface="Open Sans Light" panose="020B0306030504020204" pitchFamily="34" charset="0"/>
              </a:rPr>
              <a:t>Q: Which behavior / action do you think will drive the most value for the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GenAI</a:t>
            </a:r>
            <a:r>
              <a:rPr lang="en-US" sz="700" i="1">
                <a:latin typeface="Open Sans Light" panose="020B0306030504020204" pitchFamily="34" charset="0"/>
                <a:ea typeface="Open Sans Light" panose="020B0306030504020204" pitchFamily="34" charset="0"/>
                <a:cs typeface="Open Sans Light" panose="020B0306030504020204" pitchFamily="34" charset="0"/>
              </a:rPr>
              <a:t> initiatives in your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organisation</a:t>
            </a:r>
            <a:r>
              <a:rPr lang="en-US" sz="700" i="1">
                <a:latin typeface="Open Sans Light" panose="020B0306030504020204" pitchFamily="34" charset="0"/>
                <a:ea typeface="Open Sans Light" panose="020B0306030504020204" pitchFamily="34" charset="0"/>
                <a:cs typeface="Open Sans Light" panose="020B0306030504020204" pitchFamily="34" charset="0"/>
              </a:rPr>
              <a:t>? </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8" name="TextBox 347">
            <a:extLst>
              <a:ext uri="{FF2B5EF4-FFF2-40B4-BE49-F238E27FC236}">
                <a16:creationId xmlns:a16="http://schemas.microsoft.com/office/drawing/2014/main" id="{1BE5DA73-92FB-EA7D-60AB-B3F9EBA93FB9}"/>
              </a:ext>
            </a:extLst>
          </p:cNvPr>
          <p:cNvSpPr txBox="1"/>
          <p:nvPr/>
        </p:nvSpPr>
        <p:spPr>
          <a:xfrm>
            <a:off x="8338919" y="6183589"/>
            <a:ext cx="3078158" cy="307777"/>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3 </a:t>
            </a:r>
            <a:r>
              <a:rPr lang="en-US" sz="700" i="1">
                <a:latin typeface="Open Sans Light" panose="020B0306030504020204" pitchFamily="34" charset="0"/>
                <a:ea typeface="Open Sans Light" panose="020B0306030504020204" pitchFamily="34" charset="0"/>
                <a:cs typeface="Open Sans Light" panose="020B0306030504020204" pitchFamily="34" charset="0"/>
              </a:rPr>
              <a:t>Q: How do you measure and communicate value creation from your GenAI initiatives? </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9" name="TextBox 348">
            <a:extLst>
              <a:ext uri="{FF2B5EF4-FFF2-40B4-BE49-F238E27FC236}">
                <a16:creationId xmlns:a16="http://schemas.microsoft.com/office/drawing/2014/main" id="{70F64D06-0559-D787-0CA5-882876E1FF93}"/>
              </a:ext>
            </a:extLst>
          </p:cNvPr>
          <p:cNvSpPr txBox="1"/>
          <p:nvPr/>
        </p:nvSpPr>
        <p:spPr>
          <a:xfrm>
            <a:off x="500858" y="6183589"/>
            <a:ext cx="3078158" cy="307777"/>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1 </a:t>
            </a:r>
            <a:r>
              <a:rPr lang="en-US" sz="700" i="1">
                <a:latin typeface="Open Sans Light" panose="020B0306030504020204" pitchFamily="34" charset="0"/>
                <a:ea typeface="Open Sans Light" panose="020B0306030504020204" pitchFamily="34" charset="0"/>
                <a:cs typeface="Open Sans Light" panose="020B0306030504020204" pitchFamily="34" charset="0"/>
              </a:rPr>
              <a:t>Q: What is the most important benefit your organisation has achieved to date through your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GenAI</a:t>
            </a:r>
            <a:r>
              <a:rPr lang="en-US" sz="700" i="1">
                <a:latin typeface="Open Sans Light" panose="020B0306030504020204" pitchFamily="34" charset="0"/>
                <a:ea typeface="Open Sans Light" panose="020B0306030504020204" pitchFamily="34" charset="0"/>
                <a:cs typeface="Open Sans Light" panose="020B0306030504020204" pitchFamily="34" charset="0"/>
              </a:rPr>
              <a:t> initiatives? </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itle 2">
            <a:extLst>
              <a:ext uri="{FF2B5EF4-FFF2-40B4-BE49-F238E27FC236}">
                <a16:creationId xmlns:a16="http://schemas.microsoft.com/office/drawing/2014/main" id="{8AB13629-4375-138A-C7FC-2D2BECDB591C}"/>
              </a:ext>
            </a:extLst>
          </p:cNvPr>
          <p:cNvSpPr>
            <a:spLocks noGrp="1"/>
          </p:cNvSpPr>
          <p:nvPr>
            <p:ph type="title"/>
          </p:nvPr>
        </p:nvSpPr>
        <p:spPr>
          <a:xfrm>
            <a:off x="53147" y="98563"/>
            <a:ext cx="11799765" cy="334099"/>
          </a:xfrm>
        </p:spPr>
        <p:txBody>
          <a:bodyPr vert="horz">
            <a:noAutofit/>
          </a:bodyPr>
          <a:lstStyle/>
          <a:p>
            <a:r>
              <a:rPr lang="en-GB">
                <a:solidFill>
                  <a:schemeClr val="bg1">
                    <a:lumMod val="65000"/>
                  </a:schemeClr>
                </a:solidFill>
              </a:rPr>
              <a:t>Insight #1: Defining a path to value</a:t>
            </a:r>
          </a:p>
        </p:txBody>
      </p:sp>
      <p:sp>
        <p:nvSpPr>
          <p:cNvPr id="3" name="Rectangle 2">
            <a:extLst>
              <a:ext uri="{FF2B5EF4-FFF2-40B4-BE49-F238E27FC236}">
                <a16:creationId xmlns:a16="http://schemas.microsoft.com/office/drawing/2014/main" id="{EE305683-F802-A1F6-7EF2-483A10773ADD}"/>
              </a:ext>
            </a:extLst>
          </p:cNvPr>
          <p:cNvSpPr/>
          <p:nvPr/>
        </p:nvSpPr>
        <p:spPr>
          <a:xfrm>
            <a:off x="10057222" y="6562250"/>
            <a:ext cx="1726441" cy="238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936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99A8D0-BDF9-BEBA-A8A7-72D1021390B5}"/>
              </a:ext>
            </a:extLst>
          </p:cNvPr>
          <p:cNvSpPr/>
          <p:nvPr/>
        </p:nvSpPr>
        <p:spPr>
          <a:xfrm>
            <a:off x="4152901" y="5158350"/>
            <a:ext cx="8039100" cy="1699650"/>
          </a:xfrm>
          <a:prstGeom prst="rect">
            <a:avLst/>
          </a:prstGeom>
          <a:solidFill>
            <a:srgbClr val="FFFFFF">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7C3E2F-2681-8C9E-FA83-EBAE07A2201D}"/>
              </a:ext>
            </a:extLst>
          </p:cNvPr>
          <p:cNvSpPr/>
          <p:nvPr/>
        </p:nvSpPr>
        <p:spPr bwMode="gray">
          <a:xfrm>
            <a:off x="6765778" y="657185"/>
            <a:ext cx="4331856" cy="5379461"/>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6000"/>
              </a:lnSpc>
              <a:buFont typeface="Wingdings 2" pitchFamily="18" charset="2"/>
              <a:buNone/>
            </a:pPr>
            <a:endParaRPr lang="en-US" sz="1600"/>
          </a:p>
        </p:txBody>
      </p:sp>
      <p:sp>
        <p:nvSpPr>
          <p:cNvPr id="6" name="TextBox 5">
            <a:extLst>
              <a:ext uri="{FF2B5EF4-FFF2-40B4-BE49-F238E27FC236}">
                <a16:creationId xmlns:a16="http://schemas.microsoft.com/office/drawing/2014/main" id="{20CA5FEA-7E4F-C203-528F-1AAEE2E32395}"/>
              </a:ext>
            </a:extLst>
          </p:cNvPr>
          <p:cNvSpPr txBox="1"/>
          <p:nvPr/>
        </p:nvSpPr>
        <p:spPr>
          <a:xfrm>
            <a:off x="436182" y="1970198"/>
            <a:ext cx="5040000" cy="2139047"/>
          </a:xfrm>
          <a:prstGeom prst="rect">
            <a:avLst/>
          </a:prstGeom>
          <a:noFill/>
        </p:spPr>
        <p:txBody>
          <a:bodyPr wrap="square">
            <a:spAutoFit/>
          </a:bodyPr>
          <a:lstStyle/>
          <a:p>
            <a:pPr algn="just">
              <a:spcAft>
                <a:spcPts val="600"/>
              </a:spcAft>
            </a:pPr>
            <a:r>
              <a:rPr lang="en-US">
                <a:latin typeface="Open Sans Light"/>
                <a:ea typeface="Open Sans Light"/>
                <a:cs typeface="Open Sans Light"/>
              </a:rPr>
              <a:t>Deloitte’s recent survey on Trust in </a:t>
            </a:r>
            <a:r>
              <a:rPr lang="en-US" err="1">
                <a:latin typeface="Open Sans Light"/>
                <a:ea typeface="Open Sans Light"/>
                <a:cs typeface="Open Sans Light"/>
              </a:rPr>
              <a:t>GenAI</a:t>
            </a:r>
            <a:r>
              <a:rPr lang="en-US">
                <a:latin typeface="Open Sans Light"/>
                <a:ea typeface="Open Sans Light"/>
                <a:cs typeface="Open Sans Light"/>
              </a:rPr>
              <a:t> reveals a gap in awareness and adoption in </a:t>
            </a:r>
            <a:r>
              <a:rPr lang="en-US" err="1">
                <a:latin typeface="Open Sans Light"/>
                <a:ea typeface="Open Sans Light"/>
                <a:cs typeface="Open Sans Light"/>
              </a:rPr>
              <a:t>GenAI</a:t>
            </a:r>
            <a:r>
              <a:rPr lang="en-US">
                <a:latin typeface="Open Sans Light"/>
                <a:ea typeface="Open Sans Light"/>
                <a:cs typeface="Open Sans Light"/>
              </a:rPr>
              <a:t> in Belgium: Almost 2 out of 3 of the respondents are aware of </a:t>
            </a:r>
            <a:r>
              <a:rPr lang="en-US" err="1">
                <a:latin typeface="Open Sans Light"/>
                <a:ea typeface="Open Sans Light"/>
                <a:cs typeface="Open Sans Light"/>
              </a:rPr>
              <a:t>GenAI</a:t>
            </a:r>
            <a:r>
              <a:rPr lang="en-US">
                <a:latin typeface="Open Sans Light"/>
                <a:ea typeface="Open Sans Light"/>
                <a:cs typeface="Open Sans Light"/>
              </a:rPr>
              <a:t> tools but only </a:t>
            </a:r>
          </a:p>
          <a:p>
            <a:pPr lvl="1"/>
            <a:r>
              <a:rPr lang="en-US" sz="2800">
                <a:solidFill>
                  <a:srgbClr val="00A6B9"/>
                </a:solidFill>
                <a:latin typeface="Open Sans Light"/>
                <a:ea typeface="Open Sans Light"/>
                <a:cs typeface="Open Sans Light"/>
              </a:rPr>
              <a:t>36% </a:t>
            </a:r>
            <a:r>
              <a:rPr lang="en-US">
                <a:latin typeface="Open Sans Light"/>
                <a:ea typeface="Open Sans Light"/>
                <a:cs typeface="Open Sans Light"/>
              </a:rPr>
              <a:t>have ever actually used them </a:t>
            </a:r>
            <a:r>
              <a:rPr lang="en-US" sz="2800">
                <a:solidFill>
                  <a:srgbClr val="00A6B9"/>
                </a:solidFill>
                <a:latin typeface="Open Sans Light"/>
                <a:ea typeface="Open Sans Light"/>
                <a:cs typeface="Open Sans Light"/>
              </a:rPr>
              <a:t>22%</a:t>
            </a:r>
            <a:r>
              <a:rPr lang="en-US" sz="2000">
                <a:latin typeface="Open Sans Light"/>
                <a:ea typeface="Open Sans Light"/>
                <a:cs typeface="Open Sans Light"/>
              </a:rPr>
              <a:t> </a:t>
            </a:r>
            <a:r>
              <a:rPr lang="en-US">
                <a:latin typeface="Open Sans Light"/>
                <a:ea typeface="Open Sans Light"/>
                <a:cs typeface="Open Sans Light"/>
              </a:rPr>
              <a:t>have used </a:t>
            </a:r>
            <a:r>
              <a:rPr lang="en-US" err="1">
                <a:latin typeface="Open Sans Light"/>
                <a:ea typeface="Open Sans Light"/>
                <a:cs typeface="Open Sans Light"/>
              </a:rPr>
              <a:t>GenAI</a:t>
            </a:r>
            <a:r>
              <a:rPr lang="en-US">
                <a:latin typeface="Open Sans Light"/>
                <a:ea typeface="Open Sans Light"/>
                <a:cs typeface="Open Sans Light"/>
              </a:rPr>
              <a:t> for work activities.</a:t>
            </a:r>
            <a:endParaRPr lang="en-BE"/>
          </a:p>
        </p:txBody>
      </p:sp>
      <p:sp>
        <p:nvSpPr>
          <p:cNvPr id="5" name="Title 4">
            <a:extLst>
              <a:ext uri="{FF2B5EF4-FFF2-40B4-BE49-F238E27FC236}">
                <a16:creationId xmlns:a16="http://schemas.microsoft.com/office/drawing/2014/main" id="{8DDB3A81-013C-674A-1F94-7E151215582C}"/>
              </a:ext>
            </a:extLst>
          </p:cNvPr>
          <p:cNvSpPr>
            <a:spLocks noGrp="1"/>
          </p:cNvSpPr>
          <p:nvPr>
            <p:ph type="title"/>
          </p:nvPr>
        </p:nvSpPr>
        <p:spPr>
          <a:xfrm>
            <a:off x="436182" y="668697"/>
            <a:ext cx="5040000" cy="884325"/>
          </a:xfrm>
        </p:spPr>
        <p:txBody>
          <a:bodyPr>
            <a:noAutofit/>
          </a:bodyPr>
          <a:lstStyle/>
          <a:p>
            <a:pPr algn="just">
              <a:lnSpc>
                <a:spcPct val="100000"/>
              </a:lnSpc>
              <a:spcAft>
                <a:spcPts val="600"/>
              </a:spcAft>
            </a:pPr>
            <a:r>
              <a:rPr lang="en-US" sz="1800">
                <a:latin typeface="Open Sans Light"/>
                <a:ea typeface="Open Sans Light"/>
                <a:cs typeface="Open Sans Light"/>
              </a:rPr>
              <a:t>In the Deloitte global survey, only </a:t>
            </a:r>
            <a:r>
              <a:rPr lang="en-US" sz="1800" b="1">
                <a:latin typeface="Open Sans Light"/>
                <a:ea typeface="Open Sans Light"/>
                <a:cs typeface="Open Sans Light"/>
              </a:rPr>
              <a:t>20% of </a:t>
            </a:r>
            <a:r>
              <a:rPr lang="en-US" sz="1800" b="1" err="1">
                <a:latin typeface="Open Sans Light"/>
                <a:ea typeface="Open Sans Light"/>
                <a:cs typeface="Open Sans Light"/>
              </a:rPr>
              <a:t>organisations</a:t>
            </a:r>
            <a:r>
              <a:rPr lang="en-US" sz="1800" b="1">
                <a:latin typeface="Open Sans Light"/>
                <a:ea typeface="Open Sans Light"/>
                <a:cs typeface="Open Sans Light"/>
              </a:rPr>
              <a:t> indicated they are highly prepared </a:t>
            </a:r>
            <a:r>
              <a:rPr lang="en-US" sz="1800">
                <a:latin typeface="Open Sans Light"/>
                <a:ea typeface="Open Sans Light"/>
                <a:cs typeface="Open Sans Light"/>
              </a:rPr>
              <a:t>to tackle the talent challenges linked to broadly adopting Gen AI tools/application. </a:t>
            </a:r>
            <a:endParaRPr lang="en-US" sz="1800"/>
          </a:p>
        </p:txBody>
      </p:sp>
      <p:grpSp>
        <p:nvGrpSpPr>
          <p:cNvPr id="14" name="Group 13">
            <a:extLst>
              <a:ext uri="{FF2B5EF4-FFF2-40B4-BE49-F238E27FC236}">
                <a16:creationId xmlns:a16="http://schemas.microsoft.com/office/drawing/2014/main" id="{995AAF42-FB97-2AE5-FAB2-FAD462F33137}"/>
              </a:ext>
            </a:extLst>
          </p:cNvPr>
          <p:cNvGrpSpPr/>
          <p:nvPr/>
        </p:nvGrpSpPr>
        <p:grpSpPr>
          <a:xfrm>
            <a:off x="7130139" y="1836216"/>
            <a:ext cx="3704737" cy="863999"/>
            <a:chOff x="7392897" y="1804686"/>
            <a:chExt cx="3704737" cy="863999"/>
          </a:xfrm>
        </p:grpSpPr>
        <p:grpSp>
          <p:nvGrpSpPr>
            <p:cNvPr id="72" name="Group 71">
              <a:extLst>
                <a:ext uri="{FF2B5EF4-FFF2-40B4-BE49-F238E27FC236}">
                  <a16:creationId xmlns:a16="http://schemas.microsoft.com/office/drawing/2014/main" id="{7C7ED0F5-5B14-31D2-9396-AF4E82864B26}"/>
                </a:ext>
              </a:extLst>
            </p:cNvPr>
            <p:cNvGrpSpPr/>
            <p:nvPr/>
          </p:nvGrpSpPr>
          <p:grpSpPr>
            <a:xfrm>
              <a:off x="7392897" y="1804686"/>
              <a:ext cx="864001" cy="863999"/>
              <a:chOff x="-759257" y="3100171"/>
              <a:chExt cx="943017" cy="947987"/>
            </a:xfrm>
          </p:grpSpPr>
          <p:sp>
            <p:nvSpPr>
              <p:cNvPr id="37" name="POWER_USER_CONTEXTUAL_SHAPES_SPHERE_SPHERE">
                <a:extLst>
                  <a:ext uri="{FF2B5EF4-FFF2-40B4-BE49-F238E27FC236}">
                    <a16:creationId xmlns:a16="http://schemas.microsoft.com/office/drawing/2014/main" id="{43519A25-10CE-DA2C-771C-42D5C700AF50}"/>
                  </a:ext>
                </a:extLst>
              </p:cNvPr>
              <p:cNvSpPr>
                <a:spLocks noChangeAspect="1"/>
              </p:cNvSpPr>
              <p:nvPr/>
            </p:nvSpPr>
            <p:spPr>
              <a:xfrm>
                <a:off x="-759257" y="3100171"/>
                <a:ext cx="943017" cy="947987"/>
              </a:xfrm>
              <a:prstGeom prst="ellipse">
                <a:avLst/>
              </a:prstGeom>
              <a:solidFill>
                <a:srgbClr val="006F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40" name="POWER_USER_CONTEXTUAL_SHAPES_SPHERE_VALUE">
                <a:extLst>
                  <a:ext uri="{FF2B5EF4-FFF2-40B4-BE49-F238E27FC236}">
                    <a16:creationId xmlns:a16="http://schemas.microsoft.com/office/drawing/2014/main" id="{43743205-06DB-E547-769F-C5383B55FEC6}"/>
                  </a:ext>
                </a:extLst>
              </p:cNvPr>
              <p:cNvSpPr txBox="1"/>
              <p:nvPr/>
            </p:nvSpPr>
            <p:spPr>
              <a:xfrm>
                <a:off x="-718992" y="3382663"/>
                <a:ext cx="862486" cy="383004"/>
              </a:xfrm>
              <a:prstGeom prst="rect">
                <a:avLst/>
              </a:prstGeom>
              <a:noFill/>
            </p:spPr>
            <p:txBody>
              <a:bodyPr wrap="none" rtlCol="0">
                <a:noAutofit/>
              </a:bodyPr>
              <a:lstStyle/>
              <a:p>
                <a:pPr algn="ctr"/>
                <a:r>
                  <a:rPr lang="en-US"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45%</a:t>
                </a:r>
              </a:p>
            </p:txBody>
          </p:sp>
        </p:grpSp>
        <p:sp>
          <p:nvSpPr>
            <p:cNvPr id="42" name="TextBox 41">
              <a:extLst>
                <a:ext uri="{FF2B5EF4-FFF2-40B4-BE49-F238E27FC236}">
                  <a16:creationId xmlns:a16="http://schemas.microsoft.com/office/drawing/2014/main" id="{350B25A3-9315-2EFE-281E-9513B073037E}"/>
                </a:ext>
              </a:extLst>
            </p:cNvPr>
            <p:cNvSpPr txBox="1"/>
            <p:nvPr/>
          </p:nvSpPr>
          <p:spPr>
            <a:xfrm>
              <a:off x="8293789" y="2067408"/>
              <a:ext cx="2803845" cy="338554"/>
            </a:xfrm>
            <a:prstGeom prst="rect">
              <a:avLst/>
            </a:prstGeom>
            <a:noFill/>
          </p:spPr>
          <p:txBody>
            <a:bodyPr wrap="square" rtlCol="0">
              <a:spAutoFit/>
            </a:body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Technology Infrastructure</a:t>
              </a:r>
            </a:p>
          </p:txBody>
        </p:sp>
      </p:grpSp>
      <p:grpSp>
        <p:nvGrpSpPr>
          <p:cNvPr id="15" name="Group 14">
            <a:extLst>
              <a:ext uri="{FF2B5EF4-FFF2-40B4-BE49-F238E27FC236}">
                <a16:creationId xmlns:a16="http://schemas.microsoft.com/office/drawing/2014/main" id="{3D04DABB-FAF4-1760-91E0-29CEE8D4F1AC}"/>
              </a:ext>
            </a:extLst>
          </p:cNvPr>
          <p:cNvGrpSpPr/>
          <p:nvPr/>
        </p:nvGrpSpPr>
        <p:grpSpPr>
          <a:xfrm>
            <a:off x="7166139" y="2813697"/>
            <a:ext cx="3668737" cy="792001"/>
            <a:chOff x="7428897" y="2729203"/>
            <a:chExt cx="3668737" cy="792001"/>
          </a:xfrm>
        </p:grpSpPr>
        <p:grpSp>
          <p:nvGrpSpPr>
            <p:cNvPr id="73" name="Group 72">
              <a:extLst>
                <a:ext uri="{FF2B5EF4-FFF2-40B4-BE49-F238E27FC236}">
                  <a16:creationId xmlns:a16="http://schemas.microsoft.com/office/drawing/2014/main" id="{F8B28DE3-61A7-4F62-AFF1-49D463AA6E43}"/>
                </a:ext>
              </a:extLst>
            </p:cNvPr>
            <p:cNvGrpSpPr/>
            <p:nvPr/>
          </p:nvGrpSpPr>
          <p:grpSpPr>
            <a:xfrm>
              <a:off x="7428897" y="2729203"/>
              <a:ext cx="792000" cy="792001"/>
              <a:chOff x="2734291" y="3100169"/>
              <a:chExt cx="1018792" cy="1024168"/>
            </a:xfrm>
          </p:grpSpPr>
          <p:sp>
            <p:nvSpPr>
              <p:cNvPr id="31" name="POWER_USER_CONTEXTUAL_SHAPES_SPHERE_SPHERE">
                <a:extLst>
                  <a:ext uri="{FF2B5EF4-FFF2-40B4-BE49-F238E27FC236}">
                    <a16:creationId xmlns:a16="http://schemas.microsoft.com/office/drawing/2014/main" id="{B9CD5869-93A3-F719-93B3-44D60D3E5516}"/>
                  </a:ext>
                </a:extLst>
              </p:cNvPr>
              <p:cNvSpPr>
                <a:spLocks noChangeAspect="1"/>
              </p:cNvSpPr>
              <p:nvPr/>
            </p:nvSpPr>
            <p:spPr>
              <a:xfrm>
                <a:off x="2734291" y="3100169"/>
                <a:ext cx="1018792" cy="1024168"/>
              </a:xfrm>
              <a:prstGeom prst="ellipse">
                <a:avLst/>
              </a:prstGeom>
              <a:solidFill>
                <a:srgbClr val="00A6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34" name="POWER_USER_CONTEXTUAL_SHAPES_SPHERE_VALUE">
                <a:extLst>
                  <a:ext uri="{FF2B5EF4-FFF2-40B4-BE49-F238E27FC236}">
                    <a16:creationId xmlns:a16="http://schemas.microsoft.com/office/drawing/2014/main" id="{2D644D29-B560-04C1-1E31-1ACB9ACF6488}"/>
                  </a:ext>
                </a:extLst>
              </p:cNvPr>
              <p:cNvSpPr txBox="1"/>
              <p:nvPr/>
            </p:nvSpPr>
            <p:spPr>
              <a:xfrm>
                <a:off x="2812445" y="3358260"/>
                <a:ext cx="862485" cy="507984"/>
              </a:xfrm>
              <a:prstGeom prst="rect">
                <a:avLst/>
              </a:prstGeom>
              <a:noFill/>
            </p:spPr>
            <p:txBody>
              <a:bodyPr wrap="none" rtlCol="0">
                <a:noAutofit/>
              </a:bodyPr>
              <a:lstStyle/>
              <a:p>
                <a:pPr algn="ctr"/>
                <a:r>
                  <a:rPr lang="en-US"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41%</a:t>
                </a:r>
              </a:p>
            </p:txBody>
          </p:sp>
        </p:grpSp>
        <p:sp>
          <p:nvSpPr>
            <p:cNvPr id="43" name="TextBox 42">
              <a:extLst>
                <a:ext uri="{FF2B5EF4-FFF2-40B4-BE49-F238E27FC236}">
                  <a16:creationId xmlns:a16="http://schemas.microsoft.com/office/drawing/2014/main" id="{C5C26550-D147-4F36-56D7-49DB247FFB0D}"/>
                </a:ext>
              </a:extLst>
            </p:cNvPr>
            <p:cNvSpPr txBox="1"/>
            <p:nvPr/>
          </p:nvSpPr>
          <p:spPr>
            <a:xfrm>
              <a:off x="8293789" y="2955926"/>
              <a:ext cx="2803845" cy="338554"/>
            </a:xfrm>
            <a:prstGeom prst="rect">
              <a:avLst/>
            </a:prstGeom>
            <a:noFill/>
          </p:spPr>
          <p:txBody>
            <a:bodyPr wrap="square" rtlCol="0">
              <a:spAutoFit/>
            </a:body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Data Management</a:t>
              </a:r>
            </a:p>
          </p:txBody>
        </p:sp>
      </p:grpSp>
      <p:grpSp>
        <p:nvGrpSpPr>
          <p:cNvPr id="16" name="Group 15">
            <a:extLst>
              <a:ext uri="{FF2B5EF4-FFF2-40B4-BE49-F238E27FC236}">
                <a16:creationId xmlns:a16="http://schemas.microsoft.com/office/drawing/2014/main" id="{D190BD5E-5419-82C8-893D-8B4E15EE5E23}"/>
              </a:ext>
            </a:extLst>
          </p:cNvPr>
          <p:cNvGrpSpPr/>
          <p:nvPr/>
        </p:nvGrpSpPr>
        <p:grpSpPr>
          <a:xfrm>
            <a:off x="7148139" y="3719180"/>
            <a:ext cx="3686737" cy="720000"/>
            <a:chOff x="7410897" y="3592796"/>
            <a:chExt cx="3686737" cy="720000"/>
          </a:xfrm>
        </p:grpSpPr>
        <p:grpSp>
          <p:nvGrpSpPr>
            <p:cNvPr id="74" name="Group 73">
              <a:extLst>
                <a:ext uri="{FF2B5EF4-FFF2-40B4-BE49-F238E27FC236}">
                  <a16:creationId xmlns:a16="http://schemas.microsoft.com/office/drawing/2014/main" id="{29F03EFD-F597-4579-5BB0-CC6E36F991E0}"/>
                </a:ext>
              </a:extLst>
            </p:cNvPr>
            <p:cNvGrpSpPr/>
            <p:nvPr/>
          </p:nvGrpSpPr>
          <p:grpSpPr>
            <a:xfrm>
              <a:off x="7410897" y="3592796"/>
              <a:ext cx="828000" cy="720000"/>
              <a:chOff x="4569828" y="3100170"/>
              <a:chExt cx="862485" cy="720000"/>
            </a:xfrm>
          </p:grpSpPr>
          <p:sp>
            <p:nvSpPr>
              <p:cNvPr id="25" name="POWER_USER_CONTEXTUAL_SHAPES_SPHERE_SPHERE">
                <a:extLst>
                  <a:ext uri="{FF2B5EF4-FFF2-40B4-BE49-F238E27FC236}">
                    <a16:creationId xmlns:a16="http://schemas.microsoft.com/office/drawing/2014/main" id="{840A94EC-7A5E-2F5D-9C9C-F4A65BC3A80A}"/>
                  </a:ext>
                </a:extLst>
              </p:cNvPr>
              <p:cNvSpPr>
                <a:spLocks/>
              </p:cNvSpPr>
              <p:nvPr/>
            </p:nvSpPr>
            <p:spPr>
              <a:xfrm>
                <a:off x="4626077" y="3100170"/>
                <a:ext cx="749987" cy="720000"/>
              </a:xfrm>
              <a:prstGeom prst="ellipse">
                <a:avLst/>
              </a:prstGeom>
              <a:solidFill>
                <a:srgbClr val="00B5A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a:p>
                <a:pPr algn="ctr"/>
                <a:endParaRPr lang="en-US" sz="2000">
                  <a:solidFill>
                    <a:schemeClr val="bg1"/>
                  </a:solidFill>
                </a:endParaRPr>
              </a:p>
            </p:txBody>
          </p:sp>
          <p:sp>
            <p:nvSpPr>
              <p:cNvPr id="28" name="POWER_USER_CONTEXTUAL_SHAPES_SPHERE_VALUE">
                <a:extLst>
                  <a:ext uri="{FF2B5EF4-FFF2-40B4-BE49-F238E27FC236}">
                    <a16:creationId xmlns:a16="http://schemas.microsoft.com/office/drawing/2014/main" id="{73E173EB-B89A-5E3D-BB20-AB7292352188}"/>
                  </a:ext>
                </a:extLst>
              </p:cNvPr>
              <p:cNvSpPr txBox="1"/>
              <p:nvPr/>
            </p:nvSpPr>
            <p:spPr>
              <a:xfrm>
                <a:off x="4569828" y="3275840"/>
                <a:ext cx="862485" cy="368661"/>
              </a:xfrm>
              <a:prstGeom prst="rect">
                <a:avLst/>
              </a:prstGeom>
              <a:noFill/>
            </p:spPr>
            <p:txBody>
              <a:bodyPr wrap="none" rtlCol="0">
                <a:noAutofit/>
              </a:bodyPr>
              <a:lstStyle/>
              <a:p>
                <a:pPr algn="ctr"/>
                <a:r>
                  <a:rPr lang="en-US"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37%</a:t>
                </a:r>
              </a:p>
            </p:txBody>
          </p:sp>
        </p:grpSp>
        <p:sp>
          <p:nvSpPr>
            <p:cNvPr id="44" name="TextBox 43">
              <a:extLst>
                <a:ext uri="{FF2B5EF4-FFF2-40B4-BE49-F238E27FC236}">
                  <a16:creationId xmlns:a16="http://schemas.microsoft.com/office/drawing/2014/main" id="{E63051E4-C395-A953-6ADB-2A751DA389E4}"/>
                </a:ext>
              </a:extLst>
            </p:cNvPr>
            <p:cNvSpPr txBox="1"/>
            <p:nvPr/>
          </p:nvSpPr>
          <p:spPr>
            <a:xfrm>
              <a:off x="8293789" y="3783519"/>
              <a:ext cx="2803845" cy="338554"/>
            </a:xfrm>
            <a:prstGeom prst="rect">
              <a:avLst/>
            </a:prstGeom>
            <a:noFill/>
          </p:spPr>
          <p:txBody>
            <a:bodyPr wrap="square" rtlCol="0">
              <a:spAutoFit/>
            </a:body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Strategy</a:t>
              </a:r>
            </a:p>
          </p:txBody>
        </p:sp>
      </p:grpSp>
      <p:grpSp>
        <p:nvGrpSpPr>
          <p:cNvPr id="17" name="Group 16">
            <a:extLst>
              <a:ext uri="{FF2B5EF4-FFF2-40B4-BE49-F238E27FC236}">
                <a16:creationId xmlns:a16="http://schemas.microsoft.com/office/drawing/2014/main" id="{A9167360-2A8E-BBB2-44BA-08395D950AF6}"/>
              </a:ext>
            </a:extLst>
          </p:cNvPr>
          <p:cNvGrpSpPr/>
          <p:nvPr/>
        </p:nvGrpSpPr>
        <p:grpSpPr>
          <a:xfrm>
            <a:off x="7238139" y="4552662"/>
            <a:ext cx="3596737" cy="648002"/>
            <a:chOff x="7500897" y="4253077"/>
            <a:chExt cx="3596737" cy="648002"/>
          </a:xfrm>
        </p:grpSpPr>
        <p:grpSp>
          <p:nvGrpSpPr>
            <p:cNvPr id="75" name="Group 74">
              <a:extLst>
                <a:ext uri="{FF2B5EF4-FFF2-40B4-BE49-F238E27FC236}">
                  <a16:creationId xmlns:a16="http://schemas.microsoft.com/office/drawing/2014/main" id="{B03C273B-D41E-58CF-4B57-9E39CF681C4B}"/>
                </a:ext>
              </a:extLst>
            </p:cNvPr>
            <p:cNvGrpSpPr/>
            <p:nvPr/>
          </p:nvGrpSpPr>
          <p:grpSpPr>
            <a:xfrm>
              <a:off x="7500897" y="4253077"/>
              <a:ext cx="648000" cy="648002"/>
              <a:chOff x="6259346" y="3100169"/>
              <a:chExt cx="864431" cy="868994"/>
            </a:xfrm>
          </p:grpSpPr>
          <p:sp>
            <p:nvSpPr>
              <p:cNvPr id="19" name="POWER_USER_CONTEXTUAL_SHAPES_SPHERE_SPHERE">
                <a:extLst>
                  <a:ext uri="{FF2B5EF4-FFF2-40B4-BE49-F238E27FC236}">
                    <a16:creationId xmlns:a16="http://schemas.microsoft.com/office/drawing/2014/main" id="{EE59CF0B-F809-7CFA-BDCD-D20ACAAE1C9F}"/>
                  </a:ext>
                </a:extLst>
              </p:cNvPr>
              <p:cNvSpPr>
                <a:spLocks noChangeAspect="1"/>
              </p:cNvSpPr>
              <p:nvPr/>
            </p:nvSpPr>
            <p:spPr>
              <a:xfrm>
                <a:off x="6259346" y="3100169"/>
                <a:ext cx="864431" cy="868994"/>
              </a:xfrm>
              <a:prstGeom prst="ellipse">
                <a:avLst/>
              </a:prstGeom>
              <a:solidFill>
                <a:srgbClr val="62C5B4"/>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2" name="POWER_USER_CONTEXTUAL_SHAPES_SPHERE_VALUE">
                <a:extLst>
                  <a:ext uri="{FF2B5EF4-FFF2-40B4-BE49-F238E27FC236}">
                    <a16:creationId xmlns:a16="http://schemas.microsoft.com/office/drawing/2014/main" id="{867E0F5D-215D-3520-75F9-AD0EA73AB78D}"/>
                  </a:ext>
                </a:extLst>
              </p:cNvPr>
              <p:cNvSpPr txBox="1"/>
              <p:nvPr/>
            </p:nvSpPr>
            <p:spPr>
              <a:xfrm>
                <a:off x="6260321" y="3295427"/>
                <a:ext cx="862485" cy="478479"/>
              </a:xfrm>
              <a:prstGeom prst="rect">
                <a:avLst/>
              </a:prstGeom>
              <a:noFill/>
            </p:spPr>
            <p:txBody>
              <a:bodyPr wrap="none" rtlCol="0">
                <a:noAutofit/>
              </a:bodyPr>
              <a:lstStyle/>
              <a:p>
                <a:pPr algn="ctr"/>
                <a:r>
                  <a:rPr lang="en-US"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23%</a:t>
                </a:r>
              </a:p>
            </p:txBody>
          </p:sp>
        </p:grpSp>
        <p:sp>
          <p:nvSpPr>
            <p:cNvPr id="45" name="TextBox 44">
              <a:extLst>
                <a:ext uri="{FF2B5EF4-FFF2-40B4-BE49-F238E27FC236}">
                  <a16:creationId xmlns:a16="http://schemas.microsoft.com/office/drawing/2014/main" id="{12BBDE9C-CEC5-379D-BDDB-1BD3B6775828}"/>
                </a:ext>
              </a:extLst>
            </p:cNvPr>
            <p:cNvSpPr txBox="1"/>
            <p:nvPr/>
          </p:nvSpPr>
          <p:spPr>
            <a:xfrm>
              <a:off x="8293789" y="4407801"/>
              <a:ext cx="2803845" cy="338554"/>
            </a:xfrm>
            <a:prstGeom prst="rect">
              <a:avLst/>
            </a:prstGeom>
            <a:noFill/>
          </p:spPr>
          <p:txBody>
            <a:bodyPr wrap="square" rtlCol="0">
              <a:spAutoFit/>
            </a:body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Risk &amp; Governance</a:t>
              </a:r>
            </a:p>
          </p:txBody>
        </p:sp>
      </p:grpSp>
      <p:sp>
        <p:nvSpPr>
          <p:cNvPr id="48" name="TextBox 47">
            <a:extLst>
              <a:ext uri="{FF2B5EF4-FFF2-40B4-BE49-F238E27FC236}">
                <a16:creationId xmlns:a16="http://schemas.microsoft.com/office/drawing/2014/main" id="{CC319388-D85B-3D78-D0E0-A3310DB19BB6}"/>
              </a:ext>
            </a:extLst>
          </p:cNvPr>
          <p:cNvSpPr txBox="1"/>
          <p:nvPr/>
        </p:nvSpPr>
        <p:spPr>
          <a:xfrm>
            <a:off x="6765779" y="648913"/>
            <a:ext cx="4270084" cy="938719"/>
          </a:xfrm>
          <a:prstGeom prst="rect">
            <a:avLst/>
          </a:prstGeom>
          <a:noFill/>
        </p:spPr>
        <p:txBody>
          <a:bodyPr wrap="square" lIns="91440" tIns="45720" rIns="91440" bIns="45720" rtlCol="0" anchor="t">
            <a:spAutoFit/>
          </a:bodyPr>
          <a:lstStyle/>
          <a:p>
            <a:pPr algn="ctr">
              <a:spcAft>
                <a:spcPts val="600"/>
              </a:spcAft>
            </a:pPr>
            <a:r>
              <a:rPr lang="en-US" b="1" i="1">
                <a:latin typeface="Open Sans Light"/>
                <a:ea typeface="Open Sans Light"/>
                <a:cs typeface="Open Sans Light"/>
              </a:rPr>
              <a:t>Do </a:t>
            </a:r>
            <a:r>
              <a:rPr lang="en-US" b="1" i="1" err="1">
                <a:latin typeface="Open Sans Light"/>
                <a:ea typeface="Open Sans Light"/>
                <a:cs typeface="Open Sans Light"/>
              </a:rPr>
              <a:t>organisations</a:t>
            </a:r>
            <a:r>
              <a:rPr lang="en-US" b="1" i="1">
                <a:latin typeface="Open Sans Light"/>
                <a:ea typeface="Open Sans Light"/>
                <a:cs typeface="Open Sans Light"/>
              </a:rPr>
              <a:t> think they are ready?</a:t>
            </a:r>
          </a:p>
          <a:p>
            <a:pPr algn="ctr"/>
            <a:r>
              <a:rPr lang="en-US" sz="1600" i="1">
                <a:latin typeface="Open Sans Light"/>
                <a:ea typeface="Open Sans Light"/>
                <a:cs typeface="Open Sans Light"/>
              </a:rPr>
              <a:t>Percentage of </a:t>
            </a:r>
            <a:r>
              <a:rPr lang="en-US" sz="1600" i="1" err="1">
                <a:latin typeface="Open Sans Light"/>
                <a:ea typeface="Open Sans Light"/>
                <a:cs typeface="Open Sans Light"/>
              </a:rPr>
              <a:t>organisations</a:t>
            </a:r>
            <a:r>
              <a:rPr lang="en-US" sz="1600" i="1">
                <a:latin typeface="Open Sans Light"/>
                <a:ea typeface="Open Sans Light"/>
                <a:cs typeface="Open Sans Light"/>
              </a:rPr>
              <a:t> that are highly </a:t>
            </a:r>
          </a:p>
          <a:p>
            <a:pPr algn="ctr"/>
            <a:r>
              <a:rPr lang="en-US" sz="1600" i="1">
                <a:latin typeface="Open Sans Light"/>
                <a:ea typeface="Open Sans Light"/>
                <a:cs typeface="Open Sans Light"/>
              </a:rPr>
              <a:t>prepared for </a:t>
            </a:r>
            <a:r>
              <a:rPr lang="en-US" sz="1600" i="1" err="1">
                <a:latin typeface="Open Sans Light"/>
                <a:ea typeface="Open Sans Light"/>
                <a:cs typeface="Open Sans Light"/>
              </a:rPr>
              <a:t>GenAI</a:t>
            </a:r>
            <a:r>
              <a:rPr lang="en-US" sz="1600" i="1">
                <a:latin typeface="Open Sans Light"/>
                <a:ea typeface="Open Sans Light"/>
                <a:cs typeface="Open Sans Light"/>
              </a:rPr>
              <a:t> across the following areas</a:t>
            </a:r>
          </a:p>
        </p:txBody>
      </p:sp>
      <p:sp>
        <p:nvSpPr>
          <p:cNvPr id="50" name="Title 2">
            <a:extLst>
              <a:ext uri="{FF2B5EF4-FFF2-40B4-BE49-F238E27FC236}">
                <a16:creationId xmlns:a16="http://schemas.microsoft.com/office/drawing/2014/main" id="{8B0854DC-153D-232A-3752-0DA5AB9B99E1}"/>
              </a:ext>
            </a:extLst>
          </p:cNvPr>
          <p:cNvSpPr txBox="1">
            <a:spLocks/>
          </p:cNvSpPr>
          <p:nvPr/>
        </p:nvSpPr>
        <p:spPr>
          <a:xfrm>
            <a:off x="53147" y="98563"/>
            <a:ext cx="11799765" cy="334099"/>
          </a:xfrm>
          <a:prstGeom prst="rect">
            <a:avLst/>
          </a:prstGeom>
        </p:spPr>
        <p:txBody>
          <a:bodyPr vert="horz" lIns="91440" tIns="45720" rIns="91440" bIns="45720" rtlCol="0" anchor="t">
            <a:noAutofit/>
          </a:bodyPr>
          <a:lstStyle>
            <a:lvl1pPr>
              <a:lnSpc>
                <a:spcPct val="90000"/>
              </a:lnSpc>
              <a:spcBef>
                <a:spcPct val="0"/>
              </a:spcBef>
              <a:buNone/>
              <a:defRPr sz="2400" b="0" i="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a:t>Insight #2: Overcoming people barriers</a:t>
            </a:r>
          </a:p>
        </p:txBody>
      </p:sp>
      <p:sp>
        <p:nvSpPr>
          <p:cNvPr id="49" name="Half Frame 48">
            <a:extLst>
              <a:ext uri="{FF2B5EF4-FFF2-40B4-BE49-F238E27FC236}">
                <a16:creationId xmlns:a16="http://schemas.microsoft.com/office/drawing/2014/main" id="{0EF82DD9-0DD7-726C-A02F-228A4185EECE}"/>
              </a:ext>
            </a:extLst>
          </p:cNvPr>
          <p:cNvSpPr/>
          <p:nvPr/>
        </p:nvSpPr>
        <p:spPr>
          <a:xfrm>
            <a:off x="353885" y="606863"/>
            <a:ext cx="379500" cy="379500"/>
          </a:xfrm>
          <a:prstGeom prst="halfFrame">
            <a:avLst>
              <a:gd name="adj1" fmla="val 11167"/>
              <a:gd name="adj2" fmla="val 10951"/>
            </a:avLst>
          </a:prstGeom>
          <a:solidFill>
            <a:srgbClr val="1D89A3"/>
          </a:solidFill>
          <a:ln>
            <a:solidFill>
              <a:srgbClr val="1D8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
        <p:nvSpPr>
          <p:cNvPr id="51" name="Half Frame 50">
            <a:extLst>
              <a:ext uri="{FF2B5EF4-FFF2-40B4-BE49-F238E27FC236}">
                <a16:creationId xmlns:a16="http://schemas.microsoft.com/office/drawing/2014/main" id="{A003A15F-DFC7-A97B-6E8B-C2855CFD5F4D}"/>
              </a:ext>
            </a:extLst>
          </p:cNvPr>
          <p:cNvSpPr/>
          <p:nvPr/>
        </p:nvSpPr>
        <p:spPr>
          <a:xfrm rot="10800000">
            <a:off x="5118531" y="3732462"/>
            <a:ext cx="379500" cy="379500"/>
          </a:xfrm>
          <a:prstGeom prst="halfFrame">
            <a:avLst>
              <a:gd name="adj1" fmla="val 9642"/>
              <a:gd name="adj2" fmla="val 10951"/>
            </a:avLst>
          </a:prstGeom>
          <a:solidFill>
            <a:srgbClr val="1D89A3"/>
          </a:solidFill>
          <a:ln>
            <a:solidFill>
              <a:srgbClr val="1D89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
        <p:nvSpPr>
          <p:cNvPr id="70" name="TextBox 69">
            <a:extLst>
              <a:ext uri="{FF2B5EF4-FFF2-40B4-BE49-F238E27FC236}">
                <a16:creationId xmlns:a16="http://schemas.microsoft.com/office/drawing/2014/main" id="{166D6299-46D8-FE9F-640F-9542AFA9A7D7}"/>
              </a:ext>
            </a:extLst>
          </p:cNvPr>
          <p:cNvSpPr txBox="1"/>
          <p:nvPr/>
        </p:nvSpPr>
        <p:spPr>
          <a:xfrm>
            <a:off x="870783" y="4347710"/>
            <a:ext cx="4172606" cy="1200329"/>
          </a:xfrm>
          <a:prstGeom prst="rect">
            <a:avLst/>
          </a:prstGeom>
          <a:noFill/>
        </p:spPr>
        <p:txBody>
          <a:bodyPr wrap="square">
            <a:spAutoFit/>
          </a:bodyPr>
          <a:lstStyle/>
          <a:p>
            <a:pPr algn="ctr"/>
            <a:r>
              <a:rPr lang="en-US" i="1" err="1">
                <a:latin typeface="+mj-lt"/>
              </a:rPr>
              <a:t>Organisations</a:t>
            </a:r>
            <a:r>
              <a:rPr lang="en-US" i="1">
                <a:latin typeface="+mj-lt"/>
              </a:rPr>
              <a:t> are focusing on ensuring that they have the </a:t>
            </a:r>
            <a:r>
              <a:rPr lang="en-US" b="1" i="1">
                <a:solidFill>
                  <a:srgbClr val="1D89A3"/>
                </a:solidFill>
                <a:latin typeface="+mj-lt"/>
              </a:rPr>
              <a:t>right people</a:t>
            </a:r>
            <a:r>
              <a:rPr lang="en-US" b="1" i="1">
                <a:latin typeface="+mj-lt"/>
              </a:rPr>
              <a:t> </a:t>
            </a:r>
            <a:r>
              <a:rPr lang="en-US" i="1">
                <a:latin typeface="+mj-lt"/>
              </a:rPr>
              <a:t>in place to drive AI transformation and that they </a:t>
            </a:r>
            <a:r>
              <a:rPr lang="en-US" b="1" i="1">
                <a:solidFill>
                  <a:srgbClr val="1D89A3"/>
                </a:solidFill>
                <a:latin typeface="+mj-lt"/>
              </a:rPr>
              <a:t>are well-equipped </a:t>
            </a:r>
            <a:r>
              <a:rPr lang="en-US" i="1">
                <a:latin typeface="+mj-lt"/>
              </a:rPr>
              <a:t>to use AI tools effectively.</a:t>
            </a:r>
            <a:endParaRPr lang="en-BE" i="1">
              <a:latin typeface="+mj-lt"/>
            </a:endParaRPr>
          </a:p>
        </p:txBody>
      </p:sp>
      <p:grpSp>
        <p:nvGrpSpPr>
          <p:cNvPr id="20" name="Group 19">
            <a:extLst>
              <a:ext uri="{FF2B5EF4-FFF2-40B4-BE49-F238E27FC236}">
                <a16:creationId xmlns:a16="http://schemas.microsoft.com/office/drawing/2014/main" id="{05C4E86E-7790-0BDF-F318-C15C0A9EDA13}"/>
              </a:ext>
            </a:extLst>
          </p:cNvPr>
          <p:cNvGrpSpPr/>
          <p:nvPr/>
        </p:nvGrpSpPr>
        <p:grpSpPr>
          <a:xfrm>
            <a:off x="7130897" y="5314144"/>
            <a:ext cx="3703979" cy="576000"/>
            <a:chOff x="7393655" y="5282614"/>
            <a:chExt cx="3703979" cy="576000"/>
          </a:xfrm>
        </p:grpSpPr>
        <p:grpSp>
          <p:nvGrpSpPr>
            <p:cNvPr id="76" name="Group 75">
              <a:extLst>
                <a:ext uri="{FF2B5EF4-FFF2-40B4-BE49-F238E27FC236}">
                  <a16:creationId xmlns:a16="http://schemas.microsoft.com/office/drawing/2014/main" id="{535A436A-F65E-146E-DF97-61F1EB987915}"/>
                </a:ext>
              </a:extLst>
            </p:cNvPr>
            <p:cNvGrpSpPr/>
            <p:nvPr/>
          </p:nvGrpSpPr>
          <p:grpSpPr>
            <a:xfrm>
              <a:off x="7393655" y="5282614"/>
              <a:ext cx="862485" cy="576000"/>
              <a:chOff x="8023826" y="3116975"/>
              <a:chExt cx="862485" cy="576000"/>
            </a:xfrm>
          </p:grpSpPr>
          <p:sp>
            <p:nvSpPr>
              <p:cNvPr id="12" name="POWER_USER_CONTEXTUAL_SHAPES_SPHERE_SPHERE">
                <a:extLst>
                  <a:ext uri="{FF2B5EF4-FFF2-40B4-BE49-F238E27FC236}">
                    <a16:creationId xmlns:a16="http://schemas.microsoft.com/office/drawing/2014/main" id="{B17B61FF-90A5-548D-12E2-EB8F8D4E5549}"/>
                  </a:ext>
                </a:extLst>
              </p:cNvPr>
              <p:cNvSpPr>
                <a:spLocks/>
              </p:cNvSpPr>
              <p:nvPr/>
            </p:nvSpPr>
            <p:spPr>
              <a:xfrm>
                <a:off x="8167068" y="3116975"/>
                <a:ext cx="576000" cy="576000"/>
              </a:xfrm>
              <a:prstGeom prst="ellipse">
                <a:avLst/>
              </a:prstGeom>
              <a:solidFill>
                <a:srgbClr val="8ED2CC"/>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1" name="POWER_USER_CONTEXTUAL_SHAPES_SPHERE_VALUE">
                <a:extLst>
                  <a:ext uri="{FF2B5EF4-FFF2-40B4-BE49-F238E27FC236}">
                    <a16:creationId xmlns:a16="http://schemas.microsoft.com/office/drawing/2014/main" id="{1ED11000-5AA4-A2E4-733B-37BE7DF4A10B}"/>
                  </a:ext>
                </a:extLst>
              </p:cNvPr>
              <p:cNvSpPr txBox="1"/>
              <p:nvPr/>
            </p:nvSpPr>
            <p:spPr>
              <a:xfrm>
                <a:off x="8023826" y="3220645"/>
                <a:ext cx="862485" cy="368661"/>
              </a:xfrm>
              <a:prstGeom prst="rect">
                <a:avLst/>
              </a:prstGeom>
              <a:noFill/>
            </p:spPr>
            <p:txBody>
              <a:bodyPr wrap="none" rtlCol="0">
                <a:noAutofit/>
              </a:bodyPr>
              <a:lstStyle/>
              <a:p>
                <a:pPr algn="ctr"/>
                <a:r>
                  <a:rPr lang="en-US"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20%</a:t>
                </a:r>
              </a:p>
            </p:txBody>
          </p:sp>
        </p:grpSp>
        <p:sp>
          <p:nvSpPr>
            <p:cNvPr id="46" name="TextBox 45">
              <a:extLst>
                <a:ext uri="{FF2B5EF4-FFF2-40B4-BE49-F238E27FC236}">
                  <a16:creationId xmlns:a16="http://schemas.microsoft.com/office/drawing/2014/main" id="{EDA2D7A3-8434-946B-CC6A-CBCECFA2DA28}"/>
                </a:ext>
              </a:extLst>
            </p:cNvPr>
            <p:cNvSpPr txBox="1"/>
            <p:nvPr/>
          </p:nvSpPr>
          <p:spPr>
            <a:xfrm>
              <a:off x="8293789" y="5401337"/>
              <a:ext cx="2803845" cy="338554"/>
            </a:xfrm>
            <a:prstGeom prst="rect">
              <a:avLst/>
            </a:prstGeom>
            <a:noFill/>
            <a:ln>
              <a:noFill/>
            </a:ln>
          </p:spPr>
          <p:txBody>
            <a:bodyPr wrap="square" rtlCol="0">
              <a:spAutoFit/>
            </a:bodyPr>
            <a:lstStyle/>
            <a:p>
              <a:r>
                <a:rPr lang="en-GB" sz="1600">
                  <a:latin typeface="Open Sans Light" panose="020B0306030504020204" pitchFamily="34" charset="0"/>
                  <a:ea typeface="Open Sans Light" panose="020B0306030504020204" pitchFamily="34" charset="0"/>
                  <a:cs typeface="Open Sans Light" panose="020B0306030504020204" pitchFamily="34" charset="0"/>
                </a:rPr>
                <a:t>Talent</a:t>
              </a:r>
            </a:p>
          </p:txBody>
        </p:sp>
      </p:grpSp>
      <p:pic>
        <p:nvPicPr>
          <p:cNvPr id="21" name="Graphic 20" descr="Arrow: Slight curve with solid fill">
            <a:extLst>
              <a:ext uri="{FF2B5EF4-FFF2-40B4-BE49-F238E27FC236}">
                <a16:creationId xmlns:a16="http://schemas.microsoft.com/office/drawing/2014/main" id="{91C19D1B-8AAA-8B7A-9856-331A41FFF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3535" flipH="1">
            <a:off x="5028943" y="5242594"/>
            <a:ext cx="2229658" cy="727460"/>
          </a:xfrm>
          <a:prstGeom prst="rect">
            <a:avLst/>
          </a:prstGeom>
        </p:spPr>
      </p:pic>
      <p:sp>
        <p:nvSpPr>
          <p:cNvPr id="30" name="TextBox 29">
            <a:extLst>
              <a:ext uri="{FF2B5EF4-FFF2-40B4-BE49-F238E27FC236}">
                <a16:creationId xmlns:a16="http://schemas.microsoft.com/office/drawing/2014/main" id="{378C0B8C-5D7F-DD15-568A-B4DB065D35D6}"/>
              </a:ext>
            </a:extLst>
          </p:cNvPr>
          <p:cNvSpPr txBox="1"/>
          <p:nvPr/>
        </p:nvSpPr>
        <p:spPr>
          <a:xfrm>
            <a:off x="7890800" y="6145582"/>
            <a:ext cx="3078158" cy="307777"/>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4 </a:t>
            </a:r>
            <a:r>
              <a:rPr lang="en-US" sz="700">
                <a:latin typeface="Open Sans Light" panose="020B0306030504020204" pitchFamily="34" charset="0"/>
                <a:ea typeface="Open Sans Light" panose="020B0306030504020204" pitchFamily="34" charset="0"/>
                <a:cs typeface="Open Sans Light" panose="020B0306030504020204" pitchFamily="34" charset="0"/>
              </a:rPr>
              <a:t>Q: </a:t>
            </a:r>
            <a:r>
              <a:rPr lang="en-US" sz="700" i="1">
                <a:latin typeface="Open Sans Light" panose="020B0306030504020204" pitchFamily="34" charset="0"/>
                <a:ea typeface="Open Sans Light" panose="020B0306030504020204" pitchFamily="34" charset="0"/>
                <a:cs typeface="Open Sans Light" panose="020B0306030504020204" pitchFamily="34" charset="0"/>
              </a:rPr>
              <a:t>For each area, rate your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organisation's</a:t>
            </a:r>
            <a:r>
              <a:rPr lang="en-US" sz="700" i="1">
                <a:latin typeface="Open Sans Light" panose="020B0306030504020204" pitchFamily="34" charset="0"/>
                <a:ea typeface="Open Sans Light" panose="020B0306030504020204" pitchFamily="34" charset="0"/>
                <a:cs typeface="Open Sans Light" panose="020B0306030504020204" pitchFamily="34" charset="0"/>
              </a:rPr>
              <a:t> level of preparedness with respect to broadly adopting Generative AI tools / applications. </a:t>
            </a:r>
          </a:p>
        </p:txBody>
      </p:sp>
      <p:sp>
        <p:nvSpPr>
          <p:cNvPr id="33" name="TextBox 32">
            <a:extLst>
              <a:ext uri="{FF2B5EF4-FFF2-40B4-BE49-F238E27FC236}">
                <a16:creationId xmlns:a16="http://schemas.microsoft.com/office/drawing/2014/main" id="{C40D2541-0745-B1BD-08F7-7D9A5E7F615E}"/>
              </a:ext>
            </a:extLst>
          </p:cNvPr>
          <p:cNvSpPr txBox="1"/>
          <p:nvPr/>
        </p:nvSpPr>
        <p:spPr>
          <a:xfrm>
            <a:off x="870783" y="5654843"/>
            <a:ext cx="4172606" cy="923330"/>
          </a:xfrm>
          <a:prstGeom prst="rect">
            <a:avLst/>
          </a:prstGeom>
          <a:noFill/>
        </p:spPr>
        <p:txBody>
          <a:bodyPr wrap="square">
            <a:spAutoFit/>
          </a:bodyPr>
          <a:lstStyle/>
          <a:p>
            <a:pPr algn="ctr"/>
            <a:r>
              <a:rPr lang="en-BE" i="1">
                <a:latin typeface="+mj-lt"/>
              </a:rPr>
              <a:t>The focus on </a:t>
            </a:r>
            <a:r>
              <a:rPr lang="en-BE" b="1" i="1">
                <a:solidFill>
                  <a:srgbClr val="1D89A3"/>
                </a:solidFill>
                <a:latin typeface="+mj-lt"/>
              </a:rPr>
              <a:t>change management </a:t>
            </a:r>
            <a:r>
              <a:rPr lang="en-BE" i="1">
                <a:latin typeface="+mj-lt"/>
              </a:rPr>
              <a:t>ensures that employees are </a:t>
            </a:r>
            <a:r>
              <a:rPr lang="en-BE" b="1" i="1">
                <a:solidFill>
                  <a:srgbClr val="1D89A3"/>
                </a:solidFill>
                <a:latin typeface="+mj-lt"/>
              </a:rPr>
              <a:t>equipped</a:t>
            </a:r>
            <a:r>
              <a:rPr lang="en-BE" i="1">
                <a:latin typeface="+mj-lt"/>
              </a:rPr>
              <a:t> </a:t>
            </a:r>
            <a:r>
              <a:rPr lang="en-BE" b="1" i="1">
                <a:solidFill>
                  <a:srgbClr val="1D89A3"/>
                </a:solidFill>
                <a:latin typeface="+mj-lt"/>
              </a:rPr>
              <a:t>to leverage AI </a:t>
            </a:r>
            <a:r>
              <a:rPr lang="en-BE" i="1">
                <a:latin typeface="+mj-lt"/>
              </a:rPr>
              <a:t>tools effectively</a:t>
            </a:r>
            <a:r>
              <a:rPr lang="en-US" i="1">
                <a:latin typeface="+mj-lt"/>
              </a:rPr>
              <a:t>.</a:t>
            </a:r>
            <a:endParaRPr lang="en-BE" i="1">
              <a:latin typeface="+mj-lt"/>
            </a:endParaRPr>
          </a:p>
        </p:txBody>
      </p:sp>
    </p:spTree>
    <p:extLst>
      <p:ext uri="{BB962C8B-B14F-4D97-AF65-F5344CB8AC3E}">
        <p14:creationId xmlns:p14="http://schemas.microsoft.com/office/powerpoint/2010/main" val="2238658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B44401-A447-EAAE-F3A7-9EC56FD3E176}"/>
              </a:ext>
            </a:extLst>
          </p:cNvPr>
          <p:cNvSpPr/>
          <p:nvPr/>
        </p:nvSpPr>
        <p:spPr bwMode="gray">
          <a:xfrm>
            <a:off x="6843713" y="0"/>
            <a:ext cx="5348288" cy="6858000"/>
          </a:xfrm>
          <a:prstGeom prst="rect">
            <a:avLst/>
          </a:prstGeom>
          <a:solidFill>
            <a:schemeClr val="bg1">
              <a:lumMod val="95000"/>
            </a:schemeClr>
          </a:solidFill>
          <a:ln w="19050" algn="ctr">
            <a:noFill/>
            <a:miter lim="800000"/>
            <a:headEnd/>
            <a:tailEnd/>
          </a:ln>
        </p:spPr>
        <p:txBody>
          <a:bodyPr wrap="square" lIns="88900" tIns="88900" rIns="88900" bIns="889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6000"/>
              </a:lnSpc>
              <a:buFont typeface="Wingdings 2" pitchFamily="18" charset="2"/>
              <a:buNone/>
            </a:pPr>
            <a:endParaRPr lang="en-US" sz="1600"/>
          </a:p>
        </p:txBody>
      </p:sp>
      <p:sp>
        <p:nvSpPr>
          <p:cNvPr id="44" name="Text Placeholder 21">
            <a:extLst>
              <a:ext uri="{FF2B5EF4-FFF2-40B4-BE49-F238E27FC236}">
                <a16:creationId xmlns:a16="http://schemas.microsoft.com/office/drawing/2014/main" id="{DEBB71B2-FF21-8D71-C5C8-0A40157E561B}"/>
              </a:ext>
            </a:extLst>
          </p:cNvPr>
          <p:cNvSpPr txBox="1">
            <a:spLocks/>
          </p:cNvSpPr>
          <p:nvPr/>
        </p:nvSpPr>
        <p:spPr>
          <a:xfrm>
            <a:off x="424905" y="2419262"/>
            <a:ext cx="5980338" cy="1163780"/>
          </a:xfrm>
          <a:prstGeom prst="rect">
            <a:avLst/>
          </a:prstGeom>
        </p:spPr>
        <p:txBody>
          <a:bodyPr vert="horz" lIns="0" tIns="0" rIns="0" bIns="0" rtlCol="0" anchor="t">
            <a:noAutofit/>
          </a:bodyPr>
          <a:lstStyle>
            <a:defPPr>
              <a:defRPr lang="en-US"/>
            </a:defPPr>
            <a:lvl1pPr marL="0" indent="0" algn="l" defTabSz="914400" rtl="0" eaLnBrk="1" latinLnBrk="0" hangingPunct="1">
              <a:spcBef>
                <a:spcPts val="0"/>
              </a:spcBef>
              <a:spcAft>
                <a:spcPts val="1200"/>
              </a:spcAft>
              <a:buSzPct val="100000"/>
              <a:buFontTx/>
              <a:buNone/>
              <a:defRPr sz="18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spcBef>
                <a:spcPts val="0"/>
              </a:spcBef>
              <a:spcAft>
                <a:spcPts val="1200"/>
              </a:spcAft>
              <a:buClr>
                <a:schemeClr val="accent1"/>
              </a:buClr>
              <a:buSzPct val="100000"/>
              <a:buFont typeface="Arial" panose="020B0604020202020204" pitchFamily="34" charset="0"/>
              <a:buNone/>
              <a:defRPr lang="en-US" sz="1400" b="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2pPr>
            <a:lvl3pPr marL="0" indent="0" algn="l" defTabSz="914400" rtl="0" eaLnBrk="1" latinLnBrk="0" hangingPunct="1">
              <a:spcBef>
                <a:spcPts val="0"/>
              </a:spcBef>
              <a:spcAft>
                <a:spcPts val="1200"/>
              </a:spcAft>
              <a:buClrTx/>
              <a:buSzPct val="100000"/>
              <a:buFont typeface="Arial" panose="020B0604020202020204" pitchFamily="34" charset="0"/>
              <a:buNone/>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4625" indent="-171450" algn="l" defTabSz="914400" rtl="0" eaLnBrk="1" latinLnBrk="0" hangingPunct="1">
              <a:spcBef>
                <a:spcPts val="0"/>
              </a:spcBef>
              <a:spcAft>
                <a:spcPts val="1200"/>
              </a:spcAft>
              <a:buClr>
                <a:schemeClr val="accent1"/>
              </a:buClr>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42900" indent="-171450" algn="l" defTabSz="798513" rtl="0" eaLnBrk="1" latinLnBrk="0" hangingPunct="1">
              <a:spcBef>
                <a:spcPts val="0"/>
              </a:spcBef>
              <a:spcAft>
                <a:spcPts val="12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517525" indent="-174625" algn="l" defTabSz="914400" rtl="0" eaLnBrk="1" latinLnBrk="0" hangingPunct="1">
              <a:spcBef>
                <a:spcPts val="0"/>
              </a:spcBef>
              <a:spcAft>
                <a:spcPts val="1000"/>
              </a:spcAft>
              <a:buFont typeface="Calibri" panose="020F0502020204030204" pitchFamily="34" charset="0"/>
              <a:buChar char="◦"/>
              <a:defRPr sz="1200" kern="1200" baseline="0">
                <a:solidFill>
                  <a:schemeClr val="tx1"/>
                </a:solidFill>
                <a:latin typeface="+mn-lt"/>
                <a:ea typeface="+mn-ea"/>
                <a:cs typeface="+mn-cs"/>
              </a:defRPr>
            </a:lvl6pPr>
            <a:lvl7pPr marL="685800" indent="-176213"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lvl="1" algn="ctr"/>
            <a:r>
              <a:rPr lang="en-US" sz="1800" b="1">
                <a:latin typeface="Open Sans Light" panose="020B0306030504020204" pitchFamily="34" charset="0"/>
                <a:ea typeface="Open Sans Light" panose="020B0306030504020204" pitchFamily="34" charset="0"/>
                <a:cs typeface="Open Sans Light" panose="020B0306030504020204" pitchFamily="34" charset="0"/>
              </a:rPr>
              <a:t>Data awareness fuels investment</a:t>
            </a:r>
            <a:br>
              <a:rPr lang="en-US" sz="1800">
                <a:latin typeface="Open Sans Light" panose="020B0306030504020204" pitchFamily="34" charset="0"/>
                <a:ea typeface="Open Sans Light" panose="020B0306030504020204" pitchFamily="34" charset="0"/>
                <a:cs typeface="Open Sans Light" panose="020B0306030504020204" pitchFamily="34" charset="0"/>
              </a:rPr>
            </a:br>
            <a:r>
              <a:rPr lang="en-US" sz="1800">
                <a:latin typeface="Open Sans Light" panose="020B0306030504020204" pitchFamily="34" charset="0"/>
                <a:ea typeface="Open Sans Light" panose="020B0306030504020204" pitchFamily="34" charset="0"/>
                <a:cs typeface="Open Sans Light" panose="020B0306030504020204" pitchFamily="34" charset="0"/>
              </a:rPr>
              <a:t>Awareness of privacy and security is motivating organisations to strengthen data security, quality, and governance, especially in the Belgian market. </a:t>
            </a:r>
          </a:p>
        </p:txBody>
      </p:sp>
      <p:grpSp>
        <p:nvGrpSpPr>
          <p:cNvPr id="32" name="Group 31">
            <a:extLst>
              <a:ext uri="{FF2B5EF4-FFF2-40B4-BE49-F238E27FC236}">
                <a16:creationId xmlns:a16="http://schemas.microsoft.com/office/drawing/2014/main" id="{966D44DA-BC5F-766B-C0B0-09147D16635D}"/>
              </a:ext>
            </a:extLst>
          </p:cNvPr>
          <p:cNvGrpSpPr/>
          <p:nvPr/>
        </p:nvGrpSpPr>
        <p:grpSpPr>
          <a:xfrm>
            <a:off x="6963702" y="1077920"/>
            <a:ext cx="5173364" cy="4971188"/>
            <a:chOff x="6963702" y="1077920"/>
            <a:chExt cx="5173364" cy="4971188"/>
          </a:xfrm>
        </p:grpSpPr>
        <p:sp>
          <p:nvSpPr>
            <p:cNvPr id="154" name="Rectangle: Rounded Corners 153">
              <a:extLst>
                <a:ext uri="{FF2B5EF4-FFF2-40B4-BE49-F238E27FC236}">
                  <a16:creationId xmlns:a16="http://schemas.microsoft.com/office/drawing/2014/main" id="{52C3897D-B06A-2D1C-8F5B-82EB13B64279}"/>
                </a:ext>
              </a:extLst>
            </p:cNvPr>
            <p:cNvSpPr/>
            <p:nvPr/>
          </p:nvSpPr>
          <p:spPr>
            <a:xfrm flipV="1">
              <a:off x="6963702" y="1077920"/>
              <a:ext cx="5173364" cy="4971188"/>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64" name="object 21">
              <a:extLst>
                <a:ext uri="{FF2B5EF4-FFF2-40B4-BE49-F238E27FC236}">
                  <a16:creationId xmlns:a16="http://schemas.microsoft.com/office/drawing/2014/main" id="{0758A4A3-B3E3-22C1-4A02-DC45242456A8}"/>
                </a:ext>
              </a:extLst>
            </p:cNvPr>
            <p:cNvSpPr/>
            <p:nvPr/>
          </p:nvSpPr>
          <p:spPr>
            <a:xfrm>
              <a:off x="9066760" y="1285642"/>
              <a:ext cx="0" cy="4460933"/>
            </a:xfrm>
            <a:custGeom>
              <a:avLst/>
              <a:gdLst/>
              <a:ahLst/>
              <a:cxnLst/>
              <a:rect l="l" t="t" r="r" b="b"/>
              <a:pathLst>
                <a:path h="4122420">
                  <a:moveTo>
                    <a:pt x="0" y="0"/>
                  </a:moveTo>
                  <a:lnTo>
                    <a:pt x="0" y="4121950"/>
                  </a:lnTo>
                </a:path>
              </a:pathLst>
            </a:custGeom>
            <a:ln w="6642">
              <a:solidFill>
                <a:srgbClr val="000000"/>
              </a:solidFill>
            </a:ln>
          </p:spPr>
          <p:txBody>
            <a:bodyPr wrap="square" lIns="0" tIns="0" rIns="0" bIns="0" rtlCol="0"/>
            <a:lstStyle/>
            <a:p>
              <a:endParaRPr sz="700"/>
            </a:p>
          </p:txBody>
        </p:sp>
        <p:sp>
          <p:nvSpPr>
            <p:cNvPr id="156" name="TextBox 155">
              <a:extLst>
                <a:ext uri="{FF2B5EF4-FFF2-40B4-BE49-F238E27FC236}">
                  <a16:creationId xmlns:a16="http://schemas.microsoft.com/office/drawing/2014/main" id="{A24E1748-3368-6C99-93E0-E8852F2B8D34}"/>
                </a:ext>
              </a:extLst>
            </p:cNvPr>
            <p:cNvSpPr txBox="1"/>
            <p:nvPr/>
          </p:nvSpPr>
          <p:spPr>
            <a:xfrm>
              <a:off x="7041138" y="1285642"/>
              <a:ext cx="1970687" cy="400110"/>
            </a:xfrm>
            <a:prstGeom prst="rect">
              <a:avLst/>
            </a:prstGeom>
            <a:noFill/>
          </p:spPr>
          <p:txBody>
            <a:bodyPr wrap="square" rtlCol="0">
              <a:spAutoFit/>
            </a:bodyPr>
            <a:lstStyle/>
            <a:p>
              <a:r>
                <a:rPr lang="en-US" sz="1000">
                  <a:latin typeface="Open Sans Light" panose="020B0306030504020204" pitchFamily="34" charset="0"/>
                  <a:ea typeface="Open Sans Light" panose="020B0306030504020204" pitchFamily="34" charset="0"/>
                  <a:cs typeface="Open Sans Light" panose="020B0306030504020204" pitchFamily="34" charset="0"/>
                </a:rPr>
                <a:t>Moved to a more flexible, open data architecture</a:t>
              </a:r>
            </a:p>
          </p:txBody>
        </p:sp>
        <p:sp>
          <p:nvSpPr>
            <p:cNvPr id="157" name="TextBox 156">
              <a:extLst>
                <a:ext uri="{FF2B5EF4-FFF2-40B4-BE49-F238E27FC236}">
                  <a16:creationId xmlns:a16="http://schemas.microsoft.com/office/drawing/2014/main" id="{6A9AE65C-9981-2F9C-70CA-E2B7F2515DA5}"/>
                </a:ext>
              </a:extLst>
            </p:cNvPr>
            <p:cNvSpPr txBox="1"/>
            <p:nvPr/>
          </p:nvSpPr>
          <p:spPr>
            <a:xfrm>
              <a:off x="7041138" y="1917819"/>
              <a:ext cx="1970687" cy="246221"/>
            </a:xfrm>
            <a:prstGeom prst="rect">
              <a:avLst/>
            </a:prstGeom>
            <a:noFill/>
          </p:spPr>
          <p:txBody>
            <a:bodyPr wrap="square" rtlCol="0">
              <a:spAutoFit/>
            </a:bodyPr>
            <a:lstStyle/>
            <a:p>
              <a:r>
                <a:rPr lang="en-GB" sz="1000">
                  <a:latin typeface="Open Sans Light" panose="020B0306030504020204" pitchFamily="34" charset="0"/>
                  <a:ea typeface="Open Sans Light" panose="020B0306030504020204" pitchFamily="34" charset="0"/>
                  <a:cs typeface="Open Sans Light" panose="020B0306030504020204" pitchFamily="34" charset="0"/>
                </a:rPr>
                <a:t>Integrated data silos</a:t>
              </a:r>
            </a:p>
          </p:txBody>
        </p:sp>
        <p:sp>
          <p:nvSpPr>
            <p:cNvPr id="158" name="TextBox 157">
              <a:extLst>
                <a:ext uri="{FF2B5EF4-FFF2-40B4-BE49-F238E27FC236}">
                  <a16:creationId xmlns:a16="http://schemas.microsoft.com/office/drawing/2014/main" id="{ADB16082-D0B2-7DCF-3197-2AD46DCC053B}"/>
                </a:ext>
              </a:extLst>
            </p:cNvPr>
            <p:cNvSpPr txBox="1"/>
            <p:nvPr/>
          </p:nvSpPr>
          <p:spPr>
            <a:xfrm>
              <a:off x="7041138" y="2431114"/>
              <a:ext cx="1970687" cy="246221"/>
            </a:xfrm>
            <a:prstGeom prst="rect">
              <a:avLst/>
            </a:prstGeom>
            <a:noFill/>
          </p:spPr>
          <p:txBody>
            <a:bodyPr wrap="square" rtlCol="0">
              <a:spAutoFit/>
            </a:bodyPr>
            <a:lstStyle/>
            <a:p>
              <a:r>
                <a:rPr lang="en-GB" sz="1000">
                  <a:latin typeface="Open Sans Light" panose="020B0306030504020204" pitchFamily="34" charset="0"/>
                  <a:ea typeface="Open Sans Light" panose="020B0306030504020204" pitchFamily="34" charset="0"/>
                  <a:cs typeface="Open Sans Light" panose="020B0306030504020204" pitchFamily="34" charset="0"/>
                </a:rPr>
                <a:t>Upgraded IT infrastructure</a:t>
              </a:r>
            </a:p>
          </p:txBody>
        </p:sp>
        <p:sp>
          <p:nvSpPr>
            <p:cNvPr id="159" name="TextBox 158">
              <a:extLst>
                <a:ext uri="{FF2B5EF4-FFF2-40B4-BE49-F238E27FC236}">
                  <a16:creationId xmlns:a16="http://schemas.microsoft.com/office/drawing/2014/main" id="{F5DC2136-4559-7175-5EC2-6791B5A4BB63}"/>
                </a:ext>
              </a:extLst>
            </p:cNvPr>
            <p:cNvSpPr txBox="1"/>
            <p:nvPr/>
          </p:nvSpPr>
          <p:spPr>
            <a:xfrm>
              <a:off x="7051910" y="3017245"/>
              <a:ext cx="1970687" cy="400110"/>
            </a:xfrm>
            <a:prstGeom prst="rect">
              <a:avLst/>
            </a:prstGeom>
            <a:noFill/>
          </p:spPr>
          <p:txBody>
            <a:bodyPr wrap="square" rtlCol="0">
              <a:spAutoFit/>
            </a:bodyPr>
            <a:lstStyle/>
            <a:p>
              <a:r>
                <a:rPr lang="en-US" sz="1000">
                  <a:latin typeface="Open Sans Light" panose="020B0306030504020204" pitchFamily="34" charset="0"/>
                  <a:ea typeface="Open Sans Light" panose="020B0306030504020204" pitchFamily="34" charset="0"/>
                  <a:cs typeface="Open Sans Light" panose="020B0306030504020204" pitchFamily="34" charset="0"/>
                </a:rPr>
                <a:t>Hired new talent to fill data-related skill gaps</a:t>
              </a:r>
            </a:p>
          </p:txBody>
        </p:sp>
        <p:sp>
          <p:nvSpPr>
            <p:cNvPr id="160" name="TextBox 159">
              <a:extLst>
                <a:ext uri="{FF2B5EF4-FFF2-40B4-BE49-F238E27FC236}">
                  <a16:creationId xmlns:a16="http://schemas.microsoft.com/office/drawing/2014/main" id="{BC7DFBFD-685E-D3FA-0213-EE2291139BDC}"/>
                </a:ext>
              </a:extLst>
            </p:cNvPr>
            <p:cNvSpPr txBox="1"/>
            <p:nvPr/>
          </p:nvSpPr>
          <p:spPr>
            <a:xfrm>
              <a:off x="7051910" y="3609954"/>
              <a:ext cx="1970687" cy="400110"/>
            </a:xfrm>
            <a:prstGeom prst="rect">
              <a:avLst/>
            </a:prstGeom>
            <a:noFill/>
          </p:spPr>
          <p:txBody>
            <a:bodyPr wrap="square" rtlCol="0">
              <a:spAutoFit/>
            </a:bodyPr>
            <a:lstStyle/>
            <a:p>
              <a:r>
                <a:rPr lang="en-GB" sz="1000">
                  <a:latin typeface="Open Sans Light" panose="020B0306030504020204" pitchFamily="34" charset="0"/>
                  <a:ea typeface="Open Sans Light" panose="020B0306030504020204" pitchFamily="34" charset="0"/>
                  <a:cs typeface="Open Sans Light" panose="020B0306030504020204" pitchFamily="34" charset="0"/>
                </a:rPr>
                <a:t>Improved data quality practices</a:t>
              </a:r>
            </a:p>
          </p:txBody>
        </p:sp>
        <p:sp>
          <p:nvSpPr>
            <p:cNvPr id="161" name="TextBox 160">
              <a:extLst>
                <a:ext uri="{FF2B5EF4-FFF2-40B4-BE49-F238E27FC236}">
                  <a16:creationId xmlns:a16="http://schemas.microsoft.com/office/drawing/2014/main" id="{843606E7-A0C1-1916-6C63-C1403D43AEFA}"/>
                </a:ext>
              </a:extLst>
            </p:cNvPr>
            <p:cNvSpPr txBox="1"/>
            <p:nvPr/>
          </p:nvSpPr>
          <p:spPr>
            <a:xfrm>
              <a:off x="7055480" y="4097414"/>
              <a:ext cx="1970687" cy="553998"/>
            </a:xfrm>
            <a:prstGeom prst="rect">
              <a:avLst/>
            </a:prstGeom>
            <a:noFill/>
          </p:spPr>
          <p:txBody>
            <a:bodyPr wrap="square" rtlCol="0">
              <a:spAutoFit/>
            </a:bodyPr>
            <a:lstStyle/>
            <a:p>
              <a:r>
                <a:rPr lang="en-US" sz="1000">
                  <a:latin typeface="Open Sans Light" panose="020B0306030504020204" pitchFamily="34" charset="0"/>
                  <a:ea typeface="Open Sans Light" panose="020B0306030504020204" pitchFamily="34" charset="0"/>
                  <a:cs typeface="Open Sans Light" panose="020B0306030504020204" pitchFamily="34" charset="0"/>
                </a:rPr>
                <a:t>Collaborated with cloud integrator to improve capabilities</a:t>
              </a:r>
            </a:p>
          </p:txBody>
        </p:sp>
        <p:sp>
          <p:nvSpPr>
            <p:cNvPr id="162" name="TextBox 161">
              <a:extLst>
                <a:ext uri="{FF2B5EF4-FFF2-40B4-BE49-F238E27FC236}">
                  <a16:creationId xmlns:a16="http://schemas.microsoft.com/office/drawing/2014/main" id="{88CBC775-6971-FA76-5A8F-CF460020B2E5}"/>
                </a:ext>
              </a:extLst>
            </p:cNvPr>
            <p:cNvSpPr txBox="1"/>
            <p:nvPr/>
          </p:nvSpPr>
          <p:spPr>
            <a:xfrm>
              <a:off x="7055480" y="4861633"/>
              <a:ext cx="1970687" cy="246221"/>
            </a:xfrm>
            <a:prstGeom prst="rect">
              <a:avLst/>
            </a:prstGeom>
            <a:noFill/>
          </p:spPr>
          <p:txBody>
            <a:bodyPr wrap="square" rtlCol="0">
              <a:spAutoFit/>
            </a:bodyPr>
            <a:lstStyle/>
            <a:p>
              <a:r>
                <a:rPr lang="en-GB" sz="1000">
                  <a:latin typeface="Open Sans Light" panose="020B0306030504020204" pitchFamily="34" charset="0"/>
                  <a:ea typeface="Open Sans Light" panose="020B0306030504020204" pitchFamily="34" charset="0"/>
                  <a:cs typeface="Open Sans Light" panose="020B0306030504020204" pitchFamily="34" charset="0"/>
                </a:rPr>
                <a:t>Enhanced data security</a:t>
              </a:r>
            </a:p>
          </p:txBody>
        </p:sp>
        <p:sp>
          <p:nvSpPr>
            <p:cNvPr id="163" name="TextBox 162">
              <a:extLst>
                <a:ext uri="{FF2B5EF4-FFF2-40B4-BE49-F238E27FC236}">
                  <a16:creationId xmlns:a16="http://schemas.microsoft.com/office/drawing/2014/main" id="{C516DCE1-869A-30FD-957D-B62037B44004}"/>
                </a:ext>
              </a:extLst>
            </p:cNvPr>
            <p:cNvSpPr txBox="1"/>
            <p:nvPr/>
          </p:nvSpPr>
          <p:spPr>
            <a:xfrm>
              <a:off x="7051910" y="5256520"/>
              <a:ext cx="1970687" cy="553998"/>
            </a:xfrm>
            <a:prstGeom prst="rect">
              <a:avLst/>
            </a:prstGeom>
            <a:noFill/>
          </p:spPr>
          <p:txBody>
            <a:bodyPr wrap="square" rtlCol="0">
              <a:spAutoFit/>
            </a:bodyPr>
            <a:lstStyle/>
            <a:p>
              <a:r>
                <a:rPr lang="en-US" sz="1000">
                  <a:latin typeface="Open Sans Light" panose="020B0306030504020204" pitchFamily="34" charset="0"/>
                  <a:ea typeface="Open Sans Light" panose="020B0306030504020204" pitchFamily="34" charset="0"/>
                  <a:cs typeface="Open Sans Light" panose="020B0306030504020204" pitchFamily="34" charset="0"/>
                </a:rPr>
                <a:t>Updated governance frameworks / developed new data policies</a:t>
              </a:r>
            </a:p>
          </p:txBody>
        </p:sp>
      </p:grpSp>
      <p:sp>
        <p:nvSpPr>
          <p:cNvPr id="2" name="Title 2">
            <a:extLst>
              <a:ext uri="{FF2B5EF4-FFF2-40B4-BE49-F238E27FC236}">
                <a16:creationId xmlns:a16="http://schemas.microsoft.com/office/drawing/2014/main" id="{C73FDFF3-12B2-8A3E-715C-C8493666E8DD}"/>
              </a:ext>
            </a:extLst>
          </p:cNvPr>
          <p:cNvSpPr txBox="1">
            <a:spLocks/>
          </p:cNvSpPr>
          <p:nvPr/>
        </p:nvSpPr>
        <p:spPr>
          <a:xfrm>
            <a:off x="53147" y="98563"/>
            <a:ext cx="6705793" cy="844455"/>
          </a:xfrm>
          <a:prstGeom prst="rect">
            <a:avLst/>
          </a:prstGeom>
        </p:spPr>
        <p:txBody>
          <a:bodyPr vert="horz" lIns="91440" tIns="45720" rIns="91440" bIns="45720" rtlCol="0" anchor="t">
            <a:noAutofit/>
          </a:bodyPr>
          <a:lstStyle>
            <a:lvl1pPr>
              <a:lnSpc>
                <a:spcPct val="90000"/>
              </a:lnSpc>
              <a:spcBef>
                <a:spcPct val="0"/>
              </a:spcBef>
              <a:buNone/>
              <a:defRPr sz="2400" b="0" i="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a:t>Insight #3: </a:t>
            </a:r>
            <a:r>
              <a:rPr lang="en-US"/>
              <a:t>Overcoming data challenges and 				ensuring quality</a:t>
            </a:r>
            <a:endParaRPr lang="en-GB"/>
          </a:p>
        </p:txBody>
      </p:sp>
      <p:sp>
        <p:nvSpPr>
          <p:cNvPr id="3" name="TextBox 2">
            <a:extLst>
              <a:ext uri="{FF2B5EF4-FFF2-40B4-BE49-F238E27FC236}">
                <a16:creationId xmlns:a16="http://schemas.microsoft.com/office/drawing/2014/main" id="{71C336F5-E059-CBAA-C776-14C5DBA491AF}"/>
              </a:ext>
            </a:extLst>
          </p:cNvPr>
          <p:cNvSpPr txBox="1"/>
          <p:nvPr/>
        </p:nvSpPr>
        <p:spPr>
          <a:xfrm>
            <a:off x="7978778" y="6026263"/>
            <a:ext cx="3078158" cy="307777"/>
          </a:xfrm>
          <a:prstGeom prst="rect">
            <a:avLst/>
          </a:prstGeom>
          <a:noFill/>
        </p:spPr>
        <p:txBody>
          <a:bodyPr wrap="square">
            <a:spAutoFit/>
          </a:bodyPr>
          <a:lstStyle/>
          <a:p>
            <a:pPr algn="ctr"/>
            <a:r>
              <a:rPr lang="en-US" sz="700" b="1" i="1">
                <a:latin typeface="Open Sans Light" panose="020B0306030504020204" pitchFamily="34" charset="0"/>
                <a:ea typeface="Open Sans Light" panose="020B0306030504020204" pitchFamily="34" charset="0"/>
                <a:cs typeface="Open Sans Light" panose="020B0306030504020204" pitchFamily="34" charset="0"/>
              </a:rPr>
              <a:t>Figure 5 Q: </a:t>
            </a:r>
            <a:r>
              <a:rPr lang="en-US" sz="700" i="1">
                <a:latin typeface="Open Sans Light" panose="020B0306030504020204" pitchFamily="34" charset="0"/>
                <a:ea typeface="Open Sans Light" panose="020B0306030504020204" pitchFamily="34" charset="0"/>
                <a:cs typeface="Open Sans Light" panose="020B0306030504020204" pitchFamily="34" charset="0"/>
              </a:rPr>
              <a:t>What data-related capabilities have you improved to support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GenAI</a:t>
            </a:r>
            <a:r>
              <a:rPr lang="en-US" sz="700" i="1">
                <a:latin typeface="Open Sans Light" panose="020B0306030504020204" pitchFamily="34" charset="0"/>
                <a:ea typeface="Open Sans Light" panose="020B0306030504020204" pitchFamily="34" charset="0"/>
                <a:cs typeface="Open Sans Light" panose="020B0306030504020204" pitchFamily="34" charset="0"/>
              </a:rPr>
              <a:t> in your organisation?</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31" name="Chart 30">
            <a:extLst>
              <a:ext uri="{FF2B5EF4-FFF2-40B4-BE49-F238E27FC236}">
                <a16:creationId xmlns:a16="http://schemas.microsoft.com/office/drawing/2014/main" id="{526A9260-EE19-98C2-EBFE-933CCF7F38CA}"/>
              </a:ext>
            </a:extLst>
          </p:cNvPr>
          <p:cNvGraphicFramePr/>
          <p:nvPr>
            <p:extLst>
              <p:ext uri="{D42A27DB-BD31-4B8C-83A1-F6EECF244321}">
                <p14:modId xmlns:p14="http://schemas.microsoft.com/office/powerpoint/2010/main" val="3317802704"/>
              </p:ext>
            </p:extLst>
          </p:nvPr>
        </p:nvGraphicFramePr>
        <p:xfrm>
          <a:off x="9137203" y="1070805"/>
          <a:ext cx="4879063" cy="4971188"/>
        </p:xfrm>
        <a:graphic>
          <a:graphicData uri="http://schemas.openxmlformats.org/drawingml/2006/chart">
            <c:chart xmlns:c="http://schemas.openxmlformats.org/drawingml/2006/chart" xmlns:r="http://schemas.openxmlformats.org/officeDocument/2006/relationships" r:id="rId2"/>
          </a:graphicData>
        </a:graphic>
      </p:graphicFrame>
      <p:sp>
        <p:nvSpPr>
          <p:cNvPr id="60" name="TextBox 59">
            <a:extLst>
              <a:ext uri="{FF2B5EF4-FFF2-40B4-BE49-F238E27FC236}">
                <a16:creationId xmlns:a16="http://schemas.microsoft.com/office/drawing/2014/main" id="{89066E9F-B19A-8C1F-0ABF-BB5047C38D8A}"/>
              </a:ext>
            </a:extLst>
          </p:cNvPr>
          <p:cNvSpPr txBox="1"/>
          <p:nvPr/>
        </p:nvSpPr>
        <p:spPr>
          <a:xfrm>
            <a:off x="7692887" y="208722"/>
            <a:ext cx="3200398" cy="369332"/>
          </a:xfrm>
          <a:prstGeom prst="rect">
            <a:avLst/>
          </a:prstGeom>
          <a:noFill/>
        </p:spPr>
        <p:txBody>
          <a:bodyPr wrap="square" rtlCol="0">
            <a:spAutoFit/>
          </a:bodyPr>
          <a:lstStyle/>
          <a:p>
            <a:endParaRPr lang="en-GB"/>
          </a:p>
        </p:txBody>
      </p:sp>
      <p:sp>
        <p:nvSpPr>
          <p:cNvPr id="51" name="Text Placeholder 21">
            <a:extLst>
              <a:ext uri="{FF2B5EF4-FFF2-40B4-BE49-F238E27FC236}">
                <a16:creationId xmlns:a16="http://schemas.microsoft.com/office/drawing/2014/main" id="{99865045-1889-B967-FE62-C3D863050029}"/>
              </a:ext>
            </a:extLst>
          </p:cNvPr>
          <p:cNvSpPr txBox="1">
            <a:spLocks/>
          </p:cNvSpPr>
          <p:nvPr/>
        </p:nvSpPr>
        <p:spPr>
          <a:xfrm>
            <a:off x="424905" y="3985004"/>
            <a:ext cx="5980338" cy="1465942"/>
          </a:xfrm>
          <a:prstGeom prst="rect">
            <a:avLst/>
          </a:prstGeom>
        </p:spPr>
        <p:txBody>
          <a:bodyPr vert="horz" lIns="0" tIns="0" rIns="0" bIns="0" rtlCol="0" anchor="t">
            <a:noAutofit/>
          </a:bodyPr>
          <a:lstStyle>
            <a:defPPr>
              <a:defRPr lang="en-US"/>
            </a:defPPr>
            <a:lvl1pPr marL="0" indent="0" algn="l" defTabSz="914400" rtl="0" eaLnBrk="1" latinLnBrk="0" hangingPunct="1">
              <a:spcBef>
                <a:spcPts val="0"/>
              </a:spcBef>
              <a:spcAft>
                <a:spcPts val="1200"/>
              </a:spcAft>
              <a:buSzPct val="100000"/>
              <a:buFontTx/>
              <a:buNone/>
              <a:defRPr sz="18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spcBef>
                <a:spcPts val="0"/>
              </a:spcBef>
              <a:spcAft>
                <a:spcPts val="1200"/>
              </a:spcAft>
              <a:buClr>
                <a:schemeClr val="accent1"/>
              </a:buClr>
              <a:buSzPct val="100000"/>
              <a:buFont typeface="Arial" panose="020B0604020202020204" pitchFamily="34" charset="0"/>
              <a:buNone/>
              <a:defRPr lang="en-US" sz="1400" b="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2pPr>
            <a:lvl3pPr marL="0" indent="0" algn="l" defTabSz="914400" rtl="0" eaLnBrk="1" latinLnBrk="0" hangingPunct="1">
              <a:spcBef>
                <a:spcPts val="0"/>
              </a:spcBef>
              <a:spcAft>
                <a:spcPts val="1200"/>
              </a:spcAft>
              <a:buClrTx/>
              <a:buSzPct val="100000"/>
              <a:buFont typeface="Arial" panose="020B0604020202020204" pitchFamily="34" charset="0"/>
              <a:buNone/>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4625" indent="-171450" algn="l" defTabSz="914400" rtl="0" eaLnBrk="1" latinLnBrk="0" hangingPunct="1">
              <a:spcBef>
                <a:spcPts val="0"/>
              </a:spcBef>
              <a:spcAft>
                <a:spcPts val="1200"/>
              </a:spcAft>
              <a:buClr>
                <a:schemeClr val="accent1"/>
              </a:buClr>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42900" indent="-171450" algn="l" defTabSz="798513" rtl="0" eaLnBrk="1" latinLnBrk="0" hangingPunct="1">
              <a:spcBef>
                <a:spcPts val="0"/>
              </a:spcBef>
              <a:spcAft>
                <a:spcPts val="12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517525" indent="-174625" algn="l" defTabSz="914400" rtl="0" eaLnBrk="1" latinLnBrk="0" hangingPunct="1">
              <a:spcBef>
                <a:spcPts val="0"/>
              </a:spcBef>
              <a:spcAft>
                <a:spcPts val="1000"/>
              </a:spcAft>
              <a:buFont typeface="Calibri" panose="020F0502020204030204" pitchFamily="34" charset="0"/>
              <a:buChar char="◦"/>
              <a:defRPr sz="1200" kern="1200" baseline="0">
                <a:solidFill>
                  <a:schemeClr val="tx1"/>
                </a:solidFill>
                <a:latin typeface="+mn-lt"/>
                <a:ea typeface="+mn-ea"/>
                <a:cs typeface="+mn-cs"/>
              </a:defRPr>
            </a:lvl6pPr>
            <a:lvl7pPr marL="685800" indent="-176213"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lvl="1" algn="ctr"/>
            <a:r>
              <a:rPr lang="en-US" sz="1800" b="1">
                <a:latin typeface="Open Sans Light" panose="020B0306030504020204" pitchFamily="34" charset="0"/>
                <a:ea typeface="Open Sans Light" panose="020B0306030504020204" pitchFamily="34" charset="0"/>
                <a:cs typeface="Open Sans Light" panose="020B0306030504020204" pitchFamily="34" charset="0"/>
              </a:rPr>
              <a:t>Integration, scalability, and data quality matter</a:t>
            </a:r>
            <a:br>
              <a:rPr lang="en-US" sz="1800" b="1">
                <a:latin typeface="Open Sans Light" panose="020B0306030504020204" pitchFamily="34" charset="0"/>
                <a:ea typeface="Open Sans Light" panose="020B0306030504020204" pitchFamily="34" charset="0"/>
                <a:cs typeface="Open Sans Light" panose="020B0306030504020204" pitchFamily="34" charset="0"/>
              </a:rPr>
            </a:br>
            <a:r>
              <a:rPr lang="en-US" sz="1800">
                <a:latin typeface="Open Sans Light" panose="020B0306030504020204" pitchFamily="34" charset="0"/>
                <a:ea typeface="Open Sans Light" panose="020B0306030504020204" pitchFamily="34" charset="0"/>
                <a:cs typeface="Open Sans Light" panose="020B0306030504020204" pitchFamily="34" charset="0"/>
              </a:rPr>
              <a:t>Integrating GenAI with existing systems isn’t always easy, but scalable solutions and good data management are helping organisations adopt it smoothly and get reliable results.</a:t>
            </a:r>
          </a:p>
        </p:txBody>
      </p:sp>
      <p:sp>
        <p:nvSpPr>
          <p:cNvPr id="53" name="Text Placeholder 21">
            <a:extLst>
              <a:ext uri="{FF2B5EF4-FFF2-40B4-BE49-F238E27FC236}">
                <a16:creationId xmlns:a16="http://schemas.microsoft.com/office/drawing/2014/main" id="{1BBC6B23-EFEF-3783-3871-B08A2B283D91}"/>
              </a:ext>
            </a:extLst>
          </p:cNvPr>
          <p:cNvSpPr txBox="1">
            <a:spLocks/>
          </p:cNvSpPr>
          <p:nvPr/>
        </p:nvSpPr>
        <p:spPr>
          <a:xfrm>
            <a:off x="424905" y="1057318"/>
            <a:ext cx="5980338" cy="959983"/>
          </a:xfrm>
          <a:prstGeom prst="rect">
            <a:avLst/>
          </a:prstGeom>
        </p:spPr>
        <p:txBody>
          <a:bodyPr vert="horz" lIns="0" tIns="0" rIns="0" bIns="0" rtlCol="0" anchor="t">
            <a:noAutofit/>
          </a:bodyPr>
          <a:lstStyle>
            <a:defPPr>
              <a:defRPr lang="en-US"/>
            </a:defPPr>
            <a:lvl1pPr marL="0" indent="0" algn="l" defTabSz="914400" rtl="0" eaLnBrk="1" latinLnBrk="0" hangingPunct="1">
              <a:spcBef>
                <a:spcPts val="0"/>
              </a:spcBef>
              <a:spcAft>
                <a:spcPts val="1200"/>
              </a:spcAft>
              <a:buSzPct val="100000"/>
              <a:buFontTx/>
              <a:buNone/>
              <a:defRPr sz="1800" b="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spcBef>
                <a:spcPts val="0"/>
              </a:spcBef>
              <a:spcAft>
                <a:spcPts val="1200"/>
              </a:spcAft>
              <a:buClr>
                <a:schemeClr val="accent1"/>
              </a:buClr>
              <a:buSzPct val="100000"/>
              <a:buFont typeface="Arial" panose="020B0604020202020204" pitchFamily="34" charset="0"/>
              <a:buNone/>
              <a:defRPr lang="en-US" sz="1400" b="0" kern="1200" dirty="0" smtClean="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2pPr>
            <a:lvl3pPr marL="0" indent="0" algn="l" defTabSz="914400" rtl="0" eaLnBrk="1" latinLnBrk="0" hangingPunct="1">
              <a:spcBef>
                <a:spcPts val="0"/>
              </a:spcBef>
              <a:spcAft>
                <a:spcPts val="1200"/>
              </a:spcAft>
              <a:buClrTx/>
              <a:buSzPct val="100000"/>
              <a:buFont typeface="Arial" panose="020B0604020202020204" pitchFamily="34" charset="0"/>
              <a:buNone/>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74625" indent="-171450" algn="l" defTabSz="914400" rtl="0" eaLnBrk="1" latinLnBrk="0" hangingPunct="1">
              <a:spcBef>
                <a:spcPts val="0"/>
              </a:spcBef>
              <a:spcAft>
                <a:spcPts val="1200"/>
              </a:spcAft>
              <a:buClr>
                <a:schemeClr val="accent1"/>
              </a:buClr>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42900" indent="-171450" algn="l" defTabSz="798513" rtl="0" eaLnBrk="1" latinLnBrk="0" hangingPunct="1">
              <a:spcBef>
                <a:spcPts val="0"/>
              </a:spcBef>
              <a:spcAft>
                <a:spcPts val="1200"/>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517525" indent="-174625" algn="l" defTabSz="914400" rtl="0" eaLnBrk="1" latinLnBrk="0" hangingPunct="1">
              <a:spcBef>
                <a:spcPts val="0"/>
              </a:spcBef>
              <a:spcAft>
                <a:spcPts val="1000"/>
              </a:spcAft>
              <a:buFont typeface="Calibri" panose="020F0502020204030204" pitchFamily="34" charset="0"/>
              <a:buChar char="◦"/>
              <a:defRPr sz="1200" kern="1200" baseline="0">
                <a:solidFill>
                  <a:schemeClr val="tx1"/>
                </a:solidFill>
                <a:latin typeface="+mn-lt"/>
                <a:ea typeface="+mn-ea"/>
                <a:cs typeface="+mn-cs"/>
              </a:defRPr>
            </a:lvl6pPr>
            <a:lvl7pPr marL="685800" indent="-176213"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lvl="1" algn="ctr"/>
            <a:r>
              <a:rPr lang="en-US" sz="1800" b="1">
                <a:latin typeface="Open Sans Light" panose="020B0306030504020204" pitchFamily="34" charset="0"/>
                <a:ea typeface="Open Sans Light" panose="020B0306030504020204" pitchFamily="34" charset="0"/>
                <a:cs typeface="Open Sans Light" panose="020B0306030504020204" pitchFamily="34" charset="0"/>
              </a:rPr>
              <a:t>Belgian companies are ahead in some areas and lagging behind in others </a:t>
            </a:r>
            <a:r>
              <a:rPr lang="en-US" sz="1800">
                <a:latin typeface="Open Sans Light" panose="020B0306030504020204" pitchFamily="34" charset="0"/>
                <a:ea typeface="Open Sans Light" panose="020B0306030504020204" pitchFamily="34" charset="0"/>
                <a:cs typeface="Open Sans Light" panose="020B0306030504020204" pitchFamily="34" charset="0"/>
              </a:rPr>
              <a:t>in comparison to the international community when it comes to improving data-related capabilities in their organisations.</a:t>
            </a:r>
          </a:p>
        </p:txBody>
      </p:sp>
      <p:grpSp>
        <p:nvGrpSpPr>
          <p:cNvPr id="62" name="Group 61">
            <a:extLst>
              <a:ext uri="{FF2B5EF4-FFF2-40B4-BE49-F238E27FC236}">
                <a16:creationId xmlns:a16="http://schemas.microsoft.com/office/drawing/2014/main" id="{56269A65-518A-26FF-2387-AEC04BCA41BE}"/>
              </a:ext>
            </a:extLst>
          </p:cNvPr>
          <p:cNvGrpSpPr/>
          <p:nvPr/>
        </p:nvGrpSpPr>
        <p:grpSpPr>
          <a:xfrm>
            <a:off x="10163049" y="6540536"/>
            <a:ext cx="1044467" cy="276999"/>
            <a:chOff x="9524611" y="6373641"/>
            <a:chExt cx="1044467" cy="276999"/>
          </a:xfrm>
        </p:grpSpPr>
        <p:sp>
          <p:nvSpPr>
            <p:cNvPr id="67" name="TextBox 66">
              <a:extLst>
                <a:ext uri="{FF2B5EF4-FFF2-40B4-BE49-F238E27FC236}">
                  <a16:creationId xmlns:a16="http://schemas.microsoft.com/office/drawing/2014/main" id="{BF39F803-9A29-2157-1290-86B95AC4C8A0}"/>
                </a:ext>
              </a:extLst>
            </p:cNvPr>
            <p:cNvSpPr txBox="1"/>
            <p:nvPr/>
          </p:nvSpPr>
          <p:spPr>
            <a:xfrm>
              <a:off x="9608332" y="6373641"/>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Belgium</a:t>
              </a:r>
            </a:p>
          </p:txBody>
        </p:sp>
        <p:sp>
          <p:nvSpPr>
            <p:cNvPr id="68" name="Rectangle 67">
              <a:extLst>
                <a:ext uri="{FF2B5EF4-FFF2-40B4-BE49-F238E27FC236}">
                  <a16:creationId xmlns:a16="http://schemas.microsoft.com/office/drawing/2014/main" id="{B0EB83B0-76CA-CC76-F1F2-439B36F2F9E6}"/>
                </a:ext>
              </a:extLst>
            </p:cNvPr>
            <p:cNvSpPr/>
            <p:nvPr/>
          </p:nvSpPr>
          <p:spPr>
            <a:xfrm>
              <a:off x="9524611" y="6455709"/>
              <a:ext cx="108000" cy="108000"/>
            </a:xfrm>
            <a:prstGeom prst="rect">
              <a:avLst/>
            </a:prstGeom>
            <a:solidFill>
              <a:srgbClr val="00A5B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498FFF5B-3D4E-3D0E-4A0C-449BBF3D6E93}"/>
              </a:ext>
            </a:extLst>
          </p:cNvPr>
          <p:cNvGrpSpPr/>
          <p:nvPr/>
        </p:nvGrpSpPr>
        <p:grpSpPr>
          <a:xfrm>
            <a:off x="11069207" y="6540536"/>
            <a:ext cx="1044467" cy="276999"/>
            <a:chOff x="10430769" y="6359078"/>
            <a:chExt cx="1044467" cy="276999"/>
          </a:xfrm>
        </p:grpSpPr>
        <p:sp>
          <p:nvSpPr>
            <p:cNvPr id="70" name="Rectangle 69">
              <a:extLst>
                <a:ext uri="{FF2B5EF4-FFF2-40B4-BE49-F238E27FC236}">
                  <a16:creationId xmlns:a16="http://schemas.microsoft.com/office/drawing/2014/main" id="{7838B3FB-0F6E-8865-31B6-3954B5722310}"/>
                </a:ext>
              </a:extLst>
            </p:cNvPr>
            <p:cNvSpPr/>
            <p:nvPr/>
          </p:nvSpPr>
          <p:spPr>
            <a:xfrm>
              <a:off x="10430769" y="6454700"/>
              <a:ext cx="108000" cy="108000"/>
            </a:xfrm>
            <a:prstGeom prst="rect">
              <a:avLst/>
            </a:prstGeom>
            <a:solidFill>
              <a:srgbClr val="8ED2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9833FF08-2B24-C040-552A-6CA9B6FE0A58}"/>
                </a:ext>
              </a:extLst>
            </p:cNvPr>
            <p:cNvSpPr txBox="1"/>
            <p:nvPr/>
          </p:nvSpPr>
          <p:spPr>
            <a:xfrm>
              <a:off x="10514490" y="6359078"/>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World</a:t>
              </a:r>
            </a:p>
          </p:txBody>
        </p:sp>
      </p:grpSp>
      <p:sp>
        <p:nvSpPr>
          <p:cNvPr id="72" name="Rectangle 71">
            <a:extLst>
              <a:ext uri="{FF2B5EF4-FFF2-40B4-BE49-F238E27FC236}">
                <a16:creationId xmlns:a16="http://schemas.microsoft.com/office/drawing/2014/main" id="{484D8902-D436-F1DA-0A67-7323904F8570}"/>
              </a:ext>
            </a:extLst>
          </p:cNvPr>
          <p:cNvSpPr/>
          <p:nvPr/>
        </p:nvSpPr>
        <p:spPr>
          <a:xfrm>
            <a:off x="10057222" y="6562250"/>
            <a:ext cx="1726441" cy="238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894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5179DF-04D4-52DC-84D9-837D1CAEBB97}"/>
              </a:ext>
            </a:extLst>
          </p:cNvPr>
          <p:cNvSpPr/>
          <p:nvPr/>
        </p:nvSpPr>
        <p:spPr>
          <a:xfrm>
            <a:off x="4324862" y="5154967"/>
            <a:ext cx="7875236" cy="1699650"/>
          </a:xfrm>
          <a:prstGeom prst="rect">
            <a:avLst/>
          </a:prstGeom>
          <a:solidFill>
            <a:srgbClr val="FFFFFF">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91608F-B6EA-E0AB-BBAF-F11C45C314E8}"/>
              </a:ext>
            </a:extLst>
          </p:cNvPr>
          <p:cNvSpPr/>
          <p:nvPr/>
        </p:nvSpPr>
        <p:spPr>
          <a:xfrm>
            <a:off x="0" y="2905125"/>
            <a:ext cx="12192000" cy="394949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2C9579E8-65AB-D2BE-87A5-4A3F4753CBDD}"/>
              </a:ext>
            </a:extLst>
          </p:cNvPr>
          <p:cNvSpPr txBox="1"/>
          <p:nvPr/>
        </p:nvSpPr>
        <p:spPr>
          <a:xfrm>
            <a:off x="6420245" y="732100"/>
            <a:ext cx="5281726" cy="2031325"/>
          </a:xfrm>
          <a:prstGeom prst="rect">
            <a:avLst/>
          </a:prstGeom>
          <a:noFill/>
        </p:spPr>
        <p:txBody>
          <a:bodyPr wrap="square" lIns="0" rIns="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Belgian organisations report significantly lower maturity in </a:t>
            </a:r>
            <a:r>
              <a:rPr lang="en-US" b="1">
                <a:latin typeface="Open Sans Light" panose="020B0306030504020204" pitchFamily="34" charset="0"/>
                <a:ea typeface="Open Sans Light" panose="020B0306030504020204" pitchFamily="34" charset="0"/>
                <a:cs typeface="Open Sans Light" panose="020B0306030504020204" pitchFamily="34" charset="0"/>
              </a:rPr>
              <a:t>preparing for regulatory changes</a:t>
            </a:r>
            <a:r>
              <a:rPr lang="en-US">
                <a:latin typeface="Open Sans Light" panose="020B0306030504020204" pitchFamily="34" charset="0"/>
                <a:ea typeface="Open Sans Light" panose="020B0306030504020204" pitchFamily="34" charset="0"/>
                <a:cs typeface="Open Sans Light" panose="020B0306030504020204" pitchFamily="34" charset="0"/>
              </a:rPr>
              <a:t> compared to their international counterparts. The gap highlights an opportunity for Belgian organisations to enhance their regulatory readiness through structured frameworks and proactive measures.</a:t>
            </a:r>
          </a:p>
        </p:txBody>
      </p:sp>
      <p:sp>
        <p:nvSpPr>
          <p:cNvPr id="103" name="TextBox 102">
            <a:extLst>
              <a:ext uri="{FF2B5EF4-FFF2-40B4-BE49-F238E27FC236}">
                <a16:creationId xmlns:a16="http://schemas.microsoft.com/office/drawing/2014/main" id="{B19B5DD6-4F41-4B1F-916D-99EF6F8C33D3}"/>
              </a:ext>
            </a:extLst>
          </p:cNvPr>
          <p:cNvSpPr txBox="1"/>
          <p:nvPr/>
        </p:nvSpPr>
        <p:spPr>
          <a:xfrm>
            <a:off x="584359" y="732100"/>
            <a:ext cx="5281726" cy="2031325"/>
          </a:xfrm>
          <a:prstGeom prst="rect">
            <a:avLst/>
          </a:prstGeom>
          <a:noFill/>
        </p:spPr>
        <p:txBody>
          <a:bodyPr wrap="square" lIns="0" rIns="0">
            <a:spAutoFit/>
          </a:bodyP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Both international and Belgian organisations </a:t>
            </a:r>
            <a:r>
              <a:rPr lang="en-US" err="1">
                <a:latin typeface="Open Sans Light" panose="020B0306030504020204" pitchFamily="34" charset="0"/>
                <a:ea typeface="Open Sans Light" panose="020B0306030504020204" pitchFamily="34" charset="0"/>
                <a:cs typeface="Open Sans Light" panose="020B0306030504020204" pitchFamily="34" charset="0"/>
              </a:rPr>
              <a:t>recognise</a:t>
            </a:r>
            <a:r>
              <a:rPr lang="en-US">
                <a:latin typeface="Open Sans Light" panose="020B0306030504020204" pitchFamily="34" charset="0"/>
                <a:ea typeface="Open Sans Light" panose="020B0306030504020204" pitchFamily="34" charset="0"/>
                <a:cs typeface="Open Sans Light" panose="020B0306030504020204" pitchFamily="34" charset="0"/>
              </a:rPr>
              <a:t> the importance of data management, with Belgians showing higher </a:t>
            </a:r>
            <a:r>
              <a:rPr lang="en-US" b="1">
                <a:latin typeface="Open Sans Light" panose="020B0306030504020204" pitchFamily="34" charset="0"/>
                <a:ea typeface="Open Sans Light" panose="020B0306030504020204" pitchFamily="34" charset="0"/>
                <a:cs typeface="Open Sans Light" panose="020B0306030504020204" pitchFamily="34" charset="0"/>
              </a:rPr>
              <a:t>levels of caution </a:t>
            </a:r>
            <a:r>
              <a:rPr lang="en-US">
                <a:latin typeface="Open Sans Light" panose="020B0306030504020204" pitchFamily="34" charset="0"/>
                <a:ea typeface="Open Sans Light" panose="020B0306030504020204" pitchFamily="34" charset="0"/>
                <a:cs typeface="Open Sans Light" panose="020B0306030504020204" pitchFamily="34" charset="0"/>
              </a:rPr>
              <a:t>to that end</a:t>
            </a:r>
            <a:r>
              <a:rPr lang="en-US" b="1">
                <a:latin typeface="Open Sans Light" panose="020B0306030504020204" pitchFamily="34" charset="0"/>
                <a:ea typeface="Open Sans Light" panose="020B0306030504020204" pitchFamily="34" charset="0"/>
                <a:cs typeface="Open Sans Light" panose="020B0306030504020204" pitchFamily="34" charset="0"/>
              </a:rPr>
              <a:t>. </a:t>
            </a:r>
            <a:r>
              <a:rPr lang="en-US">
                <a:latin typeface="Open Sans Light" panose="020B0306030504020204" pitchFamily="34" charset="0"/>
                <a:ea typeface="Open Sans Light" panose="020B0306030504020204" pitchFamily="34" charset="0"/>
                <a:cs typeface="Open Sans Light" panose="020B0306030504020204" pitchFamily="34" charset="0"/>
              </a:rPr>
              <a:t>This heightened vigilance and awareness can be leveraged to take the necessary steps in addressing data security, privacy, sensitivity and compliance issues.</a:t>
            </a:r>
            <a:endParaRPr lang="en-GB">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4" name="Title 2">
            <a:extLst>
              <a:ext uri="{FF2B5EF4-FFF2-40B4-BE49-F238E27FC236}">
                <a16:creationId xmlns:a16="http://schemas.microsoft.com/office/drawing/2014/main" id="{E8F5F19D-C67E-362B-0001-F1E68B3AC9D0}"/>
              </a:ext>
            </a:extLst>
          </p:cNvPr>
          <p:cNvSpPr txBox="1">
            <a:spLocks/>
          </p:cNvSpPr>
          <p:nvPr/>
        </p:nvSpPr>
        <p:spPr>
          <a:xfrm>
            <a:off x="53147" y="98563"/>
            <a:ext cx="11799765" cy="334099"/>
          </a:xfrm>
          <a:prstGeom prst="rect">
            <a:avLst/>
          </a:prstGeom>
        </p:spPr>
        <p:txBody>
          <a:bodyPr vert="horz" lIns="91440" tIns="45720" rIns="91440" bIns="45720" rtlCol="0" anchor="t">
            <a:noAutofit/>
          </a:bodyPr>
          <a:lstStyle>
            <a:lvl1pPr>
              <a:lnSpc>
                <a:spcPct val="90000"/>
              </a:lnSpc>
              <a:spcBef>
                <a:spcPct val="0"/>
              </a:spcBef>
              <a:buNone/>
              <a:defRPr sz="2400" b="0" i="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a:t>Insight #4: Implementing the right governance mechanisms to support ethical GenAI</a:t>
            </a:r>
          </a:p>
        </p:txBody>
      </p:sp>
      <p:grpSp>
        <p:nvGrpSpPr>
          <p:cNvPr id="107" name="Group 106">
            <a:extLst>
              <a:ext uri="{FF2B5EF4-FFF2-40B4-BE49-F238E27FC236}">
                <a16:creationId xmlns:a16="http://schemas.microsoft.com/office/drawing/2014/main" id="{2882B612-C27B-D797-E08A-7C5F60773F6E}"/>
              </a:ext>
            </a:extLst>
          </p:cNvPr>
          <p:cNvGrpSpPr/>
          <p:nvPr/>
        </p:nvGrpSpPr>
        <p:grpSpPr>
          <a:xfrm>
            <a:off x="10459845" y="6535494"/>
            <a:ext cx="1044467" cy="276999"/>
            <a:chOff x="9524611" y="6373641"/>
            <a:chExt cx="1044467" cy="276999"/>
          </a:xfrm>
        </p:grpSpPr>
        <p:sp>
          <p:nvSpPr>
            <p:cNvPr id="108" name="TextBox 107">
              <a:extLst>
                <a:ext uri="{FF2B5EF4-FFF2-40B4-BE49-F238E27FC236}">
                  <a16:creationId xmlns:a16="http://schemas.microsoft.com/office/drawing/2014/main" id="{E678D4B1-DAEB-1B7E-B99B-D321C663CB99}"/>
                </a:ext>
              </a:extLst>
            </p:cNvPr>
            <p:cNvSpPr txBox="1"/>
            <p:nvPr/>
          </p:nvSpPr>
          <p:spPr>
            <a:xfrm>
              <a:off x="9608332" y="6373641"/>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Belgium</a:t>
              </a:r>
            </a:p>
          </p:txBody>
        </p:sp>
        <p:sp>
          <p:nvSpPr>
            <p:cNvPr id="109" name="Rectangle 108">
              <a:extLst>
                <a:ext uri="{FF2B5EF4-FFF2-40B4-BE49-F238E27FC236}">
                  <a16:creationId xmlns:a16="http://schemas.microsoft.com/office/drawing/2014/main" id="{F28B5629-D54F-DDD3-0487-E8128F717580}"/>
                </a:ext>
              </a:extLst>
            </p:cNvPr>
            <p:cNvSpPr/>
            <p:nvPr/>
          </p:nvSpPr>
          <p:spPr>
            <a:xfrm>
              <a:off x="9524611" y="6455709"/>
              <a:ext cx="108000" cy="108000"/>
            </a:xfrm>
            <a:prstGeom prst="rect">
              <a:avLst/>
            </a:prstGeom>
            <a:solidFill>
              <a:srgbClr val="00A5B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 109">
            <a:extLst>
              <a:ext uri="{FF2B5EF4-FFF2-40B4-BE49-F238E27FC236}">
                <a16:creationId xmlns:a16="http://schemas.microsoft.com/office/drawing/2014/main" id="{2228011E-A2FD-2990-7E2B-67C08920582A}"/>
              </a:ext>
            </a:extLst>
          </p:cNvPr>
          <p:cNvGrpSpPr/>
          <p:nvPr/>
        </p:nvGrpSpPr>
        <p:grpSpPr>
          <a:xfrm>
            <a:off x="11324065" y="6527920"/>
            <a:ext cx="1044467" cy="276999"/>
            <a:chOff x="10430769" y="6359078"/>
            <a:chExt cx="1044467" cy="276999"/>
          </a:xfrm>
        </p:grpSpPr>
        <p:sp>
          <p:nvSpPr>
            <p:cNvPr id="111" name="Rectangle 110">
              <a:extLst>
                <a:ext uri="{FF2B5EF4-FFF2-40B4-BE49-F238E27FC236}">
                  <a16:creationId xmlns:a16="http://schemas.microsoft.com/office/drawing/2014/main" id="{F6B1DC9F-DC54-DF15-56AD-D7B3683FC0AF}"/>
                </a:ext>
              </a:extLst>
            </p:cNvPr>
            <p:cNvSpPr/>
            <p:nvPr/>
          </p:nvSpPr>
          <p:spPr>
            <a:xfrm>
              <a:off x="10430769" y="6454700"/>
              <a:ext cx="108000" cy="108000"/>
            </a:xfrm>
            <a:prstGeom prst="rect">
              <a:avLst/>
            </a:prstGeom>
            <a:solidFill>
              <a:srgbClr val="8ED2C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TextBox 111">
              <a:extLst>
                <a:ext uri="{FF2B5EF4-FFF2-40B4-BE49-F238E27FC236}">
                  <a16:creationId xmlns:a16="http://schemas.microsoft.com/office/drawing/2014/main" id="{A46F2624-5A29-4003-29B2-DF25BFF26B1D}"/>
                </a:ext>
              </a:extLst>
            </p:cNvPr>
            <p:cNvSpPr txBox="1"/>
            <p:nvPr/>
          </p:nvSpPr>
          <p:spPr>
            <a:xfrm>
              <a:off x="10514490" y="6359078"/>
              <a:ext cx="960746" cy="276999"/>
            </a:xfrm>
            <a:prstGeom prst="rect">
              <a:avLst/>
            </a:prstGeom>
            <a:noFill/>
          </p:spPr>
          <p:txBody>
            <a:bodyPr wrap="square" rtlCol="0">
              <a:spAutoFit/>
            </a:bodyPr>
            <a:lstStyle/>
            <a:p>
              <a:r>
                <a:rPr lang="en-GB" sz="1200">
                  <a:latin typeface="Open Sans Light" panose="020B0306030504020204" pitchFamily="34" charset="0"/>
                  <a:ea typeface="Open Sans Light" panose="020B0306030504020204" pitchFamily="34" charset="0"/>
                  <a:cs typeface="Open Sans Light" panose="020B0306030504020204" pitchFamily="34" charset="0"/>
                </a:rPr>
                <a:t>World</a:t>
              </a:r>
            </a:p>
          </p:txBody>
        </p:sp>
      </p:grpSp>
      <p:sp>
        <p:nvSpPr>
          <p:cNvPr id="113" name="Rectangle 112">
            <a:extLst>
              <a:ext uri="{FF2B5EF4-FFF2-40B4-BE49-F238E27FC236}">
                <a16:creationId xmlns:a16="http://schemas.microsoft.com/office/drawing/2014/main" id="{7DDCE45A-E50B-BC34-DB69-387FD1CC417B}"/>
              </a:ext>
            </a:extLst>
          </p:cNvPr>
          <p:cNvSpPr/>
          <p:nvPr/>
        </p:nvSpPr>
        <p:spPr>
          <a:xfrm>
            <a:off x="10354018" y="6557208"/>
            <a:ext cx="1726441" cy="238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Columns_clustered">
            <a:extLst>
              <a:ext uri="{FF2B5EF4-FFF2-40B4-BE49-F238E27FC236}">
                <a16:creationId xmlns:a16="http://schemas.microsoft.com/office/drawing/2014/main" id="{8DBBBE68-9B1E-993E-F1FF-A589CD70E5B3}"/>
              </a:ext>
            </a:extLst>
          </p:cNvPr>
          <p:cNvGraphicFramePr>
            <a:graphicFrameLocks noChangeAspect="1"/>
          </p:cNvGraphicFramePr>
          <p:nvPr>
            <p:extLst>
              <p:ext uri="{D42A27DB-BD31-4B8C-83A1-F6EECF244321}">
                <p14:modId xmlns:p14="http://schemas.microsoft.com/office/powerpoint/2010/main" val="1980357883"/>
              </p:ext>
            </p:extLst>
          </p:nvPr>
        </p:nvGraphicFramePr>
        <p:xfrm>
          <a:off x="256462" y="2371419"/>
          <a:ext cx="5391715" cy="36923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54C03AD-218C-F5F5-F13B-3DA3B535832D}"/>
              </a:ext>
            </a:extLst>
          </p:cNvPr>
          <p:cNvSpPr txBox="1"/>
          <p:nvPr/>
        </p:nvSpPr>
        <p:spPr>
          <a:xfrm>
            <a:off x="1092512" y="6155872"/>
            <a:ext cx="3719615" cy="307777"/>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6 </a:t>
            </a:r>
            <a:r>
              <a:rPr lang="en-US" sz="700" i="1">
                <a:latin typeface="Open Sans Light" panose="020B0306030504020204" pitchFamily="34" charset="0"/>
                <a:ea typeface="Open Sans Light" panose="020B0306030504020204" pitchFamily="34" charset="0"/>
                <a:cs typeface="Open Sans Light" panose="020B0306030504020204" pitchFamily="34" charset="0"/>
              </a:rPr>
              <a:t>Q: For the following, how much concern does your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organisation</a:t>
            </a:r>
            <a:r>
              <a:rPr lang="en-US" sz="700" i="1">
                <a:latin typeface="Open Sans Light" panose="020B0306030504020204" pitchFamily="34" charset="0"/>
                <a:ea typeface="Open Sans Light" panose="020B0306030504020204" pitchFamily="34" charset="0"/>
                <a:cs typeface="Open Sans Light" panose="020B0306030504020204" pitchFamily="34" charset="0"/>
              </a:rPr>
              <a:t> have with respect to its data management for </a:t>
            </a:r>
            <a:r>
              <a:rPr lang="en-US" sz="700" i="1" err="1">
                <a:latin typeface="Open Sans Light" panose="020B0306030504020204" pitchFamily="34" charset="0"/>
                <a:ea typeface="Open Sans Light" panose="020B0306030504020204" pitchFamily="34" charset="0"/>
                <a:cs typeface="Open Sans Light" panose="020B0306030504020204" pitchFamily="34" charset="0"/>
              </a:rPr>
              <a:t>GenAI</a:t>
            </a:r>
            <a:r>
              <a:rPr lang="en-US" sz="700" i="1">
                <a:latin typeface="Open Sans Light" panose="020B0306030504020204" pitchFamily="34" charset="0"/>
                <a:ea typeface="Open Sans Light" panose="020B0306030504020204" pitchFamily="34" charset="0"/>
                <a:cs typeface="Open Sans Light" panose="020B0306030504020204" pitchFamily="34" charset="0"/>
              </a:rPr>
              <a:t> implementations? </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extBox 5">
            <a:extLst>
              <a:ext uri="{FF2B5EF4-FFF2-40B4-BE49-F238E27FC236}">
                <a16:creationId xmlns:a16="http://schemas.microsoft.com/office/drawing/2014/main" id="{743B303D-C298-59EC-EA32-A44475C2F4F2}"/>
              </a:ext>
            </a:extLst>
          </p:cNvPr>
          <p:cNvSpPr txBox="1"/>
          <p:nvPr/>
        </p:nvSpPr>
        <p:spPr>
          <a:xfrm>
            <a:off x="7341447" y="6209733"/>
            <a:ext cx="3078158" cy="200055"/>
          </a:xfrm>
          <a:prstGeom prst="rect">
            <a:avLst/>
          </a:prstGeom>
          <a:noFill/>
        </p:spPr>
        <p:txBody>
          <a:bodyPr wrap="square">
            <a:spAutoFit/>
          </a:bodyPr>
          <a:lstStyle/>
          <a:p>
            <a:pPr algn="ctr"/>
            <a:r>
              <a:rPr lang="en-US" sz="700" b="1">
                <a:latin typeface="Open Sans Light" panose="020B0306030504020204" pitchFamily="34" charset="0"/>
                <a:ea typeface="Open Sans Light" panose="020B0306030504020204" pitchFamily="34" charset="0"/>
                <a:cs typeface="Open Sans Light" panose="020B0306030504020204" pitchFamily="34" charset="0"/>
              </a:rPr>
              <a:t>Figure 7 </a:t>
            </a:r>
            <a:r>
              <a:rPr lang="en-US" sz="700" i="1">
                <a:latin typeface="Open Sans Light" panose="020B0306030504020204" pitchFamily="34" charset="0"/>
                <a:ea typeface="Open Sans Light" panose="020B0306030504020204" pitchFamily="34" charset="0"/>
                <a:cs typeface="Open Sans Light" panose="020B0306030504020204" pitchFamily="34" charset="0"/>
              </a:rPr>
              <a:t>Q: How is your organisation preparing for regulatory changes?</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9" name="Columns_clustered">
            <a:extLst>
              <a:ext uri="{FF2B5EF4-FFF2-40B4-BE49-F238E27FC236}">
                <a16:creationId xmlns:a16="http://schemas.microsoft.com/office/drawing/2014/main" id="{C762C614-19CA-F197-066E-DF054F5687E8}"/>
              </a:ext>
            </a:extLst>
          </p:cNvPr>
          <p:cNvGraphicFramePr>
            <a:graphicFrameLocks noChangeAspect="1"/>
          </p:cNvGraphicFramePr>
          <p:nvPr>
            <p:extLst>
              <p:ext uri="{D42A27DB-BD31-4B8C-83A1-F6EECF244321}">
                <p14:modId xmlns:p14="http://schemas.microsoft.com/office/powerpoint/2010/main" val="1580461893"/>
              </p:ext>
            </p:extLst>
          </p:nvPr>
        </p:nvGraphicFramePr>
        <p:xfrm>
          <a:off x="6064598" y="2423502"/>
          <a:ext cx="5993021" cy="36923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0495877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BCE777F-4110-8585-418C-C8BF232B0996}"/>
              </a:ext>
            </a:extLst>
          </p:cNvPr>
          <p:cNvSpPr/>
          <p:nvPr/>
        </p:nvSpPr>
        <p:spPr>
          <a:xfrm>
            <a:off x="1" y="2072123"/>
            <a:ext cx="1879163" cy="4785877"/>
          </a:xfrm>
          <a:prstGeom prst="rect">
            <a:avLst/>
          </a:prstGeom>
          <a:solidFill>
            <a:srgbClr val="FFFFFF">
              <a:alpha val="9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83CC6D8-3F71-64E8-9E85-EE07025EF14D}"/>
              </a:ext>
            </a:extLst>
          </p:cNvPr>
          <p:cNvSpPr/>
          <p:nvPr/>
        </p:nvSpPr>
        <p:spPr>
          <a:xfrm>
            <a:off x="0" y="3497690"/>
            <a:ext cx="12192000" cy="34047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F2EC1B0-9D66-A166-869C-38020C714034}"/>
              </a:ext>
            </a:extLst>
          </p:cNvPr>
          <p:cNvSpPr/>
          <p:nvPr/>
        </p:nvSpPr>
        <p:spPr>
          <a:xfrm rot="5400000">
            <a:off x="6030713" y="1089537"/>
            <a:ext cx="230832" cy="10415335"/>
          </a:xfrm>
          <a:prstGeom prst="rect">
            <a:avLst/>
          </a:prstGeom>
          <a:gradFill flip="none" rotWithShape="1">
            <a:gsLst>
              <a:gs pos="0">
                <a:schemeClr val="accent4">
                  <a:lumMod val="60000"/>
                  <a:lumOff val="40000"/>
                </a:schemeClr>
              </a:gs>
              <a:gs pos="100000">
                <a:srgbClr val="92D05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1" name="Columns_clustered">
            <a:extLst>
              <a:ext uri="{FF2B5EF4-FFF2-40B4-BE49-F238E27FC236}">
                <a16:creationId xmlns:a16="http://schemas.microsoft.com/office/drawing/2014/main" id="{4701F817-7CCD-04BD-23A3-4DABBC5E04D6}"/>
              </a:ext>
            </a:extLst>
          </p:cNvPr>
          <p:cNvGraphicFramePr>
            <a:graphicFrameLocks noChangeAspect="1"/>
          </p:cNvGraphicFramePr>
          <p:nvPr>
            <p:extLst>
              <p:ext uri="{D42A27DB-BD31-4B8C-83A1-F6EECF244321}">
                <p14:modId xmlns:p14="http://schemas.microsoft.com/office/powerpoint/2010/main" val="1002451612"/>
              </p:ext>
            </p:extLst>
          </p:nvPr>
        </p:nvGraphicFramePr>
        <p:xfrm>
          <a:off x="938464" y="3477517"/>
          <a:ext cx="10415336" cy="29031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F89DD55-54A8-A530-2EFA-082F1D298DD0}"/>
              </a:ext>
            </a:extLst>
          </p:cNvPr>
          <p:cNvSpPr>
            <a:spLocks noGrp="1"/>
          </p:cNvSpPr>
          <p:nvPr>
            <p:ph type="title"/>
          </p:nvPr>
        </p:nvSpPr>
        <p:spPr>
          <a:xfrm>
            <a:off x="838200" y="806825"/>
            <a:ext cx="10515600" cy="2472842"/>
          </a:xfrm>
        </p:spPr>
        <p:txBody>
          <a:bodyPr>
            <a:noAutofit/>
          </a:bodyPr>
          <a:lstStyle/>
          <a:p>
            <a:r>
              <a:rPr lang="en-US" sz="1800" err="1">
                <a:latin typeface="Open Sans Light"/>
                <a:ea typeface="Open Sans Light"/>
                <a:cs typeface="Open Sans Light"/>
              </a:rPr>
              <a:t>Organisations</a:t>
            </a:r>
            <a:r>
              <a:rPr lang="en-US" sz="1800">
                <a:latin typeface="Open Sans Light"/>
                <a:ea typeface="Open Sans Light"/>
                <a:cs typeface="Open Sans Light"/>
              </a:rPr>
              <a:t> face significant challenges in </a:t>
            </a:r>
            <a:r>
              <a:rPr lang="en-US" sz="1800" b="1">
                <a:latin typeface="Open Sans Light"/>
                <a:ea typeface="Open Sans Light"/>
                <a:cs typeface="Open Sans Light"/>
              </a:rPr>
              <a:t>rolling out and scaling </a:t>
            </a:r>
            <a:r>
              <a:rPr lang="en-US" sz="1800" b="1" err="1">
                <a:latin typeface="Open Sans Light"/>
                <a:ea typeface="Open Sans Light"/>
                <a:cs typeface="Open Sans Light"/>
              </a:rPr>
              <a:t>GenAI</a:t>
            </a:r>
            <a:r>
              <a:rPr lang="en-US" sz="1800" b="1">
                <a:latin typeface="Open Sans Light"/>
                <a:ea typeface="Open Sans Light"/>
                <a:cs typeface="Open Sans Light"/>
              </a:rPr>
              <a:t> solutions </a:t>
            </a:r>
            <a:r>
              <a:rPr lang="en-US" sz="1800">
                <a:latin typeface="Open Sans Light"/>
                <a:ea typeface="Open Sans Light"/>
                <a:cs typeface="Open Sans Light"/>
              </a:rPr>
              <a:t>beyond the proof-of-concept stage. While it is positive that there is a </a:t>
            </a:r>
            <a:r>
              <a:rPr lang="en-US" sz="1800" b="1">
                <a:latin typeface="Open Sans Light"/>
                <a:ea typeface="Open Sans Light"/>
                <a:cs typeface="Open Sans Light"/>
              </a:rPr>
              <a:t>high level of experimentation globally</a:t>
            </a:r>
            <a:r>
              <a:rPr lang="en-US" sz="1800">
                <a:latin typeface="Open Sans Light"/>
                <a:ea typeface="Open Sans Light"/>
                <a:cs typeface="Open Sans Light"/>
              </a:rPr>
              <a:t>, fewer than a 1/3 of </a:t>
            </a:r>
            <a:r>
              <a:rPr lang="en-US" sz="1800" err="1">
                <a:latin typeface="Open Sans Light"/>
                <a:ea typeface="Open Sans Light"/>
                <a:cs typeface="Open Sans Light"/>
              </a:rPr>
              <a:t>GenAI</a:t>
            </a:r>
            <a:r>
              <a:rPr lang="en-US" sz="1800">
                <a:latin typeface="Open Sans Light"/>
                <a:ea typeface="Open Sans Light"/>
                <a:cs typeface="Open Sans Light"/>
              </a:rPr>
              <a:t> initiatives make it to production – a staggering 90% of Belgian </a:t>
            </a:r>
            <a:r>
              <a:rPr lang="en-US" sz="1800" err="1">
                <a:latin typeface="Open Sans Light"/>
                <a:ea typeface="Open Sans Light"/>
                <a:cs typeface="Open Sans Light"/>
              </a:rPr>
              <a:t>organisations</a:t>
            </a:r>
            <a:r>
              <a:rPr lang="en-US" sz="1800">
                <a:latin typeface="Open Sans Light"/>
                <a:ea typeface="Open Sans Light"/>
                <a:cs typeface="Open Sans Light"/>
              </a:rPr>
              <a:t> and 70% of international counterparts report falling within this range.</a:t>
            </a:r>
            <a:br>
              <a:rPr lang="en-US" sz="1800"/>
            </a:br>
            <a:br>
              <a:rPr lang="en-US" sz="1800"/>
            </a:br>
            <a:r>
              <a:rPr lang="en-US" sz="1800">
                <a:latin typeface="Open Sans Light"/>
                <a:ea typeface="Open Sans Light"/>
                <a:cs typeface="Open Sans Light"/>
              </a:rPr>
              <a:t>Choosing the right technologies and platforms is key to unlocking the full potential of </a:t>
            </a:r>
            <a:r>
              <a:rPr lang="en-US" sz="1800" err="1">
                <a:latin typeface="Open Sans Light"/>
                <a:ea typeface="Open Sans Light"/>
                <a:cs typeface="Open Sans Light"/>
              </a:rPr>
              <a:t>GenAI</a:t>
            </a:r>
            <a:r>
              <a:rPr lang="en-US" sz="1800">
                <a:latin typeface="Open Sans Light"/>
                <a:ea typeface="Open Sans Light"/>
                <a:cs typeface="Open Sans Light"/>
              </a:rPr>
              <a:t>. By carefully evaluating and selecting AI frameworks, platforms, and tools that align with the </a:t>
            </a:r>
            <a:r>
              <a:rPr lang="en-US" sz="1800" err="1">
                <a:latin typeface="Open Sans Light"/>
                <a:ea typeface="Open Sans Light"/>
                <a:cs typeface="Open Sans Light"/>
              </a:rPr>
              <a:t>organisation’s</a:t>
            </a:r>
            <a:r>
              <a:rPr lang="en-US" sz="1800">
                <a:latin typeface="Open Sans Light"/>
                <a:ea typeface="Open Sans Light"/>
                <a:cs typeface="Open Sans Light"/>
              </a:rPr>
              <a:t> unique needs and goals, </a:t>
            </a:r>
            <a:r>
              <a:rPr lang="en-US" sz="1800" err="1">
                <a:latin typeface="Open Sans Light"/>
                <a:ea typeface="Open Sans Light"/>
                <a:cs typeface="Open Sans Light"/>
              </a:rPr>
              <a:t>organisations</a:t>
            </a:r>
            <a:r>
              <a:rPr lang="en-US" sz="1800">
                <a:latin typeface="Open Sans Light"/>
                <a:ea typeface="Open Sans Light"/>
                <a:cs typeface="Open Sans Light"/>
              </a:rPr>
              <a:t> can set the foundation for successful implementation.</a:t>
            </a:r>
            <a:endParaRPr lang="en-GB" sz="1800">
              <a:latin typeface="Open Sans Light"/>
              <a:ea typeface="Open Sans Light"/>
              <a:cs typeface="Open Sans Light"/>
            </a:endParaRPr>
          </a:p>
        </p:txBody>
      </p:sp>
      <p:sp>
        <p:nvSpPr>
          <p:cNvPr id="124" name="Title 2">
            <a:extLst>
              <a:ext uri="{FF2B5EF4-FFF2-40B4-BE49-F238E27FC236}">
                <a16:creationId xmlns:a16="http://schemas.microsoft.com/office/drawing/2014/main" id="{52722F82-FE14-F6B8-1C89-C2681C207BA2}"/>
              </a:ext>
            </a:extLst>
          </p:cNvPr>
          <p:cNvSpPr txBox="1">
            <a:spLocks/>
          </p:cNvSpPr>
          <p:nvPr/>
        </p:nvSpPr>
        <p:spPr>
          <a:xfrm>
            <a:off x="53147" y="98563"/>
            <a:ext cx="11799765" cy="334099"/>
          </a:xfrm>
          <a:prstGeom prst="rect">
            <a:avLst/>
          </a:prstGeom>
        </p:spPr>
        <p:txBody>
          <a:bodyPr vert="horz" lIns="91440" tIns="45720" rIns="91440" bIns="45720" rtlCol="0" anchor="t">
            <a:noAutofit/>
          </a:bodyPr>
          <a:lstStyle>
            <a:lvl1pPr>
              <a:lnSpc>
                <a:spcPct val="90000"/>
              </a:lnSpc>
              <a:spcBef>
                <a:spcPct val="0"/>
              </a:spcBef>
              <a:buNone/>
              <a:defRPr sz="2400" b="0" i="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a:t>Insight #5: Leveraging the right tools and approaches</a:t>
            </a:r>
          </a:p>
        </p:txBody>
      </p:sp>
      <p:sp>
        <p:nvSpPr>
          <p:cNvPr id="60" name="TextBox 59">
            <a:extLst>
              <a:ext uri="{FF2B5EF4-FFF2-40B4-BE49-F238E27FC236}">
                <a16:creationId xmlns:a16="http://schemas.microsoft.com/office/drawing/2014/main" id="{CF4C1B87-E723-1698-29AF-85187A25A939}"/>
              </a:ext>
            </a:extLst>
          </p:cNvPr>
          <p:cNvSpPr txBox="1"/>
          <p:nvPr/>
        </p:nvSpPr>
        <p:spPr>
          <a:xfrm>
            <a:off x="67089" y="5983673"/>
            <a:ext cx="804283" cy="646331"/>
          </a:xfrm>
          <a:prstGeom prst="rect">
            <a:avLst/>
          </a:prstGeom>
          <a:noFill/>
        </p:spPr>
        <p:txBody>
          <a:bodyPr wrap="square" rtlCol="0">
            <a:spAutoFit/>
          </a:bodyPr>
          <a:lstStyle/>
          <a:p>
            <a:pPr algn="ctr"/>
            <a:r>
              <a:rPr lang="en-GB" sz="900" i="1">
                <a:latin typeface="Open Sans Light" panose="020B0306030504020204" pitchFamily="34" charset="0"/>
                <a:ea typeface="Open Sans Light" panose="020B0306030504020204" pitchFamily="34" charset="0"/>
                <a:cs typeface="Open Sans Light" panose="020B0306030504020204" pitchFamily="34" charset="0"/>
              </a:rPr>
              <a:t>GenAI experiments moved into production</a:t>
            </a:r>
          </a:p>
        </p:txBody>
      </p:sp>
      <p:sp>
        <p:nvSpPr>
          <p:cNvPr id="62" name="TextBox 61">
            <a:extLst>
              <a:ext uri="{FF2B5EF4-FFF2-40B4-BE49-F238E27FC236}">
                <a16:creationId xmlns:a16="http://schemas.microsoft.com/office/drawing/2014/main" id="{6EFFD4E7-9C8C-378A-02A9-794C63B45E96}"/>
              </a:ext>
            </a:extLst>
          </p:cNvPr>
          <p:cNvSpPr txBox="1"/>
          <p:nvPr/>
        </p:nvSpPr>
        <p:spPr>
          <a:xfrm>
            <a:off x="3274204" y="6504572"/>
            <a:ext cx="6429407" cy="200055"/>
          </a:xfrm>
          <a:prstGeom prst="rect">
            <a:avLst/>
          </a:prstGeom>
          <a:noFill/>
        </p:spPr>
        <p:txBody>
          <a:bodyPr wrap="square">
            <a:spAutoFit/>
          </a:bodyPr>
          <a:lstStyle/>
          <a:p>
            <a:r>
              <a:rPr lang="en-US" sz="700" b="1">
                <a:latin typeface="Open Sans Light" panose="020B0306030504020204" pitchFamily="34" charset="0"/>
                <a:ea typeface="Open Sans Light" panose="020B0306030504020204" pitchFamily="34" charset="0"/>
                <a:cs typeface="Open Sans Light" panose="020B0306030504020204" pitchFamily="34" charset="0"/>
              </a:rPr>
              <a:t>Figure 8 </a:t>
            </a:r>
            <a:r>
              <a:rPr lang="en-US" sz="700" i="1">
                <a:latin typeface="Open Sans Light" panose="020B0306030504020204" pitchFamily="34" charset="0"/>
                <a:ea typeface="Open Sans Light" panose="020B0306030504020204" pitchFamily="34" charset="0"/>
                <a:cs typeface="Open Sans Light" panose="020B0306030504020204" pitchFamily="34" charset="0"/>
              </a:rPr>
              <a:t>Q: In your estimation, what percentage of your Generative AI experiments have been deployed to date into your organisation (moved into production)? </a:t>
            </a:r>
            <a:endParaRPr lang="en-GB" sz="700" i="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Rectangle 63">
            <a:extLst>
              <a:ext uri="{FF2B5EF4-FFF2-40B4-BE49-F238E27FC236}">
                <a16:creationId xmlns:a16="http://schemas.microsoft.com/office/drawing/2014/main" id="{86E2A3E9-6F20-F3B7-50C4-203FDADBCB23}"/>
              </a:ext>
            </a:extLst>
          </p:cNvPr>
          <p:cNvSpPr/>
          <p:nvPr/>
        </p:nvSpPr>
        <p:spPr>
          <a:xfrm>
            <a:off x="10593980" y="3674309"/>
            <a:ext cx="1422062" cy="714633"/>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FBF30A4-E3D7-583D-9241-566829FE33DD}"/>
              </a:ext>
            </a:extLst>
          </p:cNvPr>
          <p:cNvSpPr/>
          <p:nvPr/>
        </p:nvSpPr>
        <p:spPr>
          <a:xfrm>
            <a:off x="10647732" y="3742788"/>
            <a:ext cx="97580" cy="97582"/>
          </a:xfrm>
          <a:prstGeom prst="rect">
            <a:avLst/>
          </a:prstGeom>
          <a:solidFill>
            <a:srgbClr val="00A6B9"/>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A31D923-160A-9FDA-BFE5-8DBD891E9170}"/>
              </a:ext>
            </a:extLst>
          </p:cNvPr>
          <p:cNvSpPr/>
          <p:nvPr/>
        </p:nvSpPr>
        <p:spPr>
          <a:xfrm>
            <a:off x="10647732" y="4196679"/>
            <a:ext cx="97580" cy="97582"/>
          </a:xfrm>
          <a:prstGeom prst="rect">
            <a:avLst/>
          </a:prstGeom>
          <a:gradFill>
            <a:gsLst>
              <a:gs pos="0">
                <a:schemeClr val="accent4">
                  <a:lumMod val="60000"/>
                  <a:lumOff val="40000"/>
                </a:schemeClr>
              </a:gs>
              <a:gs pos="100000">
                <a:srgbClr val="92D050"/>
              </a:gs>
            </a:gsLst>
            <a:lin ang="5400000" scaled="1"/>
          </a:gra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69DC678A-9F6C-CAEC-9CFF-E7D2CEEBFC01}"/>
              </a:ext>
            </a:extLst>
          </p:cNvPr>
          <p:cNvSpPr txBox="1"/>
          <p:nvPr/>
        </p:nvSpPr>
        <p:spPr>
          <a:xfrm>
            <a:off x="10803328" y="3676163"/>
            <a:ext cx="1310294" cy="230832"/>
          </a:xfrm>
          <a:prstGeom prst="rect">
            <a:avLst/>
          </a:prstGeom>
          <a:noFill/>
        </p:spPr>
        <p:txBody>
          <a:bodyPr wrap="square" rtlCol="0">
            <a:spAutoFit/>
          </a:bodyPr>
          <a:lstStyle/>
          <a:p>
            <a:r>
              <a:rPr lang="en-US" sz="900"/>
              <a:t>Belgium</a:t>
            </a:r>
            <a:endParaRPr lang="en-GB" sz="900"/>
          </a:p>
        </p:txBody>
      </p:sp>
      <p:sp>
        <p:nvSpPr>
          <p:cNvPr id="68" name="TextBox 67">
            <a:extLst>
              <a:ext uri="{FF2B5EF4-FFF2-40B4-BE49-F238E27FC236}">
                <a16:creationId xmlns:a16="http://schemas.microsoft.com/office/drawing/2014/main" id="{75F304A3-CE99-D8AD-ECDE-D7842B4EDE69}"/>
              </a:ext>
            </a:extLst>
          </p:cNvPr>
          <p:cNvSpPr txBox="1"/>
          <p:nvPr/>
        </p:nvSpPr>
        <p:spPr>
          <a:xfrm>
            <a:off x="10803328" y="4060804"/>
            <a:ext cx="1310294" cy="369332"/>
          </a:xfrm>
          <a:prstGeom prst="rect">
            <a:avLst/>
          </a:prstGeom>
          <a:noFill/>
        </p:spPr>
        <p:txBody>
          <a:bodyPr wrap="square" rtlCol="0">
            <a:spAutoFit/>
          </a:bodyPr>
          <a:lstStyle/>
          <a:p>
            <a:r>
              <a:rPr lang="en-US" sz="900"/>
              <a:t>% GenAI experiments moved into production</a:t>
            </a:r>
            <a:endParaRPr lang="en-GB" sz="900"/>
          </a:p>
        </p:txBody>
      </p:sp>
      <p:sp>
        <p:nvSpPr>
          <p:cNvPr id="69" name="Rectangle 68">
            <a:extLst>
              <a:ext uri="{FF2B5EF4-FFF2-40B4-BE49-F238E27FC236}">
                <a16:creationId xmlns:a16="http://schemas.microsoft.com/office/drawing/2014/main" id="{6EC2A330-F11D-387B-5956-12CE90015324}"/>
              </a:ext>
            </a:extLst>
          </p:cNvPr>
          <p:cNvSpPr/>
          <p:nvPr/>
        </p:nvSpPr>
        <p:spPr>
          <a:xfrm>
            <a:off x="10647732" y="3945790"/>
            <a:ext cx="97580" cy="97582"/>
          </a:xfrm>
          <a:prstGeom prst="rect">
            <a:avLst/>
          </a:prstGeom>
          <a:solidFill>
            <a:srgbClr val="8ED2CC"/>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4663D476-82B1-1B2E-0151-48F319948053}"/>
              </a:ext>
            </a:extLst>
          </p:cNvPr>
          <p:cNvSpPr txBox="1"/>
          <p:nvPr/>
        </p:nvSpPr>
        <p:spPr>
          <a:xfrm>
            <a:off x="10803328" y="3879165"/>
            <a:ext cx="1212714" cy="230832"/>
          </a:xfrm>
          <a:prstGeom prst="rect">
            <a:avLst/>
          </a:prstGeom>
          <a:noFill/>
        </p:spPr>
        <p:txBody>
          <a:bodyPr wrap="square" rtlCol="0">
            <a:spAutoFit/>
          </a:bodyPr>
          <a:lstStyle/>
          <a:p>
            <a:r>
              <a:rPr lang="en-US" sz="900"/>
              <a:t>World</a:t>
            </a:r>
            <a:endParaRPr lang="en-GB" sz="900"/>
          </a:p>
        </p:txBody>
      </p:sp>
      <p:pic>
        <p:nvPicPr>
          <p:cNvPr id="71" name="Graphic 70" descr="Robot Hand with solid fill">
            <a:extLst>
              <a:ext uri="{FF2B5EF4-FFF2-40B4-BE49-F238E27FC236}">
                <a16:creationId xmlns:a16="http://schemas.microsoft.com/office/drawing/2014/main" id="{8CD88E30-86F0-CC11-AE79-6320C0DF83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174" y="5467841"/>
            <a:ext cx="505746" cy="505746"/>
          </a:xfrm>
          <a:prstGeom prst="rect">
            <a:avLst/>
          </a:prstGeom>
        </p:spPr>
      </p:pic>
    </p:spTree>
    <p:extLst>
      <p:ext uri="{BB962C8B-B14F-4D97-AF65-F5344CB8AC3E}">
        <p14:creationId xmlns:p14="http://schemas.microsoft.com/office/powerpoint/2010/main" val="1943280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LAS Vegas theme">
      <a:dk1>
        <a:srgbClr val="000000"/>
      </a:dk1>
      <a:lt1>
        <a:srgbClr val="FFFFFF"/>
      </a:lt1>
      <a:dk2>
        <a:srgbClr val="53565A"/>
      </a:dk2>
      <a:lt2>
        <a:srgbClr val="D0D0CE"/>
      </a:lt2>
      <a:accent1>
        <a:srgbClr val="86BC25"/>
      </a:accent1>
      <a:accent2>
        <a:srgbClr val="00A3B0"/>
      </a:accent2>
      <a:accent3>
        <a:srgbClr val="12896A"/>
      </a:accent3>
      <a:accent4>
        <a:srgbClr val="046A38"/>
      </a:accent4>
      <a:accent5>
        <a:srgbClr val="0D8390"/>
      </a:accent5>
      <a:accent6>
        <a:srgbClr val="009FAE"/>
      </a:accent6>
      <a:hlink>
        <a:srgbClr val="00A3E0"/>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A633246D84414983045B446F1E3A0A" ma:contentTypeVersion="8" ma:contentTypeDescription="Create a new document." ma:contentTypeScope="" ma:versionID="ec0b355337adf181d6949a47d9cdefe2">
  <xsd:schema xmlns:xsd="http://www.w3.org/2001/XMLSchema" xmlns:xs="http://www.w3.org/2001/XMLSchema" xmlns:p="http://schemas.microsoft.com/office/2006/metadata/properties" xmlns:ns2="f076db5d-84da-4bfa-a863-4b5bd66ae643" targetNamespace="http://schemas.microsoft.com/office/2006/metadata/properties" ma:root="true" ma:fieldsID="2148824d190e62c4b7c1c001a1e287f0" ns2:_="">
    <xsd:import namespace="f076db5d-84da-4bfa-a863-4b5bd66ae6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76db5d-84da-4bfa-a863-4b5bd66ae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961645-6D75-40DA-98DF-BE6FCC418D2C}">
  <ds:schemaRefs>
    <ds:schemaRef ds:uri="f076db5d-84da-4bfa-a863-4b5bd66ae6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D5E699-C194-4676-BA20-5224BD19BD5E}">
  <ds:schemaRefs>
    <ds:schemaRef ds:uri="http://schemas.microsoft.com/sharepoint/v3/contenttype/forms"/>
  </ds:schemaRefs>
</ds:datastoreItem>
</file>

<file path=customXml/itemProps3.xml><?xml version="1.0" encoding="utf-8"?>
<ds:datastoreItem xmlns:ds="http://schemas.openxmlformats.org/officeDocument/2006/customXml" ds:itemID="{478EC9CF-72B0-4C53-8EED-8403241D7E4B}">
  <ds:schemaRefs>
    <ds:schemaRef ds:uri="f076db5d-84da-4bfa-a863-4b5bd66ae6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2056</Words>
  <Application>Microsoft Office PowerPoint</Application>
  <PresentationFormat>Breedbeeld</PresentationFormat>
  <Paragraphs>241</Paragraphs>
  <Slides>14</Slides>
  <Notes>9</Notes>
  <HiddenSlides>0</HiddenSlides>
  <MMClips>0</MMClips>
  <ScaleCrop>false</ScaleCrop>
  <HeadingPairs>
    <vt:vector size="8" baseType="variant">
      <vt:variant>
        <vt:lpstr>Gebruikte lettertypen</vt:lpstr>
      </vt:variant>
      <vt:variant>
        <vt:i4>10</vt:i4>
      </vt:variant>
      <vt:variant>
        <vt:lpstr>Thema</vt:lpstr>
      </vt:variant>
      <vt:variant>
        <vt:i4>1</vt:i4>
      </vt:variant>
      <vt:variant>
        <vt:lpstr>Ingesloten OLE-bronprogramma's</vt:lpstr>
      </vt:variant>
      <vt:variant>
        <vt:i4>1</vt:i4>
      </vt:variant>
      <vt:variant>
        <vt:lpstr>Diatitels</vt:lpstr>
      </vt:variant>
      <vt:variant>
        <vt:i4>14</vt:i4>
      </vt:variant>
    </vt:vector>
  </HeadingPairs>
  <TitlesOfParts>
    <vt:vector size="26" baseType="lpstr">
      <vt:lpstr>Arial</vt:lpstr>
      <vt:lpstr>Calibri</vt:lpstr>
      <vt:lpstr>Open Sans</vt:lpstr>
      <vt:lpstr>Open Sans Extrabold</vt:lpstr>
      <vt:lpstr>Open Sans Light</vt:lpstr>
      <vt:lpstr>Open Sans Semibold</vt:lpstr>
      <vt:lpstr>Poppins</vt:lpstr>
      <vt:lpstr>System Font Regular</vt:lpstr>
      <vt:lpstr>Wingdings</vt:lpstr>
      <vt:lpstr>Wingdings 2</vt:lpstr>
      <vt:lpstr>Office Theme</vt:lpstr>
      <vt:lpstr>think-cell Slide</vt:lpstr>
      <vt:lpstr>The State of GenAI in the enterprise,  a CIO perspective</vt:lpstr>
      <vt:lpstr>Contents</vt:lpstr>
      <vt:lpstr>The Deloitte AI Institute: Connecting our clients, partners and society to the AI ecosystem</vt:lpstr>
      <vt:lpstr>PowerPoint-presentatie</vt:lpstr>
      <vt:lpstr>Insight #1: Defining a path to value</vt:lpstr>
      <vt:lpstr>In the Deloitte global survey, only 20% of organisations indicated they are highly prepared to tackle the talent challenges linked to broadly adopting Gen AI tools/application. </vt:lpstr>
      <vt:lpstr>PowerPoint-presentatie</vt:lpstr>
      <vt:lpstr>PowerPoint-presentatie</vt:lpstr>
      <vt:lpstr>Organisations face significant challenges in rolling out and scaling GenAI solutions beyond the proof-of-concept stage. While it is positive that there is a high level of experimentation globally, fewer than a 1/3 of GenAI initiatives make it to production – a staggering 90% of Belgian organisations and 70% of international counterparts report falling within this range.  Choosing the right technologies and platforms is key to unlocking the full potential of GenAI. By carefully evaluating and selecting AI frameworks, platforms, and tools that align with the organisation’s unique needs and goals, organisations can set the foundation for successful implementation.</vt:lpstr>
      <vt:lpstr>The Deloitte AI Institute and our experience in delivering on use cases have taught us the 10 key decisions for Generative AI success.</vt:lpstr>
      <vt:lpstr>PowerPoint-presentatie</vt:lpstr>
      <vt:lpstr>PowerPoint-presentatie</vt:lpstr>
      <vt:lpstr>Thank you!</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Miyasaki, Mike</dc:creator>
  <cp:lastModifiedBy>Shelly Deracourt</cp:lastModifiedBy>
  <cp:revision>2</cp:revision>
  <dcterms:created xsi:type="dcterms:W3CDTF">2023-10-11T15:55:26Z</dcterms:created>
  <dcterms:modified xsi:type="dcterms:W3CDTF">2024-12-04T07:20:01Z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2023-10-11T17:35:37Z</vt:lpwstr>
  </property>
  <property fmtid="{D5CDD505-2E9C-101B-9397-08002B2CF9AE}" pid="4" name="MSIP_Label_ea60d57e-af5b-4752-ac57-3e4f28ca11dc_Method">
    <vt:lpwstr>Privileged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cc8d4b75-5db5-4002-b818-bbe4b05424c6</vt:lpwstr>
  </property>
  <property fmtid="{D5CDD505-2E9C-101B-9397-08002B2CF9AE}" pid="8" name="MSIP_Label_ea60d57e-af5b-4752-ac57-3e4f28ca11dc_ContentBits">
    <vt:lpwstr>0</vt:lpwstr>
  </property>
  <property fmtid="{D5CDD505-2E9C-101B-9397-08002B2CF9AE}" pid="9" name="ContentTypeId">
    <vt:lpwstr>0x0101006EA633246D84414983045B446F1E3A0A</vt:lpwstr>
  </property>
</Properties>
</file>