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slides/slide1.xml" Type="http://schemas.openxmlformats.org/officeDocument/2006/relationships/slide"/><Relationship Id="rId11" Target="slides/slide2.xml" Type="http://schemas.openxmlformats.org/officeDocument/2006/relationships/slide"/><Relationship Id="rId12" Target="slides/slide3.xml" Type="http://schemas.openxmlformats.org/officeDocument/2006/relationships/slide"/><Relationship Id="rId13" Target="slides/slide4.xml" Type="http://schemas.openxmlformats.org/officeDocument/2006/relationships/slide"/><Relationship Id="rId14" Target="slides/slide5.xml" Type="http://schemas.openxmlformats.org/officeDocument/2006/relationships/slide"/><Relationship Id="rId15" Target="slides/slide6.xml" Type="http://schemas.openxmlformats.org/officeDocument/2006/relationships/slide"/><Relationship Id="rId16" Target="slides/slide7.xml" Type="http://schemas.openxmlformats.org/officeDocument/2006/relationships/slide"/><Relationship Id="rId17" Target="slides/slide8.xml" Type="http://schemas.openxmlformats.org/officeDocument/2006/relationships/slide"/><Relationship Id="rId18" Target="slides/slide9.xml" Type="http://schemas.openxmlformats.org/officeDocument/2006/relationships/slide"/><Relationship Id="rId19" Target="slides/slide10.xml" Type="http://schemas.openxmlformats.org/officeDocument/2006/relationships/slide"/><Relationship Id="rId2" Target="presProps.xml" Type="http://schemas.openxmlformats.org/officeDocument/2006/relationships/presProps"/><Relationship Id="rId20" Target="slides/slide11.xml" Type="http://schemas.openxmlformats.org/officeDocument/2006/relationships/slide"/><Relationship Id="rId21" Target="slides/slide12.xml" Type="http://schemas.openxmlformats.org/officeDocument/2006/relationships/slide"/><Relationship Id="rId22" Target="slides/slide13.xml" Type="http://schemas.openxmlformats.org/officeDocument/2006/relationships/slide"/><Relationship Id="rId23" Target="slides/slide14.xml" Type="http://schemas.openxmlformats.org/officeDocument/2006/relationships/slide"/><Relationship Id="rId24" Target="slides/slide15.xml" Type="http://schemas.openxmlformats.org/officeDocument/2006/relationships/slide"/><Relationship Id="rId25" Target="slides/slide16.xml" Type="http://schemas.openxmlformats.org/officeDocument/2006/relationships/slide"/><Relationship Id="rId26" Target="slides/slide17.xml" Type="http://schemas.openxmlformats.org/officeDocument/2006/relationships/slide"/><Relationship Id="rId27" Target="slides/slide18.xml" Type="http://schemas.openxmlformats.org/officeDocument/2006/relationships/slide"/><Relationship Id="rId28" Target="slides/slide19.xml" Type="http://schemas.openxmlformats.org/officeDocument/2006/relationships/slide"/><Relationship Id="rId29" Target="notesMasters/notesMaster1.xml" Type="http://schemas.openxmlformats.org/officeDocument/2006/relationships/notesMaster"/><Relationship Id="rId3" Target="viewProps.xml" Type="http://schemas.openxmlformats.org/officeDocument/2006/relationships/viewProps"/><Relationship Id="rId30" Target="theme/theme2.xml" Type="http://schemas.openxmlformats.org/officeDocument/2006/relationships/theme"/><Relationship Id="rId31" Target="notesSlides/notesSlide1.xml" Type="http://schemas.openxmlformats.org/officeDocument/2006/relationships/notesSlide"/><Relationship Id="rId32" Target="notesSlides/notesSlide2.xml" Type="http://schemas.openxmlformats.org/officeDocument/2006/relationships/notesSlide"/><Relationship Id="rId33" Target="notesSlides/notesSlide3.xml" Type="http://schemas.openxmlformats.org/officeDocument/2006/relationships/notesSlide"/><Relationship Id="rId34" Target="notesSlides/notesSlide4.xml" Type="http://schemas.openxmlformats.org/officeDocument/2006/relationships/notesSlide"/><Relationship Id="rId35" Target="notesSlides/notesSlide5.xml" Type="http://schemas.openxmlformats.org/officeDocument/2006/relationships/notesSlide"/><Relationship Id="rId36" Target="notesSlides/notesSlide6.xml" Type="http://schemas.openxmlformats.org/officeDocument/2006/relationships/notesSlide"/><Relationship Id="rId37" Target="notesSlides/notesSlide7.xml" Type="http://schemas.openxmlformats.org/officeDocument/2006/relationships/notesSlide"/><Relationship Id="rId38" Target="notesSlides/notesSlide8.xml" Type="http://schemas.openxmlformats.org/officeDocument/2006/relationships/notesSlide"/><Relationship Id="rId39" Target="notesSlides/notesSlide9.xml" Type="http://schemas.openxmlformats.org/officeDocument/2006/relationships/notesSlide"/><Relationship Id="rId4" Target="theme/theme1.xml" Type="http://schemas.openxmlformats.org/officeDocument/2006/relationships/theme"/><Relationship Id="rId40" Target="notesSlides/notesSlide10.xml" Type="http://schemas.openxmlformats.org/officeDocument/2006/relationships/note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this presentation we explain what makes Umicore unique for our stakeholders: our foundations, our unique technology and market positions in our activities, our strategic ambitions, our sustainability approach, our strong commitment to innovation and our solid financial structure.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Next:</a:t>
            </a:r>
          </a:p>
          <a:p>
            <a:r>
              <a:rPr lang="en-US"/>
              <a:t>Why the mobility transformation will create exponential demand for Umicore’s cathode active materials</a:t>
            </a:r>
          </a:p>
          <a:p>
            <a:r>
              <a:rPr lang="en-US"/>
              <a:t/>
            </a:r>
          </a:p>
          <a:p>
            <a:r>
              <a:rPr lang="en-US"/>
              <a:t>How Umicore will play a differentiating role with its unique competences along the value chain and thus creates value to its partners and customers</a:t>
            </a:r>
          </a:p>
          <a:p>
            <a:r>
              <a:rPr lang="en-US"/>
              <a:t>And HOW we will capture the growth in a profitable and sustainable manner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Next 45 minutes:</a:t>
            </a:r>
          </a:p>
          <a:p>
            <a:r>
              <a:rPr lang="en-US"/>
              <a:t>Why the mobility transformation will create exponential demand for Umicore’s cathode active materials</a:t>
            </a:r>
          </a:p>
          <a:p>
            <a:r>
              <a:rPr lang="en-US"/>
              <a:t/>
            </a:r>
          </a:p>
          <a:p>
            <a:r>
              <a:rPr lang="en-US"/>
              <a:t>How Umicore will play a differentiating role with its unique competences along the value chain and thus creates value to its partners and customers</a:t>
            </a:r>
          </a:p>
          <a:p>
            <a:r>
              <a:rPr lang="en-US"/>
              <a:t>And HOW we will capture the growth in a profitable and sustainable manner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strongly rooted foundations provide an excellent strategic roadmap on our next exciting chapter of sustainable growth and value creation. They have become even stronger with the acceleration of megatrends, the resulting reinforcement of our unique business model (which has become even more differentiated) and turning sustainability into a competitive edge.</a:t>
            </a:r>
          </a:p>
          <a:p>
            <a:r>
              <a:rPr lang="en-US"/>
              <a:t/>
            </a:r>
          </a:p>
          <a:p>
            <a:r>
              <a:rPr lang="en-US"/>
              <a:t>We have a history of anticipating megatrends that define the next decades and we embrace them as our business drivers. Today we have three supportive “megatrends” as our external drivers exposing us to the right markets. </a:t>
            </a:r>
          </a:p>
          <a:p>
            <a:r>
              <a:rPr lang="en-US"/>
              <a:t>- Mobility transformation: We are moving further and faster to accelerate the global transition to carbon free mobility. Thanks to our expertise in clean mobility materials and recycling technologies, we are able to guide our customer’s transformation journey, from start to finish.  </a:t>
            </a:r>
          </a:p>
          <a:p>
            <a:r>
              <a:rPr lang="en-US"/>
              <a:t>Growing need for advanced materials: Advanced materials are key enablers for faster, more scalable, more efficient, and more sustainable solutions that tackle the challenges of society today and tomorrow. We develop the next generation of sustainable advanced materials ensuring that they are used again and again through our recycling technologies. </a:t>
            </a:r>
          </a:p>
          <a:p>
            <a:r>
              <a:rPr lang="en-US"/>
              <a:t>Circularity for critical metals: the rapidly growing conviction that the future economy will be even more of a circular economy, we enable full circularity for critical metals and we will see how we integrate circularity in everything we do - within the transformation of mobility and the growing need for advanced materials. </a:t>
            </a:r>
          </a:p>
          <a:p>
            <a:r>
              <a:rPr lang="en-US"/>
              <a:t/>
            </a:r>
          </a:p>
          <a:p>
            <a:r>
              <a:rPr lang="en-US"/>
              <a:t>Our unique business model is the internal driver – reinforcing our portfolio and creating value in these markets</a:t>
            </a:r>
          </a:p>
          <a:p>
            <a:r>
              <a:rPr lang="en-US"/>
              <a:t>Our circular business model is a powerful differentiator, and it will continue to be the basis on which we carry out our business and the basis on which we build our strategy.  It is designed to deliver positive environmental impact in parallel with economic value creation.</a:t>
            </a:r>
          </a:p>
          <a:p>
            <a:r>
              <a:rPr lang="en-US"/>
              <a:t/>
            </a:r>
          </a:p>
          <a:p>
            <a:r>
              <a:rPr lang="en-US"/>
              <a:t/>
            </a:r>
          </a:p>
          <a:p>
            <a:r>
              <a:rPr lang="en-US"/>
              <a:t>Industry leader in sustainability</a:t>
            </a:r>
          </a:p>
          <a:p>
            <a:r>
              <a:rPr lang="en-US"/>
              <a:t>Our pioneering approach to sustainability is also a factor of distinction for Umicore and a true differentiator. It has already been part of our DNA for many years, and it is transversal in everything we do. We have pushed industry standards for sustainability with our Let's Go For Zero approach. In order to continue to be successful as a company and continue to be a sustainability leader in our industry, we have to raise the bar and have to be bolder and broader, we have to act faster and be better. By this we mean net zero greenhouse gas emissions by 2035.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Umicore is unique. Umicore is the only circular materials technology company that provides a full offering to support the roadmap towards ever cleaner vehicles. </a:t>
            </a:r>
          </a:p>
          <a:p>
            <a:r>
              <a:rPr lang="en-US"/>
              <a:t/>
            </a:r>
          </a:p>
          <a:p>
            <a:r>
              <a:rPr lang="en-US"/>
              <a:t>We have long experience, deep understanding and close cooperation with the vast majority of OEMs for decades.</a:t>
            </a:r>
          </a:p>
          <a:p>
            <a:r>
              <a:rPr lang="en-US"/>
              <a:t/>
            </a:r>
          </a:p>
          <a:p>
            <a:r>
              <a:rPr lang="en-US"/>
              <a:t>- With more than 50 years of expertise in catalyst technology development and manufacturing + 25 years of electrification roadmap with battery active materials and emerging fuel cells we are able to support our customers as a partner along the mobility transformation.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are a world leader in sustainable, complex and low-carbon recycling </a:t>
            </a:r>
          </a:p>
          <a:p>
            <a:r>
              <a:rPr lang="en-US"/>
              <a:t>Competitive edge: closing our own and our customers’ materials loop and offering a sustainable, circular approach in a world of metals scarcity</a:t>
            </a:r>
          </a:p>
          <a:p>
            <a:r>
              <a:rPr lang="en-US"/>
              <a:t/>
            </a:r>
          </a:p>
          <a:p>
            <a:r>
              <a:rPr lang="en-US"/>
              <a:t>R:</a:t>
            </a:r>
          </a:p>
          <a:p>
            <a:r>
              <a:rPr lang="en-US"/>
              <a:t>Superior processing flexibility to treat a broad range of input materials in line with changing market demand and customer needs</a:t>
            </a:r>
          </a:p>
          <a:p>
            <a:r>
              <a:rPr lang="en-US"/>
              <a:t>Trusted partner for more than 20 years, returning high metal value to customers through superior sampling and metal yield</a:t>
            </a:r>
          </a:p>
          <a:p>
            <a:r>
              <a:rPr lang="en-US"/>
              <a:t>Reliability in precious metals transactions and in value consignment</a:t>
            </a:r>
          </a:p>
          <a:p>
            <a:r>
              <a:rPr lang="en-US"/>
              <a:t>Enabling customers in their journey towards lower carbon footprint and higher recycled content</a:t>
            </a:r>
          </a:p>
          <a:p>
            <a:r>
              <a:rPr lang="en-US"/>
              <a:t/>
            </a:r>
          </a:p>
          <a:p>
            <a:r>
              <a:rPr lang="en-US"/>
              <a:t>I (Innovative metallurgy and chemistry)</a:t>
            </a:r>
          </a:p>
          <a:p>
            <a:r>
              <a:rPr lang="en-US"/>
              <a:t>- Leverage our unrivalled pyro and hydro expertise to further improve yields and expand input streams </a:t>
            </a:r>
          </a:p>
          <a:p>
            <a:r>
              <a:rPr lang="en-US"/>
              <a:t>Leading CO2 performance with our “NextGen” technology:  becoming the world-leading low carbon precious metals recycler</a:t>
            </a:r>
          </a:p>
          <a:p>
            <a:r>
              <a:rPr lang="en-US"/>
              <a:t/>
            </a:r>
          </a:p>
          <a:p>
            <a:r>
              <a:rPr lang="en-US"/>
              <a:t>Sustainability Champion – Key partner for the circular economy </a:t>
            </a:r>
          </a:p>
          <a:p>
            <a:r>
              <a:rPr lang="en-US"/>
              <a:t>- Maximizing closed-loop benefits</a:t>
            </a:r>
          </a:p>
          <a:p>
            <a:r>
              <a:rPr lang="en-US"/>
              <a:t>Majority of input mix from secondary sources</a:t>
            </a:r>
          </a:p>
          <a:p>
            <a:r>
              <a:rPr lang="en-US"/>
              <a:t>Conflict-free and responsible sourcing certified operations</a:t>
            </a:r>
          </a:p>
          <a:p>
            <a:r>
              <a:rPr lang="en-US"/>
              <a:t>- Sustainable co-existence with the neighboring communities - the challenge of running an industrial operation close to a residential area</a:t>
            </a:r>
          </a:p>
          <a:p>
            <a:r>
              <a:rPr lang="en-US"/>
              <a:t>Committed to minimizing environmental impact of operations</a:t>
            </a:r>
          </a:p>
          <a:p>
            <a:r>
              <a:rPr lang="en-US"/>
              <a:t>Building a green zone in Hoboken</a:t>
            </a:r>
          </a:p>
          <a:p>
            <a:r>
              <a:rPr lang="en-US"/>
              <a:t/>
            </a:r>
          </a:p>
          <a:p>
            <a:r>
              <a:rPr lang="en-US"/>
              <a:t>Excellence in Execution</a:t>
            </a:r>
          </a:p>
          <a:p>
            <a:r>
              <a:rPr lang="en-US"/>
              <a:t>Enhance operational excellence: safety, process efficiency, sampling &amp; assaying, high yields through digitalization and automation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gives you a global overview of where Umicore has its operations.  The company has developed a truly global profile in the past 20 years with significant production presence close to our customers. Some of our production sites and R&amp;D Technical centers are located on the same site but are counted as separate entities under our global presence figures.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Next 45 minutes:</a:t>
            </a:r>
          </a:p>
          <a:p>
            <a:r>
              <a:rPr lang="en-US"/>
              <a:t>Why the mobility transformation will create exponential demand for Umicore’s cathode active materials</a:t>
            </a:r>
          </a:p>
          <a:p>
            <a:r>
              <a:rPr lang="en-US"/>
              <a:t/>
            </a:r>
          </a:p>
          <a:p>
            <a:r>
              <a:rPr lang="en-US"/>
              <a:t>How Umicore will play a differentiating role with its unique competences along the value chain and thus creates value to its partners and customers</a:t>
            </a:r>
          </a:p>
          <a:p>
            <a:r>
              <a:rPr lang="en-US"/>
              <a:t>And HOW we will capture the growth in a profitable and sustainable manner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Key take-aways of our RISE strategy are on this page:</a:t>
            </a:r>
          </a:p>
          <a:p>
            <a:r>
              <a:rPr lang="en-US"/>
              <a:t>1.</a:t>
            </a:r>
          </a:p>
          <a:p>
            <a:r>
              <a:rPr lang="en-US"/>
              <a:t>- Anticipating megatrends and embracing them as our business drivers</a:t>
            </a:r>
          </a:p>
          <a:p>
            <a:r>
              <a:rPr lang="en-US"/>
              <a:t>- Unique portfolio of mutually reinforcing activities</a:t>
            </a:r>
          </a:p>
          <a:p>
            <a:r>
              <a:rPr lang="en-US"/>
              <a:t>- Strong foundations and successful track record</a:t>
            </a:r>
          </a:p>
          <a:p>
            <a:r>
              <a:rPr lang="en-US"/>
              <a:t>- Sustainability deeply embedded in our DNA</a:t>
            </a:r>
          </a:p>
          <a:p>
            <a:r>
              <a:rPr lang="en-US"/>
              <a:t/>
            </a:r>
          </a:p>
          <a:p>
            <a:r>
              <a:rPr lang="en-US"/>
              <a:t>2. RISE pillars will accelerate / enable our success</a:t>
            </a:r>
          </a:p>
          <a:p>
            <a:r>
              <a:rPr lang="en-US"/>
              <a:t>3. This will result in the perfect and UNIQUE combination of fast growth with uninterrupted value creation –Growing like a start-up and creating value as an established company</a:t>
            </a:r>
          </a:p>
          <a:p>
            <a:r>
              <a:rPr lang="en-US"/>
              <a:t/>
            </a:r>
          </a:p>
          <a:p>
            <a:r>
              <a:rPr lang="en-US"/>
              <a:t>We will be the net beneficiary of a changing world esp. taking full advantage of mobility transformation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historical roots of Umicore go back more than 200 years</a:t>
            </a:r>
          </a:p>
          <a:p>
            <a:r>
              <a:rPr lang="en-US"/>
              <a:t> </a:t>
            </a:r>
          </a:p>
          <a:p>
            <a:r>
              <a:rPr lang="en-US"/>
              <a:t>PMR: first activities started in 1887 (almost 150 years ago</a:t>
            </a:r>
          </a:p>
          <a:p>
            <a:r>
              <a:rPr lang="en-US"/>
              <a:t/>
            </a:r>
          </a:p>
          <a:p>
            <a:r>
              <a:rPr lang="en-US"/>
              <a:t>RBM: In Nysa Poland we have build Europe’s first battery materials giga factory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0.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1.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5.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3.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4.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5.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6.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174" t="0" r="174" b="0"/>
          <a:stretch>
            <a:fillRect/>
          </a:stretch>
        </p:blipFill>
        <p:spPr>
          <a:xfrm flipH="false" flipV="false">
            <a:off x="0" y="0"/>
            <a:ext cx="18288000" cy="10287000"/>
          </a:xfrm>
          <a:prstGeom prst="rect">
            <a:avLst/>
          </a:prstGeom>
        </p:spPr>
      </p:pic>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8" r="0" b="18"/>
          <a:stretch>
            <a:fillRect/>
          </a:stretch>
        </p:blipFill>
        <p:spPr>
          <a:xfrm flipH="false" flipV="false">
            <a:off x="0" y="0"/>
            <a:ext cx="18288000" cy="10287000"/>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41" t="0" r="41" b="0"/>
          <a:stretch>
            <a:fillRect/>
          </a:stretch>
        </p:blipFill>
        <p:spPr>
          <a:xfrm flipH="false" flipV="false">
            <a:off x="0" y="0"/>
            <a:ext cx="18288000" cy="10287000"/>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74" t="0" r="274" b="0"/>
          <a:stretch>
            <a:fillRect/>
          </a:stretch>
        </p:blipFill>
        <p:spPr>
          <a:xfrm flipH="false" flipV="false">
            <a:off x="0" y="0"/>
            <a:ext cx="18288000" cy="10287000"/>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07" r="0" b="107"/>
          <a:stretch>
            <a:fillRect/>
          </a:stretch>
        </p:blipFill>
        <p:spPr>
          <a:xfrm flipH="false" flipV="false">
            <a:off x="0" y="0"/>
            <a:ext cx="18288000" cy="10287000"/>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67" r="0" b="167"/>
          <a:stretch>
            <a:fillRect/>
          </a:stretch>
        </p:blipFill>
        <p:spPr>
          <a:xfrm flipH="false" flipV="false">
            <a:off x="0" y="0"/>
            <a:ext cx="18288000" cy="10287000"/>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1" r="0" b="11"/>
          <a:stretch>
            <a:fillRect/>
          </a:stretch>
        </p:blipFill>
        <p:spPr>
          <a:xfrm flipH="false" flipV="false">
            <a:off x="0" y="0"/>
            <a:ext cx="18288000" cy="10287000"/>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88" t="0" r="88" b="0"/>
          <a:stretch>
            <a:fillRect/>
          </a:stretch>
        </p:blipFill>
        <p:spPr>
          <a:xfrm flipH="false" flipV="false">
            <a:off x="0" y="0"/>
            <a:ext cx="18288000" cy="10287000"/>
          </a:xfrm>
          <a:prstGeom prst="rect">
            <a:avLst/>
          </a:prstGeom>
        </p:spPr>
      </p:pic>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5" r="0" b="75"/>
          <a:stretch>
            <a:fillRect/>
          </a:stretch>
        </p:blipFill>
        <p:spPr>
          <a:xfrm flipH="false" flipV="false">
            <a:off x="0" y="0"/>
            <a:ext cx="18288000" cy="10287000"/>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8" r="0" b="18"/>
          <a:stretch>
            <a:fillRect/>
          </a:stretch>
        </p:blipFill>
        <p:spPr>
          <a:xfrm flipH="false" flipV="false">
            <a:off x="0" y="0"/>
            <a:ext cx="18288000" cy="10287000"/>
          </a:xfrm>
          <a:prstGeom prst="rect">
            <a:avLst/>
          </a:prstGeom>
        </p:spPr>
      </p:pic>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2" r="0" b="72"/>
          <a:stretch>
            <a:fillRect/>
          </a:stretch>
        </p:blipFill>
        <p:spPr>
          <a:xfrm flipH="false" flipV="false">
            <a:off x="0" y="0"/>
            <a:ext cx="18288000" cy="10287000"/>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07" r="0" b="107"/>
          <a:stretch>
            <a:fillRect/>
          </a:stretch>
        </p:blipFill>
        <p:spPr>
          <a:xfrm flipH="false" flipV="false">
            <a:off x="0" y="0"/>
            <a:ext cx="18288000" cy="10287000"/>
          </a:xfrm>
          <a:prstGeom prst="rect">
            <a:avLst/>
          </a:prstGeom>
        </p:spPr>
      </p:pic>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13" r="0" b="113"/>
          <a:stretch>
            <a:fillRect/>
          </a:stretch>
        </p:blipFill>
        <p:spPr>
          <a:xfrm flipH="false" flipV="false">
            <a:off x="0" y="0"/>
            <a:ext cx="18288000" cy="10287000"/>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54" t="0" r="54" b="0"/>
          <a:stretch>
            <a:fillRect/>
          </a:stretch>
        </p:blipFill>
        <p:spPr>
          <a:xfrm flipH="false" flipV="false">
            <a:off x="0" y="0"/>
            <a:ext cx="18288000" cy="10287000"/>
          </a:xfrm>
          <a:prstGeom prst="rect">
            <a:avLst/>
          </a:prstGeom>
        </p:spPr>
      </p:pic>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42" r="0" b="42"/>
          <a:stretch>
            <a:fillRect/>
          </a:stretch>
        </p:blipFill>
        <p:spPr>
          <a:xfrm flipH="false" flipV="false">
            <a:off x="0" y="0"/>
            <a:ext cx="18288000" cy="10287000"/>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42" r="0" b="42"/>
          <a:stretch>
            <a:fillRect/>
          </a:stretch>
        </p:blipFill>
        <p:spPr>
          <a:xfrm flipH="false" flipV="false">
            <a:off x="0" y="0"/>
            <a:ext cx="18288000" cy="10287000"/>
          </a:xfrm>
          <a:prstGeom prst="rect">
            <a:avLst/>
          </a:prstGeom>
        </p:spPr>
      </p:pic>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70" t="0" r="170" b="0"/>
          <a:stretch>
            <a:fillRect/>
          </a:stretch>
        </p:blipFill>
        <p:spPr>
          <a:xfrm flipH="false" flipV="false">
            <a:off x="0" y="0"/>
            <a:ext cx="18288000" cy="10287000"/>
          </a:xfrm>
          <a:prstGeom prst="rect">
            <a:avLst/>
          </a:prstGeom>
        </p:spPr>
      </p:pic>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6" t="0" r="46" b="0"/>
          <a:stretch>
            <a:fillRect/>
          </a:stretch>
        </p:blipFill>
        <p:spPr>
          <a:xfrm flipH="false" flipV="false">
            <a:off x="0" y="0"/>
            <a:ext cx="18288000" cy="10287000"/>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3" t="0" r="3" b="0"/>
          <a:stretch>
            <a:fillRect/>
          </a:stretch>
        </p:blipFill>
        <p:spPr>
          <a:xfrm flipH="false" flipV="false">
            <a:off x="0" y="0"/>
            <a:ext cx="18288000"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DAFf5EJOreo</dc:identifier>
  <dcterms:modified xsi:type="dcterms:W3CDTF">2011-08-01T06:04:30Z</dcterms:modified>
  <cp:revision>1</cp:revision>
  <dc:title>BE20230425 - Presentation</dc:title>
</cp:coreProperties>
</file>